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5.xml" ContentType="application/vnd.openxmlformats-officedocument.presentationml.tags+xml"/>
  <Override PartName="/ppt/notesSlides/notesSlide12.xml" ContentType="application/vnd.openxmlformats-officedocument.presentationml.notesSlide+xml"/>
  <Override PartName="/ppt/tags/tag4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modernComment_7BBF59B8_607F2A64.xml" ContentType="application/vnd.ms-powerpoint.comments+xml"/>
  <Override PartName="/ppt/notesSlides/notesSlide16.xml" ContentType="application/vnd.openxmlformats-officedocument.presentationml.notesSlide+xml"/>
  <Override PartName="/ppt/comments/modernComment_2E9B_72D39CC8.xml" ContentType="application/vnd.ms-powerpoint.comments+xml"/>
  <Override PartName="/ppt/comments/modernComment_7BBF5771_AFDB232A.xml" ContentType="application/vnd.ms-powerpoint.comments+xml"/>
  <Override PartName="/ppt/notesSlides/notesSlide17.xml" ContentType="application/vnd.openxmlformats-officedocument.presentationml.notesSlide+xml"/>
  <Override PartName="/ppt/comments/modernComment_2E9D_A59D6B6B.xml" ContentType="application/vnd.ms-powerpoint.comments+xml"/>
  <Override PartName="/ppt/comments/modernComment_2736_BBA8D8A4.xml" ContentType="application/vnd.ms-powerpoint.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modernComment_112B_99D4436F.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2E8D_41DAD3E3.xml" ContentType="application/vnd.ms-powerpoint.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modernComment_275D_92CE42DF.xml" ContentType="application/vnd.ms-powerpoint.comments+xml"/>
  <Override PartName="/ppt/comments/modernComment_7BBF59BF_0.xml" ContentType="application/vnd.ms-powerpoint.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modernComment_2E9E_B021CD24.xml" ContentType="application/vnd.ms-powerpoint.comments+xml"/>
  <Override PartName="/ppt/tags/tag47.xml" ContentType="application/vnd.openxmlformats-officedocument.presentationml.tags+xml"/>
  <Override PartName="/ppt/notesSlides/notesSlide35.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36.xml" ContentType="application/vnd.openxmlformats-officedocument.presentationml.notesSlide+xml"/>
  <Override PartName="/ppt/tags/tag51.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omments/modernComment_7BBF5B28_AC754833.xml" ContentType="application/vnd.ms-powerpoint.comments+xml"/>
  <Override PartName="/ppt/tags/tag52.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47"/>
  </p:notesMasterIdLst>
  <p:sldIdLst>
    <p:sldId id="2076138295" r:id="rId7"/>
    <p:sldId id="2076138301" r:id="rId8"/>
    <p:sldId id="2076138203" r:id="rId9"/>
    <p:sldId id="10052" r:id="rId10"/>
    <p:sldId id="2076137318" r:id="rId11"/>
    <p:sldId id="2076137739" r:id="rId12"/>
    <p:sldId id="10054" r:id="rId13"/>
    <p:sldId id="2076137798" r:id="rId14"/>
    <p:sldId id="2076137319" r:id="rId15"/>
    <p:sldId id="2076137321" r:id="rId16"/>
    <p:sldId id="2076137322" r:id="rId17"/>
    <p:sldId id="2076138288" r:id="rId18"/>
    <p:sldId id="2076137324" r:id="rId19"/>
    <p:sldId id="2076137325" r:id="rId20"/>
    <p:sldId id="2076138289" r:id="rId21"/>
    <p:sldId id="2076137327" r:id="rId22"/>
    <p:sldId id="2076138290" r:id="rId23"/>
    <p:sldId id="2076138291" r:id="rId24"/>
    <p:sldId id="2076137320" r:id="rId25"/>
    <p:sldId id="10035" r:id="rId26"/>
    <p:sldId id="2076137330" r:id="rId27"/>
    <p:sldId id="2076137333" r:id="rId28"/>
    <p:sldId id="2076137267" r:id="rId29"/>
    <p:sldId id="10048" r:id="rId30"/>
    <p:sldId id="2076137309" r:id="rId31"/>
    <p:sldId id="2076137758" r:id="rId32"/>
    <p:sldId id="2076137785" r:id="rId33"/>
    <p:sldId id="2076137786" r:id="rId34"/>
    <p:sldId id="2076137816" r:id="rId35"/>
    <p:sldId id="2076138293" r:id="rId36"/>
    <p:sldId id="10057" r:id="rId37"/>
    <p:sldId id="10058" r:id="rId38"/>
    <p:sldId id="2076138294" r:id="rId39"/>
    <p:sldId id="10244" r:id="rId40"/>
    <p:sldId id="10246" r:id="rId41"/>
    <p:sldId id="2076137815" r:id="rId42"/>
    <p:sldId id="2076138298" r:id="rId43"/>
    <p:sldId id="2076138299" r:id="rId44"/>
    <p:sldId id="2076138300" r:id="rId45"/>
    <p:sldId id="1370" r:id="rId46"/>
    <p:sldId id="1841" r:id="rId47"/>
    <p:sldId id="2076138285" r:id="rId48"/>
    <p:sldId id="2076137915" r:id="rId49"/>
    <p:sldId id="2076138302" r:id="rId50"/>
    <p:sldId id="2076137912" r:id="rId51"/>
    <p:sldId id="2076137314" r:id="rId52"/>
    <p:sldId id="11931" r:id="rId53"/>
    <p:sldId id="2076137329" r:id="rId54"/>
    <p:sldId id="11933" r:id="rId55"/>
    <p:sldId id="10038" r:id="rId56"/>
    <p:sldId id="11916" r:id="rId57"/>
    <p:sldId id="2076138287" r:id="rId58"/>
    <p:sldId id="4395" r:id="rId59"/>
    <p:sldId id="11917" r:id="rId60"/>
    <p:sldId id="2076138286" r:id="rId61"/>
    <p:sldId id="2076137313" r:id="rId62"/>
    <p:sldId id="2449" r:id="rId63"/>
    <p:sldId id="2076138272" r:id="rId64"/>
    <p:sldId id="2076137913" r:id="rId65"/>
    <p:sldId id="10050" r:id="rId66"/>
    <p:sldId id="10077" r:id="rId67"/>
    <p:sldId id="2076137919" r:id="rId68"/>
    <p:sldId id="2076137914" r:id="rId69"/>
    <p:sldId id="2452" r:id="rId70"/>
    <p:sldId id="330" r:id="rId71"/>
    <p:sldId id="2076137916" r:id="rId72"/>
    <p:sldId id="261" r:id="rId73"/>
    <p:sldId id="262" r:id="rId74"/>
    <p:sldId id="263" r:id="rId75"/>
    <p:sldId id="2076137917" r:id="rId76"/>
    <p:sldId id="2076137920" r:id="rId77"/>
    <p:sldId id="2076137921" r:id="rId78"/>
    <p:sldId id="334" r:id="rId79"/>
    <p:sldId id="2076137918" r:id="rId80"/>
    <p:sldId id="273" r:id="rId81"/>
    <p:sldId id="2076138281" r:id="rId82"/>
    <p:sldId id="2076138273" r:id="rId83"/>
    <p:sldId id="2076138274" r:id="rId84"/>
    <p:sldId id="2076137922" r:id="rId85"/>
    <p:sldId id="11934" r:id="rId86"/>
    <p:sldId id="1387" r:id="rId87"/>
    <p:sldId id="2076138263" r:id="rId88"/>
    <p:sldId id="1385" r:id="rId89"/>
    <p:sldId id="2076138304" r:id="rId90"/>
    <p:sldId id="2076138305" r:id="rId91"/>
    <p:sldId id="2076138306" r:id="rId92"/>
    <p:sldId id="2076138265" r:id="rId93"/>
    <p:sldId id="2076138275" r:id="rId94"/>
    <p:sldId id="258" r:id="rId95"/>
    <p:sldId id="2076137923" r:id="rId96"/>
    <p:sldId id="2076137328" r:id="rId97"/>
    <p:sldId id="2076138277" r:id="rId98"/>
    <p:sldId id="11915" r:id="rId99"/>
    <p:sldId id="2076137924" r:id="rId100"/>
    <p:sldId id="2076138279" r:id="rId101"/>
    <p:sldId id="2076137929" r:id="rId102"/>
    <p:sldId id="2076137742" r:id="rId103"/>
    <p:sldId id="2076137788" r:id="rId104"/>
    <p:sldId id="2076138283" r:id="rId105"/>
    <p:sldId id="2076137743" r:id="rId106"/>
    <p:sldId id="2076137744" r:id="rId107"/>
    <p:sldId id="2076137745" r:id="rId108"/>
    <p:sldId id="2076137746" r:id="rId109"/>
    <p:sldId id="2076137747" r:id="rId110"/>
    <p:sldId id="2076137748" r:id="rId111"/>
    <p:sldId id="2076137749" r:id="rId112"/>
    <p:sldId id="2076137789" r:id="rId113"/>
    <p:sldId id="2076137750" r:id="rId114"/>
    <p:sldId id="2076137752" r:id="rId115"/>
    <p:sldId id="2076137790" r:id="rId116"/>
    <p:sldId id="2076137753" r:id="rId117"/>
    <p:sldId id="2076137823" r:id="rId118"/>
    <p:sldId id="2076137754" r:id="rId119"/>
    <p:sldId id="2076137773" r:id="rId120"/>
    <p:sldId id="2076137925" r:id="rId121"/>
    <p:sldId id="10650" r:id="rId122"/>
    <p:sldId id="257" r:id="rId123"/>
    <p:sldId id="2076137266" r:id="rId124"/>
    <p:sldId id="2076137726" r:id="rId125"/>
    <p:sldId id="2076137722" r:id="rId126"/>
    <p:sldId id="2076137725" r:id="rId127"/>
    <p:sldId id="2076137926" r:id="rId128"/>
    <p:sldId id="2076138282" r:id="rId129"/>
    <p:sldId id="266" r:id="rId130"/>
    <p:sldId id="267" r:id="rId131"/>
    <p:sldId id="9980" r:id="rId132"/>
    <p:sldId id="2076138284" r:id="rId133"/>
    <p:sldId id="268" r:id="rId134"/>
    <p:sldId id="271" r:id="rId135"/>
    <p:sldId id="274" r:id="rId136"/>
    <p:sldId id="2451" r:id="rId137"/>
    <p:sldId id="2076137930" r:id="rId138"/>
    <p:sldId id="2076138280" r:id="rId139"/>
    <p:sldId id="2076138270" r:id="rId140"/>
    <p:sldId id="2076138208" r:id="rId141"/>
    <p:sldId id="2076138271" r:id="rId142"/>
    <p:sldId id="2076138209" r:id="rId143"/>
    <p:sldId id="2076138236" r:id="rId144"/>
    <p:sldId id="2076138225" r:id="rId145"/>
    <p:sldId id="2076138226" r:id="rId1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95"/>
            <p14:sldId id="2076138301"/>
            <p14:sldId id="2076138203"/>
            <p14:sldId id="10052"/>
            <p14:sldId id="2076137318"/>
            <p14:sldId id="2076137739"/>
            <p14:sldId id="10054"/>
            <p14:sldId id="2076137798"/>
            <p14:sldId id="2076137319"/>
            <p14:sldId id="2076137321"/>
            <p14:sldId id="2076137322"/>
            <p14:sldId id="2076138288"/>
            <p14:sldId id="2076137324"/>
            <p14:sldId id="2076137325"/>
            <p14:sldId id="2076138289"/>
            <p14:sldId id="2076137327"/>
            <p14:sldId id="2076138290"/>
            <p14:sldId id="2076138291"/>
            <p14:sldId id="2076137320"/>
            <p14:sldId id="10035"/>
            <p14:sldId id="2076137330"/>
            <p14:sldId id="2076137333"/>
            <p14:sldId id="2076137267"/>
            <p14:sldId id="10048"/>
            <p14:sldId id="2076137309"/>
            <p14:sldId id="2076137758"/>
            <p14:sldId id="2076137785"/>
            <p14:sldId id="2076137786"/>
            <p14:sldId id="2076137816"/>
            <p14:sldId id="2076138293"/>
            <p14:sldId id="10057"/>
            <p14:sldId id="10058"/>
            <p14:sldId id="2076138294"/>
            <p14:sldId id="10244"/>
            <p14:sldId id="10246"/>
            <p14:sldId id="2076137815"/>
            <p14:sldId id="2076138298"/>
            <p14:sldId id="2076138299"/>
            <p14:sldId id="2076138300"/>
            <p14:sldId id="1370"/>
            <p14:sldId id="1841"/>
            <p14:sldId id="2076138285"/>
            <p14:sldId id="2076137915"/>
            <p14:sldId id="2076138302"/>
            <p14:sldId id="2076137912"/>
            <p14:sldId id="2076137314"/>
            <p14:sldId id="11931"/>
            <p14:sldId id="2076137329"/>
            <p14:sldId id="11933"/>
            <p14:sldId id="10038"/>
            <p14:sldId id="11916"/>
            <p14:sldId id="2076138287"/>
            <p14:sldId id="4395"/>
            <p14:sldId id="11917"/>
            <p14:sldId id="2076138286"/>
            <p14:sldId id="2076137313"/>
            <p14:sldId id="2449"/>
            <p14:sldId id="2076138272"/>
            <p14:sldId id="2076137913"/>
            <p14:sldId id="10050"/>
            <p14:sldId id="10077"/>
            <p14:sldId id="2076137919"/>
            <p14:sldId id="2076137914"/>
            <p14:sldId id="2452"/>
            <p14:sldId id="330"/>
            <p14:sldId id="2076137916"/>
            <p14:sldId id="261"/>
            <p14:sldId id="262"/>
            <p14:sldId id="263"/>
            <p14:sldId id="2076137917"/>
            <p14:sldId id="2076137920"/>
            <p14:sldId id="2076137921"/>
            <p14:sldId id="334"/>
            <p14:sldId id="2076137918"/>
            <p14:sldId id="273"/>
            <p14:sldId id="2076138281"/>
            <p14:sldId id="2076138273"/>
            <p14:sldId id="2076138274"/>
            <p14:sldId id="2076137922"/>
            <p14:sldId id="11934"/>
            <p14:sldId id="1387"/>
            <p14:sldId id="2076138263"/>
            <p14:sldId id="1385"/>
            <p14:sldId id="2076138304"/>
            <p14:sldId id="2076138305"/>
            <p14:sldId id="2076138306"/>
            <p14:sldId id="2076138265"/>
            <p14:sldId id="2076138275"/>
            <p14:sldId id="258"/>
            <p14:sldId id="2076137923"/>
            <p14:sldId id="2076137328"/>
            <p14:sldId id="2076138277"/>
            <p14:sldId id="11915"/>
            <p14:sldId id="2076137924"/>
            <p14:sldId id="2076138279"/>
            <p14:sldId id="2076137929"/>
            <p14:sldId id="2076137742"/>
            <p14:sldId id="2076137788"/>
            <p14:sldId id="2076138283"/>
            <p14:sldId id="2076137743"/>
            <p14:sldId id="2076137744"/>
            <p14:sldId id="2076137745"/>
            <p14:sldId id="2076137746"/>
            <p14:sldId id="2076137747"/>
            <p14:sldId id="2076137748"/>
            <p14:sldId id="2076137749"/>
            <p14:sldId id="2076137789"/>
            <p14:sldId id="2076137750"/>
            <p14:sldId id="2076137752"/>
            <p14:sldId id="2076137790"/>
            <p14:sldId id="2076137753"/>
            <p14:sldId id="2076137823"/>
            <p14:sldId id="2076137754"/>
            <p14:sldId id="2076137773"/>
            <p14:sldId id="2076137925"/>
            <p14:sldId id="10650"/>
            <p14:sldId id="257"/>
            <p14:sldId id="2076137266"/>
            <p14:sldId id="2076137726"/>
            <p14:sldId id="2076137722"/>
            <p14:sldId id="2076137725"/>
            <p14:sldId id="2076137926"/>
            <p14:sldId id="2076138282"/>
            <p14:sldId id="266"/>
            <p14:sldId id="267"/>
            <p14:sldId id="9980"/>
            <p14:sldId id="2076138284"/>
            <p14:sldId id="268"/>
            <p14:sldId id="271"/>
            <p14:sldId id="274"/>
            <p14:sldId id="2451"/>
            <p14:sldId id="2076137930"/>
            <p14:sldId id="2076138280"/>
            <p14:sldId id="2076138270"/>
            <p14:sldId id="2076138208"/>
            <p14:sldId id="2076138271"/>
            <p14:sldId id="2076138209"/>
            <p14:sldId id="2076138236"/>
            <p14:sldId id="2076138225"/>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42" autoAdjust="0"/>
    <p:restoredTop sz="65512" autoAdjust="0"/>
  </p:normalViewPr>
  <p:slideViewPr>
    <p:cSldViewPr snapToGrid="0">
      <p:cViewPr varScale="1">
        <p:scale>
          <a:sx n="108" d="100"/>
          <a:sy n="108" d="100"/>
        </p:scale>
        <p:origin x="1892" y="6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38" Type="http://schemas.openxmlformats.org/officeDocument/2006/relationships/slide" Target="slides/slide132.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144" Type="http://schemas.openxmlformats.org/officeDocument/2006/relationships/slide" Target="slides/slide138.xml"/><Relationship Id="rId149" Type="http://schemas.openxmlformats.org/officeDocument/2006/relationships/viewProps" Target="viewProps.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50" Type="http://schemas.openxmlformats.org/officeDocument/2006/relationships/theme" Target="theme/them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116" Type="http://schemas.openxmlformats.org/officeDocument/2006/relationships/slide" Target="slides/slide110.xml"/><Relationship Id="rId124" Type="http://schemas.openxmlformats.org/officeDocument/2006/relationships/slide" Target="slides/slide118.xml"/><Relationship Id="rId129" Type="http://schemas.openxmlformats.org/officeDocument/2006/relationships/slide" Target="slides/slide123.xml"/><Relationship Id="rId137" Type="http://schemas.openxmlformats.org/officeDocument/2006/relationships/slide" Target="slides/slide13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32" Type="http://schemas.openxmlformats.org/officeDocument/2006/relationships/slide" Target="slides/slide126.xml"/><Relationship Id="rId140" Type="http://schemas.openxmlformats.org/officeDocument/2006/relationships/slide" Target="slides/slide134.xml"/><Relationship Id="rId145" Type="http://schemas.openxmlformats.org/officeDocument/2006/relationships/slide" Target="slides/slide139.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slide" Target="slides/slide113.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30" Type="http://schemas.openxmlformats.org/officeDocument/2006/relationships/slide" Target="slides/slide124.xml"/><Relationship Id="rId135" Type="http://schemas.openxmlformats.org/officeDocument/2006/relationships/slide" Target="slides/slide129.xml"/><Relationship Id="rId143" Type="http://schemas.openxmlformats.org/officeDocument/2006/relationships/slide" Target="slides/slide137.xml"/><Relationship Id="rId148" Type="http://schemas.openxmlformats.org/officeDocument/2006/relationships/presProps" Target="presProps.xml"/><Relationship Id="rId15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3" Type="http://schemas.openxmlformats.org/officeDocument/2006/relationships/customXml" Target="../customXml/item3.xml"/></Relationships>
</file>

<file path=ppt/comments/modernComment_112B_99D4436F.xml><?xml version="1.0" encoding="utf-8"?>
<p188:cmLst xmlns:a="http://schemas.openxmlformats.org/drawingml/2006/main" xmlns:r="http://schemas.openxmlformats.org/officeDocument/2006/relationships" xmlns:p188="http://schemas.microsoft.com/office/powerpoint/2018/8/main">
  <p188:cm id="{5DD00E4D-3FCE-4F1E-BE70-7A770C683A54}" authorId="{89C36E6D-4BBC-469A-7E66-BE766B102203}" created="2020-05-01T17:20:11.308">
    <ac:deMkLst xmlns:ac="http://schemas.microsoft.com/office/drawing/2013/main/command">
      <pc:docMk xmlns:pc="http://schemas.microsoft.com/office/powerpoint/2013/main/command"/>
      <pc:sldMk xmlns:pc="http://schemas.microsoft.com/office/powerpoint/2013/main/command" cId="2580824943" sldId="4395"/>
      <ac:graphicFrameMk id="5" creationId="{037D50C0-5979-4AD3-AD06-AFE5881B4536}"/>
    </ac:deMkLst>
    <p188:txBody>
      <a:bodyPr/>
      <a:lstStyle/>
      <a:p>
        <a:r>
          <a:rPr lang="en-US"/>
          <a:t>enlarged the smart art text</a:t>
        </a:r>
      </a:p>
    </p188:txBody>
  </p188:cm>
</p188:cmLst>
</file>

<file path=ppt/comments/modernComment_2736_BBA8D8A4.xml><?xml version="1.0" encoding="utf-8"?>
<p188:cmLst xmlns:a="http://schemas.openxmlformats.org/drawingml/2006/main" xmlns:r="http://schemas.openxmlformats.org/officeDocument/2006/relationships" xmlns:p188="http://schemas.microsoft.com/office/powerpoint/2018/8/main">
  <p188:cm id="{F8BEC72D-FD37-4041-8000-CB169E3FC2A1}" authorId="{89C36E6D-4BBC-469A-7E66-BE766B102203}" created="2020-05-01T17:07:03.060">
    <pc:sldMkLst xmlns:pc="http://schemas.microsoft.com/office/powerpoint/2013/main/command">
      <pc:docMk/>
      <pc:sldMk cId="3148404900" sldId="10038"/>
    </pc:sldMkLst>
    <p188:replyLst>
      <p188:reply id="{D0ED6017-B5E4-4DF1-8767-E1CDD0FFE7E0}" authorId="{89C36E6D-4BBC-469A-7E66-BE766B102203}" created="2020-05-01T18:09:57.832">
        <p188:txBody>
          <a:bodyPr/>
          <a:lstStyle/>
          <a:p>
            <a:r>
              <a:rPr lang="en-US"/>
              <a:t>for all slides with screenshots - just be aware that if the intent for the learner is to read/view specifric parts or text on the screenshot, recommend zooming (windows + key, or tool like zoomit) to ensure that is seen.</a:t>
            </a:r>
          </a:p>
        </p188:txBody>
      </p188:reply>
    </p188:replyLst>
    <p188:txBody>
      <a:bodyPr/>
      <a:lstStyle/>
      <a:p>
        <a:r>
          <a:rPr lang="en-US"/>
          <a:t>Enlarged and made font  consistent</a:t>
        </a:r>
      </a:p>
    </p188:txBody>
  </p188:cm>
</p188:cmLst>
</file>

<file path=ppt/comments/modernComment_275D_92CE42DF.xml><?xml version="1.0" encoding="utf-8"?>
<p188:cmLst xmlns:a="http://schemas.openxmlformats.org/drawingml/2006/main" xmlns:r="http://schemas.openxmlformats.org/officeDocument/2006/relationships" xmlns:p188="http://schemas.microsoft.com/office/powerpoint/2018/8/main">
  <p188:cm id="{70BB1638-BCF1-4A86-BE1B-0DFF24EDDB8F}" authorId="{89C36E6D-4BBC-469A-7E66-BE766B102203}" created="2020-05-01T17:41:13.066">
    <ac:deMkLst xmlns:ac="http://schemas.microsoft.com/office/drawing/2013/main/command">
      <pc:docMk xmlns:pc="http://schemas.microsoft.com/office/powerpoint/2013/main/command"/>
      <pc:sldMk xmlns:pc="http://schemas.microsoft.com/office/powerpoint/2013/main/command" cId="2462991071" sldId="10077"/>
      <ac:spMk id="12" creationId="{682BBBDB-C511-46D3-8AC1-90C52CCAD1C0}"/>
    </ac:deMkLst>
    <p188:txBody>
      <a:bodyPr/>
      <a:lstStyle/>
      <a:p>
        <a:r>
          <a:rPr lang="en-US"/>
          <a:t>code is small, if it is important to look at any individual piece during the presentation, zoom in, or add red boxes where you need them to focus</a:t>
        </a:r>
      </a:p>
    </p188:txBody>
  </p188:cm>
</p188:cmLst>
</file>

<file path=ppt/comments/modernComment_2E8D_41DAD3E3.xml><?xml version="1.0" encoding="utf-8"?>
<p188:cmLst xmlns:a="http://schemas.openxmlformats.org/drawingml/2006/main" xmlns:r="http://schemas.openxmlformats.org/officeDocument/2006/relationships" xmlns:p188="http://schemas.microsoft.com/office/powerpoint/2018/8/main">
  <p188:cm id="{4CB6641F-38F2-49FD-91D5-DBE93AA10496}" authorId="{89C36E6D-4BBC-469A-7E66-BE766B102203}" created="2020-05-01T17:22:41.320">
    <ac:deMkLst xmlns:ac="http://schemas.microsoft.com/office/drawing/2013/main/command">
      <pc:docMk xmlns:pc="http://schemas.microsoft.com/office/powerpoint/2013/main/command"/>
      <pc:sldMk xmlns:pc="http://schemas.microsoft.com/office/powerpoint/2013/main/command" cId="1104860131" sldId="11917"/>
      <ac:spMk id="4" creationId="{0F4EFC09-9557-4414-9AE6-9E216D0B11C8}"/>
    </ac:deMkLst>
    <p188:txBody>
      <a:bodyPr/>
      <a:lstStyle/>
      <a:p>
        <a:r>
          <a:rPr lang="en-US"/>
          <a:t>enlarged text.
 Also - if there are parts of the screenshots that you need them to specifically see, then redbox and/or zoom to that during presentation.</a:t>
        </a:r>
      </a:p>
    </p188:txBody>
  </p188:cm>
</p188:cmLst>
</file>

<file path=ppt/comments/modernComment_2E9B_72D39CC8.xml><?xml version="1.0" encoding="utf-8"?>
<p188:cmLst xmlns:a="http://schemas.openxmlformats.org/drawingml/2006/main" xmlns:r="http://schemas.openxmlformats.org/officeDocument/2006/relationships" xmlns:p188="http://schemas.microsoft.com/office/powerpoint/2018/8/main">
  <p188:cm id="{B1501275-144A-4C2F-86CB-0C2D1BAFEB8A}" authorId="{89C36E6D-4BBC-469A-7E66-BE766B102203}" created="2020-05-01T17:28:27.786">
    <pc:sldMkLst xmlns:pc="http://schemas.microsoft.com/office/powerpoint/2013/main/command">
      <pc:docMk/>
      <pc:sldMk cId="1926470856" sldId="11931"/>
    </pc:sldMkLst>
    <p188:txBody>
      <a:bodyPr/>
      <a:lstStyle/>
      <a:p>
        <a:r>
          <a:rPr lang="en-US"/>
          <a:t>re-formatted table
i'm assuming you are making the point of the out of the box connectors that are in place and not draining this, totally fine if you cover at high level like that.</a:t>
        </a:r>
      </a:p>
    </p188:txBody>
  </p188:cm>
</p188:cmLst>
</file>

<file path=ppt/comments/modernComment_2E9D_A59D6B6B.xml><?xml version="1.0" encoding="utf-8"?>
<p188:cmLst xmlns:a="http://schemas.openxmlformats.org/drawingml/2006/main" xmlns:r="http://schemas.openxmlformats.org/officeDocument/2006/relationships" xmlns:p188="http://schemas.microsoft.com/office/powerpoint/2018/8/main">
  <p188:cm id="{0757FE10-AFA4-404F-8817-D24E81E17EAD}" authorId="{89C36E6D-4BBC-469A-7E66-BE766B102203}" created="2020-05-01T17:06:05.040">
    <ac:deMkLst xmlns:ac="http://schemas.microsoft.com/office/drawing/2013/main/command">
      <pc:docMk xmlns:pc="http://schemas.microsoft.com/office/powerpoint/2013/main/command"/>
      <pc:sldMk xmlns:pc="http://schemas.microsoft.com/office/powerpoint/2013/main/command" cId="2778557291" sldId="11933"/>
      <ac:spMk id="36" creationId="{78671885-B45D-460A-B662-BE5F4654C964}"/>
    </ac:deMkLst>
    <p188:txBody>
      <a:bodyPr/>
      <a:lstStyle/>
      <a:p>
        <a:r>
          <a:rPr lang="en-US"/>
          <a:t>RECOMMENDATION - Will be more impactful if you can group some of the components and animate / reveal as you speak to them (if there is a sequential order that would make sense. Doesn't need to individually reveal all, but if there are intelligent 3?ish groupings of these that can be revealed as you speak to the components, leanrers will track with this much better.</a:t>
        </a:r>
      </a:p>
    </p188:txBody>
  </p188:cm>
</p188:cmLst>
</file>

<file path=ppt/comments/modernComment_2E9E_B021CD24.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comments/modernComment_7BBF5771_AFDB232A.xml><?xml version="1.0" encoding="utf-8"?>
<p188:cmLst xmlns:a="http://schemas.openxmlformats.org/drawingml/2006/main" xmlns:r="http://schemas.openxmlformats.org/officeDocument/2006/relationships" xmlns:p188="http://schemas.microsoft.com/office/powerpoint/2018/8/main">
  <p188:cm id="{9C223ABD-B39A-4E95-BAC7-069B4967F501}" authorId="{89C36E6D-4BBC-469A-7E66-BE766B102203}" created="2020-05-01T17:25:18.569">
    <pc:sldMkLst xmlns:pc="http://schemas.microsoft.com/office/powerpoint/2013/main/command">
      <pc:docMk/>
      <pc:sldMk cId="2950374186" sldId="2076137329"/>
    </pc:sldMkLst>
    <p188:txBody>
      <a:bodyPr/>
      <a:lstStyle/>
      <a:p>
        <a:r>
          <a:rPr lang="en-US"/>
          <a:t>enlarged text</a:t>
        </a:r>
      </a:p>
    </p188:txBody>
  </p188:cm>
</p188:cmLst>
</file>

<file path=ppt/comments/modernComment_7BBF59B8_607F2A64.xml><?xml version="1.0" encoding="utf-8"?>
<p188:cmLst xmlns:a="http://schemas.openxmlformats.org/drawingml/2006/main" xmlns:r="http://schemas.openxmlformats.org/officeDocument/2006/relationships" xmlns:p188="http://schemas.microsoft.com/office/powerpoint/2018/8/main">
  <p188:cm id="{97BBD6C5-180D-45CE-8488-B1F60A81636E}" authorId="{30C98EB3-D430-7189-D220-C51C790661DC}" created="2020-05-01T22:12:21.874">
    <pc:sldMkLst xmlns:pc="http://schemas.microsoft.com/office/powerpoint/2013/main/command">
      <pc:docMk/>
      <pc:sldMk cId="1618946660" sldId="2076137912"/>
    </pc:sldMkLst>
    <p188:txBody>
      <a:bodyPr/>
      <a:lstStyle/>
      <a:p>
        <a:r>
          <a:rPr lang="en-US"/>
          <a:t>I would make sure we're calling out here that Synapse pipelines shares a codebase with ADF - I don't want to confuse anyone who may already have experience with ADF wondering why this looks so similar.</a:t>
        </a:r>
      </a:p>
    </p188:txBody>
  </p188:cm>
</p188:cmLst>
</file>

<file path=ppt/comments/modernComment_7BBF59BF_0.xml><?xml version="1.0" encoding="utf-8"?>
<p188:cmLst xmlns:a="http://schemas.openxmlformats.org/drawingml/2006/main" xmlns:r="http://schemas.openxmlformats.org/officeDocument/2006/relationships" xmlns:p188="http://schemas.microsoft.com/office/powerpoint/2018/8/main">
  <p188:cm id="{F1663460-8AF9-4085-B3C6-91DC4F0AC843}" authorId="{89C36E6D-4BBC-469A-7E66-BE766B102203}" created="2020-05-01T17:43:01.044">
    <pc:sldMkLst xmlns:pc="http://schemas.microsoft.com/office/powerpoint/2013/main/command">
      <pc:docMk/>
      <pc:sldMk cId="0" sldId="2076137919"/>
    </pc:sldMkLst>
    <p188:txBody>
      <a:bodyPr/>
      <a:lstStyle/>
      <a:p>
        <a:r>
          <a:rPr lang="en-US"/>
          <a:t>Comment from Matt - Polybase also enables querying via external tables before loading</a:t>
        </a:r>
      </a:p>
    </p188:txBody>
  </p188:cm>
</p188:cmLst>
</file>

<file path=ppt/comments/modernComment_7BBF5B28_AC754833.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108.svg"/><Relationship Id="rId13" Type="http://schemas.openxmlformats.org/officeDocument/2006/relationships/image" Target="../media/image113.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2.svg"/><Relationship Id="rId2" Type="http://schemas.openxmlformats.org/officeDocument/2006/relationships/image" Target="../media/image102.svg"/><Relationship Id="rId16" Type="http://schemas.openxmlformats.org/officeDocument/2006/relationships/image" Target="../media/image116.svg"/><Relationship Id="rId1" Type="http://schemas.openxmlformats.org/officeDocument/2006/relationships/image" Target="../media/image101.png"/><Relationship Id="rId6" Type="http://schemas.openxmlformats.org/officeDocument/2006/relationships/image" Target="../media/image106.svg"/><Relationship Id="rId11" Type="http://schemas.openxmlformats.org/officeDocument/2006/relationships/image" Target="../media/image111.png"/><Relationship Id="rId5" Type="http://schemas.openxmlformats.org/officeDocument/2006/relationships/image" Target="../media/image105.png"/><Relationship Id="rId15" Type="http://schemas.openxmlformats.org/officeDocument/2006/relationships/image" Target="../media/image115.png"/><Relationship Id="rId10" Type="http://schemas.openxmlformats.org/officeDocument/2006/relationships/image" Target="../media/image110.svg"/><Relationship Id="rId4" Type="http://schemas.openxmlformats.org/officeDocument/2006/relationships/image" Target="../media/image104.svg"/><Relationship Id="rId9" Type="http://schemas.openxmlformats.org/officeDocument/2006/relationships/image" Target="../media/image109.png"/><Relationship Id="rId14" Type="http://schemas.openxmlformats.org/officeDocument/2006/relationships/image" Target="../media/image11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8.svg"/><Relationship Id="rId13" Type="http://schemas.openxmlformats.org/officeDocument/2006/relationships/image" Target="../media/image113.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2.svg"/><Relationship Id="rId2" Type="http://schemas.openxmlformats.org/officeDocument/2006/relationships/image" Target="../media/image102.svg"/><Relationship Id="rId16" Type="http://schemas.openxmlformats.org/officeDocument/2006/relationships/image" Target="../media/image116.svg"/><Relationship Id="rId1" Type="http://schemas.openxmlformats.org/officeDocument/2006/relationships/image" Target="../media/image101.png"/><Relationship Id="rId6" Type="http://schemas.openxmlformats.org/officeDocument/2006/relationships/image" Target="../media/image106.svg"/><Relationship Id="rId11" Type="http://schemas.openxmlformats.org/officeDocument/2006/relationships/image" Target="../media/image111.png"/><Relationship Id="rId5" Type="http://schemas.openxmlformats.org/officeDocument/2006/relationships/image" Target="../media/image105.png"/><Relationship Id="rId15" Type="http://schemas.openxmlformats.org/officeDocument/2006/relationships/image" Target="../media/image115.png"/><Relationship Id="rId10" Type="http://schemas.openxmlformats.org/officeDocument/2006/relationships/image" Target="../media/image110.svg"/><Relationship Id="rId4" Type="http://schemas.openxmlformats.org/officeDocument/2006/relationships/image" Target="../media/image104.svg"/><Relationship Id="rId9" Type="http://schemas.openxmlformats.org/officeDocument/2006/relationships/image" Target="../media/image109.png"/><Relationship Id="rId14" Type="http://schemas.openxmlformats.org/officeDocument/2006/relationships/image" Target="../media/image114.svg"/></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841105-FB57-4BC7-B0CB-C50598A4FE9F}" type="doc">
      <dgm:prSet loTypeId="urn:microsoft.com/office/officeart/2018/2/layout/IconCircleList" loCatId="icon" qsTypeId="urn:microsoft.com/office/officeart/2005/8/quickstyle/simple4" qsCatId="simple" csTypeId="urn:microsoft.com/office/officeart/2005/8/colors/accent4_2" csCatId="accent4" phldr="1"/>
      <dgm:spPr/>
      <dgm:t>
        <a:bodyPr/>
        <a:lstStyle/>
        <a:p>
          <a:endParaRPr lang="en-US"/>
        </a:p>
      </dgm:t>
    </dgm:pt>
    <dgm:pt modelId="{EDD69FD5-9A50-4CC7-AD0C-9E71B41EB8D8}">
      <dgm:prSet custT="1"/>
      <dgm:spPr/>
      <dgm:t>
        <a:bodyPr/>
        <a:lstStyle/>
        <a:p>
          <a:pPr>
            <a:lnSpc>
              <a:spcPct val="100000"/>
            </a:lnSpc>
          </a:pPr>
          <a:r>
            <a:rPr lang="en-US" sz="1600"/>
            <a:t>Handle upserts, updates, deletes on sql sinks</a:t>
          </a:r>
        </a:p>
      </dgm:t>
    </dgm:pt>
    <dgm:pt modelId="{AB96607E-6F0E-40E6-98D8-91F1CE6F14B2}" type="parTrans" cxnId="{9D379F97-8B25-4B80-8BB9-DF99020B2F0C}">
      <dgm:prSet/>
      <dgm:spPr/>
      <dgm:t>
        <a:bodyPr/>
        <a:lstStyle/>
        <a:p>
          <a:endParaRPr lang="en-US" sz="2400"/>
        </a:p>
      </dgm:t>
    </dgm:pt>
    <dgm:pt modelId="{09ADC6B2-9E2E-4A53-80EE-219E3D01A822}" type="sibTrans" cxnId="{9D379F97-8B25-4B80-8BB9-DF99020B2F0C}">
      <dgm:prSet/>
      <dgm:spPr/>
      <dgm:t>
        <a:bodyPr/>
        <a:lstStyle/>
        <a:p>
          <a:pPr>
            <a:lnSpc>
              <a:spcPct val="100000"/>
            </a:lnSpc>
          </a:pPr>
          <a:endParaRPr lang="en-US" sz="2400"/>
        </a:p>
      </dgm:t>
    </dgm:pt>
    <dgm:pt modelId="{1E290341-466D-4359-A2C2-12A4481C1FB9}">
      <dgm:prSet custT="1"/>
      <dgm:spPr/>
      <dgm:t>
        <a:bodyPr/>
        <a:lstStyle/>
        <a:p>
          <a:pPr>
            <a:lnSpc>
              <a:spcPct val="100000"/>
            </a:lnSpc>
          </a:pPr>
          <a:r>
            <a:rPr lang="en-US" sz="1600"/>
            <a:t>Add new partition methods</a:t>
          </a:r>
        </a:p>
      </dgm:t>
    </dgm:pt>
    <dgm:pt modelId="{2004607F-254A-4CEE-BCE6-C667D90E307D}" type="parTrans" cxnId="{CDFE2075-9BEB-4A08-9B3C-D439D4768845}">
      <dgm:prSet/>
      <dgm:spPr/>
      <dgm:t>
        <a:bodyPr/>
        <a:lstStyle/>
        <a:p>
          <a:endParaRPr lang="en-US" sz="2400"/>
        </a:p>
      </dgm:t>
    </dgm:pt>
    <dgm:pt modelId="{CB0C7D36-60D9-4ABE-87D0-605DDF39BB9A}" type="sibTrans" cxnId="{CDFE2075-9BEB-4A08-9B3C-D439D4768845}">
      <dgm:prSet/>
      <dgm:spPr/>
      <dgm:t>
        <a:bodyPr/>
        <a:lstStyle/>
        <a:p>
          <a:pPr>
            <a:lnSpc>
              <a:spcPct val="100000"/>
            </a:lnSpc>
          </a:pPr>
          <a:endParaRPr lang="en-US" sz="2400"/>
        </a:p>
      </dgm:t>
    </dgm:pt>
    <dgm:pt modelId="{CFD5CF11-E76A-453F-AC8B-89F6E9CFD06A}">
      <dgm:prSet custT="1"/>
      <dgm:spPr/>
      <dgm:t>
        <a:bodyPr/>
        <a:lstStyle/>
        <a:p>
          <a:pPr>
            <a:lnSpc>
              <a:spcPct val="100000"/>
            </a:lnSpc>
          </a:pPr>
          <a:r>
            <a:rPr lang="en-US" sz="1600"/>
            <a:t>Add schema drift support</a:t>
          </a:r>
        </a:p>
      </dgm:t>
    </dgm:pt>
    <dgm:pt modelId="{C56FF46E-C4A9-4952-98C8-2AE3E2772555}" type="parTrans" cxnId="{63A48F76-25D4-4645-889C-27E006461680}">
      <dgm:prSet/>
      <dgm:spPr/>
      <dgm:t>
        <a:bodyPr/>
        <a:lstStyle/>
        <a:p>
          <a:endParaRPr lang="en-US" sz="2400"/>
        </a:p>
      </dgm:t>
    </dgm:pt>
    <dgm:pt modelId="{91D133A8-DF7E-4672-A952-063D1D9C02E4}" type="sibTrans" cxnId="{63A48F76-25D4-4645-889C-27E006461680}">
      <dgm:prSet/>
      <dgm:spPr/>
      <dgm:t>
        <a:bodyPr/>
        <a:lstStyle/>
        <a:p>
          <a:pPr>
            <a:lnSpc>
              <a:spcPct val="100000"/>
            </a:lnSpc>
          </a:pPr>
          <a:endParaRPr lang="en-US" sz="2400"/>
        </a:p>
      </dgm:t>
    </dgm:pt>
    <dgm:pt modelId="{9C39344E-FD5B-44A2-8393-99CB3F855C5C}">
      <dgm:prSet custT="1"/>
      <dgm:spPr/>
      <dgm:t>
        <a:bodyPr/>
        <a:lstStyle/>
        <a:p>
          <a:pPr>
            <a:lnSpc>
              <a:spcPct val="100000"/>
            </a:lnSpc>
          </a:pPr>
          <a:r>
            <a:rPr lang="en-US" sz="1600"/>
            <a:t>Add file handling (move files after read, write files to file names described in rows etc)</a:t>
          </a:r>
        </a:p>
      </dgm:t>
    </dgm:pt>
    <dgm:pt modelId="{1F3E78BF-942D-49B7-884F-8E114B34980F}" type="parTrans" cxnId="{47440FCC-830D-4A97-9A5C-AE8A7807C806}">
      <dgm:prSet/>
      <dgm:spPr/>
      <dgm:t>
        <a:bodyPr/>
        <a:lstStyle/>
        <a:p>
          <a:endParaRPr lang="en-US" sz="2400"/>
        </a:p>
      </dgm:t>
    </dgm:pt>
    <dgm:pt modelId="{4EAC5E3E-3468-4375-9E94-58E095D3D607}" type="sibTrans" cxnId="{47440FCC-830D-4A97-9A5C-AE8A7807C806}">
      <dgm:prSet/>
      <dgm:spPr/>
      <dgm:t>
        <a:bodyPr/>
        <a:lstStyle/>
        <a:p>
          <a:pPr>
            <a:lnSpc>
              <a:spcPct val="100000"/>
            </a:lnSpc>
          </a:pPr>
          <a:endParaRPr lang="en-US" sz="2400"/>
        </a:p>
      </dgm:t>
    </dgm:pt>
    <dgm:pt modelId="{7872E72B-6BA7-4274-B5FF-C5DE9847C785}">
      <dgm:prSet custT="1"/>
      <dgm:spPr/>
      <dgm:t>
        <a:bodyPr/>
        <a:lstStyle/>
        <a:p>
          <a:pPr>
            <a:lnSpc>
              <a:spcPct val="100000"/>
            </a:lnSpc>
          </a:pPr>
          <a:r>
            <a:rPr lang="en-US" sz="1600"/>
            <a:t>New inventory of functions (for e.g Hash functions for row comparison)</a:t>
          </a:r>
        </a:p>
      </dgm:t>
    </dgm:pt>
    <dgm:pt modelId="{8497E9CD-E805-46A5-9124-9087C979A485}" type="parTrans" cxnId="{1CF3645F-898C-4D76-8B9D-A43F0F30D34F}">
      <dgm:prSet/>
      <dgm:spPr/>
      <dgm:t>
        <a:bodyPr/>
        <a:lstStyle/>
        <a:p>
          <a:endParaRPr lang="en-US" sz="2400"/>
        </a:p>
      </dgm:t>
    </dgm:pt>
    <dgm:pt modelId="{4D404E51-4510-4872-93A4-6B6E7A605FCF}" type="sibTrans" cxnId="{1CF3645F-898C-4D76-8B9D-A43F0F30D34F}">
      <dgm:prSet/>
      <dgm:spPr/>
      <dgm:t>
        <a:bodyPr/>
        <a:lstStyle/>
        <a:p>
          <a:pPr>
            <a:lnSpc>
              <a:spcPct val="100000"/>
            </a:lnSpc>
          </a:pPr>
          <a:endParaRPr lang="en-US" sz="2400"/>
        </a:p>
      </dgm:t>
    </dgm:pt>
    <dgm:pt modelId="{68DD02E8-73FB-4C4C-A70B-C6BB10C00876}">
      <dgm:prSet custT="1"/>
      <dgm:spPr/>
      <dgm:t>
        <a:bodyPr/>
        <a:lstStyle/>
        <a:p>
          <a:pPr>
            <a:lnSpc>
              <a:spcPct val="100000"/>
            </a:lnSpc>
          </a:pPr>
          <a:r>
            <a:rPr lang="en-US" sz="1600"/>
            <a:t>Commonly used ETL patterns(Sequence generator/Lookup transformation/SCD…)</a:t>
          </a:r>
        </a:p>
      </dgm:t>
    </dgm:pt>
    <dgm:pt modelId="{77B3C3D1-C4CE-4154-A7D1-9BC637013E5B}" type="parTrans" cxnId="{D39F947D-1F09-4F14-B1DA-E5BA09251110}">
      <dgm:prSet/>
      <dgm:spPr/>
      <dgm:t>
        <a:bodyPr/>
        <a:lstStyle/>
        <a:p>
          <a:endParaRPr lang="en-US" sz="2400"/>
        </a:p>
      </dgm:t>
    </dgm:pt>
    <dgm:pt modelId="{4E15FC6A-A621-46F9-B662-21F17E319D3D}" type="sibTrans" cxnId="{D39F947D-1F09-4F14-B1DA-E5BA09251110}">
      <dgm:prSet/>
      <dgm:spPr/>
      <dgm:t>
        <a:bodyPr/>
        <a:lstStyle/>
        <a:p>
          <a:pPr>
            <a:lnSpc>
              <a:spcPct val="100000"/>
            </a:lnSpc>
          </a:pPr>
          <a:endParaRPr lang="en-US" sz="2400"/>
        </a:p>
      </dgm:t>
    </dgm:pt>
    <dgm:pt modelId="{5E327FD0-3D86-4B87-9EE5-56969AD17339}">
      <dgm:prSet custT="1"/>
      <dgm:spPr/>
      <dgm:t>
        <a:bodyPr/>
        <a:lstStyle/>
        <a:p>
          <a:pPr>
            <a:lnSpc>
              <a:spcPct val="100000"/>
            </a:lnSpc>
          </a:pPr>
          <a:r>
            <a:rPr lang="en-US" sz="1600"/>
            <a:t>Data lineage – Capturing sink column lineage &amp; impact analysis(invaluable if this is for enterprise deployment)</a:t>
          </a:r>
        </a:p>
      </dgm:t>
    </dgm:pt>
    <dgm:pt modelId="{45C99F7E-8FE6-4E01-A0B2-B104D6C41A88}" type="parTrans" cxnId="{767E63B6-7E60-469C-91FA-A6E1EA8A828A}">
      <dgm:prSet/>
      <dgm:spPr/>
      <dgm:t>
        <a:bodyPr/>
        <a:lstStyle/>
        <a:p>
          <a:endParaRPr lang="en-US" sz="2400"/>
        </a:p>
      </dgm:t>
    </dgm:pt>
    <dgm:pt modelId="{CDB66E66-D5B7-4BAF-A25C-809F28652B0A}" type="sibTrans" cxnId="{767E63B6-7E60-469C-91FA-A6E1EA8A828A}">
      <dgm:prSet/>
      <dgm:spPr/>
      <dgm:t>
        <a:bodyPr/>
        <a:lstStyle/>
        <a:p>
          <a:pPr>
            <a:lnSpc>
              <a:spcPct val="100000"/>
            </a:lnSpc>
          </a:pPr>
          <a:endParaRPr lang="en-US" sz="2400"/>
        </a:p>
      </dgm:t>
    </dgm:pt>
    <dgm:pt modelId="{44122DDA-AD32-4BEC-B85B-7B8A6F3EF57D}">
      <dgm:prSet custT="1"/>
      <dgm:spPr/>
      <dgm:t>
        <a:bodyPr/>
        <a:lstStyle/>
        <a:p>
          <a:pPr>
            <a:lnSpc>
              <a:spcPct val="100000"/>
            </a:lnSpc>
          </a:pPr>
          <a:r>
            <a:rPr lang="en-US" sz="1600"/>
            <a:t>Implement commonly used ETL patterns as templates(SCD Type1, Type2, Data Vault)</a:t>
          </a:r>
        </a:p>
      </dgm:t>
    </dgm:pt>
    <dgm:pt modelId="{288C8F71-32CD-4870-81CB-5A904D6607F9}" type="parTrans" cxnId="{D63CCB46-9152-4AC1-AC60-075298F4D08D}">
      <dgm:prSet/>
      <dgm:spPr/>
      <dgm:t>
        <a:bodyPr/>
        <a:lstStyle/>
        <a:p>
          <a:endParaRPr lang="en-US" sz="2400"/>
        </a:p>
      </dgm:t>
    </dgm:pt>
    <dgm:pt modelId="{DDFC48E6-A235-4241-B55E-1F1A14C838F2}" type="sibTrans" cxnId="{D63CCB46-9152-4AC1-AC60-075298F4D08D}">
      <dgm:prSet/>
      <dgm:spPr/>
      <dgm:t>
        <a:bodyPr/>
        <a:lstStyle/>
        <a:p>
          <a:endParaRPr lang="en-US" sz="2400"/>
        </a:p>
      </dgm:t>
    </dgm:pt>
    <dgm:pt modelId="{80C7AD6A-FCF7-443D-A824-ECA12A388187}" type="pres">
      <dgm:prSet presAssocID="{A0841105-FB57-4BC7-B0CB-C50598A4FE9F}" presName="root" presStyleCnt="0">
        <dgm:presLayoutVars>
          <dgm:dir/>
          <dgm:resizeHandles val="exact"/>
        </dgm:presLayoutVars>
      </dgm:prSet>
      <dgm:spPr/>
    </dgm:pt>
    <dgm:pt modelId="{BD414359-7EEA-40F1-B99C-35A249D0561B}" type="pres">
      <dgm:prSet presAssocID="{A0841105-FB57-4BC7-B0CB-C50598A4FE9F}" presName="container" presStyleCnt="0">
        <dgm:presLayoutVars>
          <dgm:dir/>
          <dgm:resizeHandles val="exact"/>
        </dgm:presLayoutVars>
      </dgm:prSet>
      <dgm:spPr/>
    </dgm:pt>
    <dgm:pt modelId="{3E49381A-F6B7-482B-B0BB-423FDC088E9F}" type="pres">
      <dgm:prSet presAssocID="{EDD69FD5-9A50-4CC7-AD0C-9E71B41EB8D8}" presName="compNode" presStyleCnt="0"/>
      <dgm:spPr/>
    </dgm:pt>
    <dgm:pt modelId="{774D311A-0B6B-4115-8084-62FBAA2DB007}" type="pres">
      <dgm:prSet presAssocID="{EDD69FD5-9A50-4CC7-AD0C-9E71B41EB8D8}" presName="iconBgRect" presStyleLbl="bgShp" presStyleIdx="0" presStyleCnt="8"/>
      <dgm:spPr/>
    </dgm:pt>
    <dgm:pt modelId="{0EC45604-BE2B-4BFE-B2BF-B1445E186033}" type="pres">
      <dgm:prSet presAssocID="{EDD69FD5-9A50-4CC7-AD0C-9E71B41EB8D8}"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lete Table"/>
        </a:ext>
      </dgm:extLst>
    </dgm:pt>
    <dgm:pt modelId="{3FADE34F-54C3-448C-BDC8-AD41C97B4D2C}" type="pres">
      <dgm:prSet presAssocID="{EDD69FD5-9A50-4CC7-AD0C-9E71B41EB8D8}" presName="spaceRect" presStyleCnt="0"/>
      <dgm:spPr/>
    </dgm:pt>
    <dgm:pt modelId="{B2059BE1-8D45-45F3-B1FA-03001684DA8E}" type="pres">
      <dgm:prSet presAssocID="{EDD69FD5-9A50-4CC7-AD0C-9E71B41EB8D8}" presName="textRect" presStyleLbl="revTx" presStyleIdx="0" presStyleCnt="8">
        <dgm:presLayoutVars>
          <dgm:chMax val="1"/>
          <dgm:chPref val="1"/>
        </dgm:presLayoutVars>
      </dgm:prSet>
      <dgm:spPr/>
    </dgm:pt>
    <dgm:pt modelId="{53997737-84E3-4185-B7DA-328DC79DD1F2}" type="pres">
      <dgm:prSet presAssocID="{09ADC6B2-9E2E-4A53-80EE-219E3D01A822}" presName="sibTrans" presStyleLbl="sibTrans2D1" presStyleIdx="0" presStyleCnt="0"/>
      <dgm:spPr/>
    </dgm:pt>
    <dgm:pt modelId="{1FAFB9BB-9C04-4CC0-B9B8-A41CDC7C10B2}" type="pres">
      <dgm:prSet presAssocID="{1E290341-466D-4359-A2C2-12A4481C1FB9}" presName="compNode" presStyleCnt="0"/>
      <dgm:spPr/>
    </dgm:pt>
    <dgm:pt modelId="{A5060776-7667-450E-9E7E-5927C580E07A}" type="pres">
      <dgm:prSet presAssocID="{1E290341-466D-4359-A2C2-12A4481C1FB9}" presName="iconBgRect" presStyleLbl="bgShp" presStyleIdx="1" presStyleCnt="8"/>
      <dgm:spPr/>
    </dgm:pt>
    <dgm:pt modelId="{B59AC859-BA97-4142-AF5A-184674D55B21}" type="pres">
      <dgm:prSet presAssocID="{1E290341-466D-4359-A2C2-12A4481C1FB9}"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vices"/>
        </a:ext>
      </dgm:extLst>
    </dgm:pt>
    <dgm:pt modelId="{F01CE751-94C9-4D60-AF6F-D1BD0DA4E6BB}" type="pres">
      <dgm:prSet presAssocID="{1E290341-466D-4359-A2C2-12A4481C1FB9}" presName="spaceRect" presStyleCnt="0"/>
      <dgm:spPr/>
    </dgm:pt>
    <dgm:pt modelId="{DE692C81-A917-498C-BBA5-5F0D793E99EE}" type="pres">
      <dgm:prSet presAssocID="{1E290341-466D-4359-A2C2-12A4481C1FB9}" presName="textRect" presStyleLbl="revTx" presStyleIdx="1" presStyleCnt="8">
        <dgm:presLayoutVars>
          <dgm:chMax val="1"/>
          <dgm:chPref val="1"/>
        </dgm:presLayoutVars>
      </dgm:prSet>
      <dgm:spPr/>
    </dgm:pt>
    <dgm:pt modelId="{17B67B80-E0CD-4B06-B165-FB8543823E8D}" type="pres">
      <dgm:prSet presAssocID="{CB0C7D36-60D9-4ABE-87D0-605DDF39BB9A}" presName="sibTrans" presStyleLbl="sibTrans2D1" presStyleIdx="0" presStyleCnt="0"/>
      <dgm:spPr/>
    </dgm:pt>
    <dgm:pt modelId="{5C1CA7D5-7277-4A0F-AF31-121C7332E590}" type="pres">
      <dgm:prSet presAssocID="{CFD5CF11-E76A-453F-AC8B-89F6E9CFD06A}" presName="compNode" presStyleCnt="0"/>
      <dgm:spPr/>
    </dgm:pt>
    <dgm:pt modelId="{CB7E00D7-BC6A-4541-B468-2C6B6021C8CB}" type="pres">
      <dgm:prSet presAssocID="{CFD5CF11-E76A-453F-AC8B-89F6E9CFD06A}" presName="iconBgRect" presStyleLbl="bgShp" presStyleIdx="2" presStyleCnt="8"/>
      <dgm:spPr/>
    </dgm:pt>
    <dgm:pt modelId="{A209A9B1-7A16-4811-BED9-3B14A0C58A19}" type="pres">
      <dgm:prSet presAssocID="{CFD5CF11-E76A-453F-AC8B-89F6E9CFD06A}"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330EA91F-0AA7-4195-A40B-8A31D9D8E64A}" type="pres">
      <dgm:prSet presAssocID="{CFD5CF11-E76A-453F-AC8B-89F6E9CFD06A}" presName="spaceRect" presStyleCnt="0"/>
      <dgm:spPr/>
    </dgm:pt>
    <dgm:pt modelId="{C20D1FD9-ADA2-4672-BFCE-E0613269F513}" type="pres">
      <dgm:prSet presAssocID="{CFD5CF11-E76A-453F-AC8B-89F6E9CFD06A}" presName="textRect" presStyleLbl="revTx" presStyleIdx="2" presStyleCnt="8">
        <dgm:presLayoutVars>
          <dgm:chMax val="1"/>
          <dgm:chPref val="1"/>
        </dgm:presLayoutVars>
      </dgm:prSet>
      <dgm:spPr/>
    </dgm:pt>
    <dgm:pt modelId="{C23AE341-63AE-454B-9CB0-88BC14595DD7}" type="pres">
      <dgm:prSet presAssocID="{91D133A8-DF7E-4672-A952-063D1D9C02E4}" presName="sibTrans" presStyleLbl="sibTrans2D1" presStyleIdx="0" presStyleCnt="0"/>
      <dgm:spPr/>
    </dgm:pt>
    <dgm:pt modelId="{F07C3CCF-AF28-4C50-A781-6E8AA844E2B8}" type="pres">
      <dgm:prSet presAssocID="{9C39344E-FD5B-44A2-8393-99CB3F855C5C}" presName="compNode" presStyleCnt="0"/>
      <dgm:spPr/>
    </dgm:pt>
    <dgm:pt modelId="{AA427A13-E309-474D-908E-E0B3F35C4D13}" type="pres">
      <dgm:prSet presAssocID="{9C39344E-FD5B-44A2-8393-99CB3F855C5C}" presName="iconBgRect" presStyleLbl="bgShp" presStyleIdx="3" presStyleCnt="8"/>
      <dgm:spPr/>
    </dgm:pt>
    <dgm:pt modelId="{B6189B64-1C0B-47F2-AF00-DF4742BFBA15}" type="pres">
      <dgm:prSet presAssocID="{9C39344E-FD5B-44A2-8393-99CB3F855C5C}"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py"/>
        </a:ext>
      </dgm:extLst>
    </dgm:pt>
    <dgm:pt modelId="{0BCA88A0-544B-4F71-AE9A-F0F471685DB0}" type="pres">
      <dgm:prSet presAssocID="{9C39344E-FD5B-44A2-8393-99CB3F855C5C}" presName="spaceRect" presStyleCnt="0"/>
      <dgm:spPr/>
    </dgm:pt>
    <dgm:pt modelId="{1C1E2FB9-9B4A-4016-883F-5BA7FA8B95EF}" type="pres">
      <dgm:prSet presAssocID="{9C39344E-FD5B-44A2-8393-99CB3F855C5C}" presName="textRect" presStyleLbl="revTx" presStyleIdx="3" presStyleCnt="8">
        <dgm:presLayoutVars>
          <dgm:chMax val="1"/>
          <dgm:chPref val="1"/>
        </dgm:presLayoutVars>
      </dgm:prSet>
      <dgm:spPr/>
    </dgm:pt>
    <dgm:pt modelId="{4514EFC8-2838-4E0B-84AF-7ED28C69F810}" type="pres">
      <dgm:prSet presAssocID="{4EAC5E3E-3468-4375-9E94-58E095D3D607}" presName="sibTrans" presStyleLbl="sibTrans2D1" presStyleIdx="0" presStyleCnt="0"/>
      <dgm:spPr/>
    </dgm:pt>
    <dgm:pt modelId="{D4718F65-D143-4595-B813-9F64A423CF2C}" type="pres">
      <dgm:prSet presAssocID="{7872E72B-6BA7-4274-B5FF-C5DE9847C785}" presName="compNode" presStyleCnt="0"/>
      <dgm:spPr/>
    </dgm:pt>
    <dgm:pt modelId="{9606C723-3476-48FA-9509-260E98D77033}" type="pres">
      <dgm:prSet presAssocID="{7872E72B-6BA7-4274-B5FF-C5DE9847C785}" presName="iconBgRect" presStyleLbl="bgShp" presStyleIdx="4" presStyleCnt="8"/>
      <dgm:spPr/>
    </dgm:pt>
    <dgm:pt modelId="{C4C6537B-C84B-4E7F-80C7-3605B8BE0875}" type="pres">
      <dgm:prSet presAssocID="{7872E72B-6BA7-4274-B5FF-C5DE9847C785}"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aste"/>
        </a:ext>
      </dgm:extLst>
    </dgm:pt>
    <dgm:pt modelId="{DBDE9482-8636-4312-BC19-4D5E4E5818C4}" type="pres">
      <dgm:prSet presAssocID="{7872E72B-6BA7-4274-B5FF-C5DE9847C785}" presName="spaceRect" presStyleCnt="0"/>
      <dgm:spPr/>
    </dgm:pt>
    <dgm:pt modelId="{C223804C-3941-4C18-86C1-50BDB865CFD8}" type="pres">
      <dgm:prSet presAssocID="{7872E72B-6BA7-4274-B5FF-C5DE9847C785}" presName="textRect" presStyleLbl="revTx" presStyleIdx="4" presStyleCnt="8">
        <dgm:presLayoutVars>
          <dgm:chMax val="1"/>
          <dgm:chPref val="1"/>
        </dgm:presLayoutVars>
      </dgm:prSet>
      <dgm:spPr/>
    </dgm:pt>
    <dgm:pt modelId="{5CEECD87-957A-41C7-87D2-26A375B8F827}" type="pres">
      <dgm:prSet presAssocID="{4D404E51-4510-4872-93A4-6B6E7A605FCF}" presName="sibTrans" presStyleLbl="sibTrans2D1" presStyleIdx="0" presStyleCnt="0"/>
      <dgm:spPr/>
    </dgm:pt>
    <dgm:pt modelId="{182C83FE-56B9-44E7-83B1-34530EB8F178}" type="pres">
      <dgm:prSet presAssocID="{68DD02E8-73FB-4C4C-A70B-C6BB10C00876}" presName="compNode" presStyleCnt="0"/>
      <dgm:spPr/>
    </dgm:pt>
    <dgm:pt modelId="{D3A050B0-D875-4449-8FCF-69249291952B}" type="pres">
      <dgm:prSet presAssocID="{68DD02E8-73FB-4C4C-A70B-C6BB10C00876}" presName="iconBgRect" presStyleLbl="bgShp" presStyleIdx="5" presStyleCnt="8"/>
      <dgm:spPr/>
    </dgm:pt>
    <dgm:pt modelId="{4E830FBC-37D6-4EFC-8103-C7261A5D2698}" type="pres">
      <dgm:prSet presAssocID="{68DD02E8-73FB-4C4C-A70B-C6BB10C00876}"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QR Code"/>
        </a:ext>
      </dgm:extLst>
    </dgm:pt>
    <dgm:pt modelId="{A35C0288-D76A-4676-B338-9D6572B4E162}" type="pres">
      <dgm:prSet presAssocID="{68DD02E8-73FB-4C4C-A70B-C6BB10C00876}" presName="spaceRect" presStyleCnt="0"/>
      <dgm:spPr/>
    </dgm:pt>
    <dgm:pt modelId="{731A2D5E-8678-4238-86EB-9FCC03B1074B}" type="pres">
      <dgm:prSet presAssocID="{68DD02E8-73FB-4C4C-A70B-C6BB10C00876}" presName="textRect" presStyleLbl="revTx" presStyleIdx="5" presStyleCnt="8">
        <dgm:presLayoutVars>
          <dgm:chMax val="1"/>
          <dgm:chPref val="1"/>
        </dgm:presLayoutVars>
      </dgm:prSet>
      <dgm:spPr/>
    </dgm:pt>
    <dgm:pt modelId="{E23DDD46-CE3D-4622-AB39-E41DBBA39B3A}" type="pres">
      <dgm:prSet presAssocID="{4E15FC6A-A621-46F9-B662-21F17E319D3D}" presName="sibTrans" presStyleLbl="sibTrans2D1" presStyleIdx="0" presStyleCnt="0"/>
      <dgm:spPr/>
    </dgm:pt>
    <dgm:pt modelId="{A4C5C088-56C1-4FFE-8CB8-B10222C61195}" type="pres">
      <dgm:prSet presAssocID="{5E327FD0-3D86-4B87-9EE5-56969AD17339}" presName="compNode" presStyleCnt="0"/>
      <dgm:spPr/>
    </dgm:pt>
    <dgm:pt modelId="{E4C96D0C-6E9B-4F6B-9C62-12B265A0CC4D}" type="pres">
      <dgm:prSet presAssocID="{5E327FD0-3D86-4B87-9EE5-56969AD17339}" presName="iconBgRect" presStyleLbl="bgShp" presStyleIdx="6" presStyleCnt="8"/>
      <dgm:spPr/>
    </dgm:pt>
    <dgm:pt modelId="{96464C61-AA9E-490D-B5AE-5D0112D7FD84}" type="pres">
      <dgm:prSet presAssocID="{5E327FD0-3D86-4B87-9EE5-56969AD17339}"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Deploy"/>
        </a:ext>
      </dgm:extLst>
    </dgm:pt>
    <dgm:pt modelId="{40CBF2CD-C3BE-449B-8407-F7BBE9461169}" type="pres">
      <dgm:prSet presAssocID="{5E327FD0-3D86-4B87-9EE5-56969AD17339}" presName="spaceRect" presStyleCnt="0"/>
      <dgm:spPr/>
    </dgm:pt>
    <dgm:pt modelId="{47601EEC-2060-460B-A8A6-D692120DDE7E}" type="pres">
      <dgm:prSet presAssocID="{5E327FD0-3D86-4B87-9EE5-56969AD17339}" presName="textRect" presStyleLbl="revTx" presStyleIdx="6" presStyleCnt="8">
        <dgm:presLayoutVars>
          <dgm:chMax val="1"/>
          <dgm:chPref val="1"/>
        </dgm:presLayoutVars>
      </dgm:prSet>
      <dgm:spPr/>
    </dgm:pt>
    <dgm:pt modelId="{2C5332F5-1A4A-41C3-9230-98465D2DB5CF}" type="pres">
      <dgm:prSet presAssocID="{CDB66E66-D5B7-4BAF-A25C-809F28652B0A}" presName="sibTrans" presStyleLbl="sibTrans2D1" presStyleIdx="0" presStyleCnt="0"/>
      <dgm:spPr/>
    </dgm:pt>
    <dgm:pt modelId="{E56408A4-9932-4370-9292-25348880732D}" type="pres">
      <dgm:prSet presAssocID="{44122DDA-AD32-4BEC-B85B-7B8A6F3EF57D}" presName="compNode" presStyleCnt="0"/>
      <dgm:spPr/>
    </dgm:pt>
    <dgm:pt modelId="{68AB75F4-8668-48FF-9070-686F86C2DBFF}" type="pres">
      <dgm:prSet presAssocID="{44122DDA-AD32-4BEC-B85B-7B8A6F3EF57D}" presName="iconBgRect" presStyleLbl="bgShp" presStyleIdx="7" presStyleCnt="8"/>
      <dgm:spPr/>
    </dgm:pt>
    <dgm:pt modelId="{259B6AB2-03D4-48A8-B649-AA6947A16D01}" type="pres">
      <dgm:prSet presAssocID="{44122DDA-AD32-4BEC-B85B-7B8A6F3EF57D}"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Laptop Secure"/>
        </a:ext>
      </dgm:extLst>
    </dgm:pt>
    <dgm:pt modelId="{39BB1BFA-1746-49FF-944C-84CA9585C227}" type="pres">
      <dgm:prSet presAssocID="{44122DDA-AD32-4BEC-B85B-7B8A6F3EF57D}" presName="spaceRect" presStyleCnt="0"/>
      <dgm:spPr/>
    </dgm:pt>
    <dgm:pt modelId="{5DC3DD7A-B96E-460B-A86C-FDA5F5C018C1}" type="pres">
      <dgm:prSet presAssocID="{44122DDA-AD32-4BEC-B85B-7B8A6F3EF57D}" presName="textRect" presStyleLbl="revTx" presStyleIdx="7" presStyleCnt="8">
        <dgm:presLayoutVars>
          <dgm:chMax val="1"/>
          <dgm:chPref val="1"/>
        </dgm:presLayoutVars>
      </dgm:prSet>
      <dgm:spPr/>
    </dgm:pt>
  </dgm:ptLst>
  <dgm:cxnLst>
    <dgm:cxn modelId="{DDAF5901-A2F6-4522-A1C6-69CBC0379E60}" type="presOf" srcId="{4D404E51-4510-4872-93A4-6B6E7A605FCF}" destId="{5CEECD87-957A-41C7-87D2-26A375B8F827}" srcOrd="0" destOrd="0" presId="urn:microsoft.com/office/officeart/2018/2/layout/IconCircleList"/>
    <dgm:cxn modelId="{055B1D14-1B8D-4C77-9649-8C2A4DFB84BD}" type="presOf" srcId="{4E15FC6A-A621-46F9-B662-21F17E319D3D}" destId="{E23DDD46-CE3D-4622-AB39-E41DBBA39B3A}" srcOrd="0" destOrd="0" presId="urn:microsoft.com/office/officeart/2018/2/layout/IconCircleList"/>
    <dgm:cxn modelId="{865D412C-1D64-4647-B9D9-DC41D684C111}" type="presOf" srcId="{5E327FD0-3D86-4B87-9EE5-56969AD17339}" destId="{47601EEC-2060-460B-A8A6-D692120DDE7E}" srcOrd="0" destOrd="0" presId="urn:microsoft.com/office/officeart/2018/2/layout/IconCircleList"/>
    <dgm:cxn modelId="{39E2732E-5F25-43BE-AB08-07218DB71B1F}" type="presOf" srcId="{CDB66E66-D5B7-4BAF-A25C-809F28652B0A}" destId="{2C5332F5-1A4A-41C3-9230-98465D2DB5CF}" srcOrd="0" destOrd="0" presId="urn:microsoft.com/office/officeart/2018/2/layout/IconCircleList"/>
    <dgm:cxn modelId="{7F0F245C-61C7-44D7-BB0F-D59070F0EAB4}" type="presOf" srcId="{91D133A8-DF7E-4672-A952-063D1D9C02E4}" destId="{C23AE341-63AE-454B-9CB0-88BC14595DD7}" srcOrd="0" destOrd="0" presId="urn:microsoft.com/office/officeart/2018/2/layout/IconCircleList"/>
    <dgm:cxn modelId="{1CF3645F-898C-4D76-8B9D-A43F0F30D34F}" srcId="{A0841105-FB57-4BC7-B0CB-C50598A4FE9F}" destId="{7872E72B-6BA7-4274-B5FF-C5DE9847C785}" srcOrd="4" destOrd="0" parTransId="{8497E9CD-E805-46A5-9124-9087C979A485}" sibTransId="{4D404E51-4510-4872-93A4-6B6E7A605FCF}"/>
    <dgm:cxn modelId="{D63CCB46-9152-4AC1-AC60-075298F4D08D}" srcId="{A0841105-FB57-4BC7-B0CB-C50598A4FE9F}" destId="{44122DDA-AD32-4BEC-B85B-7B8A6F3EF57D}" srcOrd="7" destOrd="0" parTransId="{288C8F71-32CD-4870-81CB-5A904D6607F9}" sibTransId="{DDFC48E6-A235-4241-B55E-1F1A14C838F2}"/>
    <dgm:cxn modelId="{CB0C276C-B4A1-4768-A917-9F119A8307EC}" type="presOf" srcId="{A0841105-FB57-4BC7-B0CB-C50598A4FE9F}" destId="{80C7AD6A-FCF7-443D-A824-ECA12A388187}" srcOrd="0" destOrd="0" presId="urn:microsoft.com/office/officeart/2018/2/layout/IconCircleList"/>
    <dgm:cxn modelId="{CEAE8970-48E0-4E67-8277-FD9026DD7BA3}" type="presOf" srcId="{7872E72B-6BA7-4274-B5FF-C5DE9847C785}" destId="{C223804C-3941-4C18-86C1-50BDB865CFD8}" srcOrd="0" destOrd="0" presId="urn:microsoft.com/office/officeart/2018/2/layout/IconCircleList"/>
    <dgm:cxn modelId="{CDFE2075-9BEB-4A08-9B3C-D439D4768845}" srcId="{A0841105-FB57-4BC7-B0CB-C50598A4FE9F}" destId="{1E290341-466D-4359-A2C2-12A4481C1FB9}" srcOrd="1" destOrd="0" parTransId="{2004607F-254A-4CEE-BCE6-C667D90E307D}" sibTransId="{CB0C7D36-60D9-4ABE-87D0-605DDF39BB9A}"/>
    <dgm:cxn modelId="{4F85D075-A302-4856-A5C7-000A767C585C}" type="presOf" srcId="{68DD02E8-73FB-4C4C-A70B-C6BB10C00876}" destId="{731A2D5E-8678-4238-86EB-9FCC03B1074B}" srcOrd="0" destOrd="0" presId="urn:microsoft.com/office/officeart/2018/2/layout/IconCircleList"/>
    <dgm:cxn modelId="{63A48F76-25D4-4645-889C-27E006461680}" srcId="{A0841105-FB57-4BC7-B0CB-C50598A4FE9F}" destId="{CFD5CF11-E76A-453F-AC8B-89F6E9CFD06A}" srcOrd="2" destOrd="0" parTransId="{C56FF46E-C4A9-4952-98C8-2AE3E2772555}" sibTransId="{91D133A8-DF7E-4672-A952-063D1D9C02E4}"/>
    <dgm:cxn modelId="{D39F947D-1F09-4F14-B1DA-E5BA09251110}" srcId="{A0841105-FB57-4BC7-B0CB-C50598A4FE9F}" destId="{68DD02E8-73FB-4C4C-A70B-C6BB10C00876}" srcOrd="5" destOrd="0" parTransId="{77B3C3D1-C4CE-4154-A7D1-9BC637013E5B}" sibTransId="{4E15FC6A-A621-46F9-B662-21F17E319D3D}"/>
    <dgm:cxn modelId="{9D379F97-8B25-4B80-8BB9-DF99020B2F0C}" srcId="{A0841105-FB57-4BC7-B0CB-C50598A4FE9F}" destId="{EDD69FD5-9A50-4CC7-AD0C-9E71B41EB8D8}" srcOrd="0" destOrd="0" parTransId="{AB96607E-6F0E-40E6-98D8-91F1CE6F14B2}" sibTransId="{09ADC6B2-9E2E-4A53-80EE-219E3D01A822}"/>
    <dgm:cxn modelId="{C05631A0-5F58-40A7-B04A-C9CBA8803384}" type="presOf" srcId="{EDD69FD5-9A50-4CC7-AD0C-9E71B41EB8D8}" destId="{B2059BE1-8D45-45F3-B1FA-03001684DA8E}" srcOrd="0" destOrd="0" presId="urn:microsoft.com/office/officeart/2018/2/layout/IconCircleList"/>
    <dgm:cxn modelId="{BB2BD4A3-F426-4BF4-906D-A6A5CD5E9E54}" type="presOf" srcId="{44122DDA-AD32-4BEC-B85B-7B8A6F3EF57D}" destId="{5DC3DD7A-B96E-460B-A86C-FDA5F5C018C1}" srcOrd="0" destOrd="0" presId="urn:microsoft.com/office/officeart/2018/2/layout/IconCircleList"/>
    <dgm:cxn modelId="{B488BAA8-3AE2-4856-BD98-BFEED5675703}" type="presOf" srcId="{CFD5CF11-E76A-453F-AC8B-89F6E9CFD06A}" destId="{C20D1FD9-ADA2-4672-BFCE-E0613269F513}" srcOrd="0" destOrd="0" presId="urn:microsoft.com/office/officeart/2018/2/layout/IconCircleList"/>
    <dgm:cxn modelId="{767E63B6-7E60-469C-91FA-A6E1EA8A828A}" srcId="{A0841105-FB57-4BC7-B0CB-C50598A4FE9F}" destId="{5E327FD0-3D86-4B87-9EE5-56969AD17339}" srcOrd="6" destOrd="0" parTransId="{45C99F7E-8FE6-4E01-A0B2-B104D6C41A88}" sibTransId="{CDB66E66-D5B7-4BAF-A25C-809F28652B0A}"/>
    <dgm:cxn modelId="{8DEB68BA-B5CC-4433-B2C8-F3A4DBDEA126}" type="presOf" srcId="{9C39344E-FD5B-44A2-8393-99CB3F855C5C}" destId="{1C1E2FB9-9B4A-4016-883F-5BA7FA8B95EF}" srcOrd="0" destOrd="0" presId="urn:microsoft.com/office/officeart/2018/2/layout/IconCircleList"/>
    <dgm:cxn modelId="{E79990C6-4522-49D1-945E-2E3A4AFEE9D8}" type="presOf" srcId="{09ADC6B2-9E2E-4A53-80EE-219E3D01A822}" destId="{53997737-84E3-4185-B7DA-328DC79DD1F2}" srcOrd="0" destOrd="0" presId="urn:microsoft.com/office/officeart/2018/2/layout/IconCircleList"/>
    <dgm:cxn modelId="{47440FCC-830D-4A97-9A5C-AE8A7807C806}" srcId="{A0841105-FB57-4BC7-B0CB-C50598A4FE9F}" destId="{9C39344E-FD5B-44A2-8393-99CB3F855C5C}" srcOrd="3" destOrd="0" parTransId="{1F3E78BF-942D-49B7-884F-8E114B34980F}" sibTransId="{4EAC5E3E-3468-4375-9E94-58E095D3D607}"/>
    <dgm:cxn modelId="{7E89D5D6-EB70-4D49-98FB-E7E518F111BE}" type="presOf" srcId="{CB0C7D36-60D9-4ABE-87D0-605DDF39BB9A}" destId="{17B67B80-E0CD-4B06-B165-FB8543823E8D}" srcOrd="0" destOrd="0" presId="urn:microsoft.com/office/officeart/2018/2/layout/IconCircleList"/>
    <dgm:cxn modelId="{839192E8-5C1B-480F-B635-11E1CD5B1E5E}" type="presOf" srcId="{4EAC5E3E-3468-4375-9E94-58E095D3D607}" destId="{4514EFC8-2838-4E0B-84AF-7ED28C69F810}" srcOrd="0" destOrd="0" presId="urn:microsoft.com/office/officeart/2018/2/layout/IconCircleList"/>
    <dgm:cxn modelId="{F4A07DEC-6C2A-4164-B006-AA99BAED96D0}" type="presOf" srcId="{1E290341-466D-4359-A2C2-12A4481C1FB9}" destId="{DE692C81-A917-498C-BBA5-5F0D793E99EE}" srcOrd="0" destOrd="0" presId="urn:microsoft.com/office/officeart/2018/2/layout/IconCircleList"/>
    <dgm:cxn modelId="{F5F12C8A-EAFA-4BE9-A875-438DEDC420DF}" type="presParOf" srcId="{80C7AD6A-FCF7-443D-A824-ECA12A388187}" destId="{BD414359-7EEA-40F1-B99C-35A249D0561B}" srcOrd="0" destOrd="0" presId="urn:microsoft.com/office/officeart/2018/2/layout/IconCircleList"/>
    <dgm:cxn modelId="{70D10032-7B6F-4D3E-9A14-345F6E6BCA7A}" type="presParOf" srcId="{BD414359-7EEA-40F1-B99C-35A249D0561B}" destId="{3E49381A-F6B7-482B-B0BB-423FDC088E9F}" srcOrd="0" destOrd="0" presId="urn:microsoft.com/office/officeart/2018/2/layout/IconCircleList"/>
    <dgm:cxn modelId="{74AF371E-0517-4E84-8367-C2A53564427B}" type="presParOf" srcId="{3E49381A-F6B7-482B-B0BB-423FDC088E9F}" destId="{774D311A-0B6B-4115-8084-62FBAA2DB007}" srcOrd="0" destOrd="0" presId="urn:microsoft.com/office/officeart/2018/2/layout/IconCircleList"/>
    <dgm:cxn modelId="{AE5B2DDF-BDC2-4CE7-8E93-FCBB93F07A24}" type="presParOf" srcId="{3E49381A-F6B7-482B-B0BB-423FDC088E9F}" destId="{0EC45604-BE2B-4BFE-B2BF-B1445E186033}" srcOrd="1" destOrd="0" presId="urn:microsoft.com/office/officeart/2018/2/layout/IconCircleList"/>
    <dgm:cxn modelId="{FFEA5C75-0F79-4C77-B3CB-6CDEE7F98790}" type="presParOf" srcId="{3E49381A-F6B7-482B-B0BB-423FDC088E9F}" destId="{3FADE34F-54C3-448C-BDC8-AD41C97B4D2C}" srcOrd="2" destOrd="0" presId="urn:microsoft.com/office/officeart/2018/2/layout/IconCircleList"/>
    <dgm:cxn modelId="{BFEDEEE9-315D-4072-8B2F-DCAAAEAB9A6A}" type="presParOf" srcId="{3E49381A-F6B7-482B-B0BB-423FDC088E9F}" destId="{B2059BE1-8D45-45F3-B1FA-03001684DA8E}" srcOrd="3" destOrd="0" presId="urn:microsoft.com/office/officeart/2018/2/layout/IconCircleList"/>
    <dgm:cxn modelId="{EDEA0FA1-77E2-477D-8A89-D45DDC82F1AC}" type="presParOf" srcId="{BD414359-7EEA-40F1-B99C-35A249D0561B}" destId="{53997737-84E3-4185-B7DA-328DC79DD1F2}" srcOrd="1" destOrd="0" presId="urn:microsoft.com/office/officeart/2018/2/layout/IconCircleList"/>
    <dgm:cxn modelId="{C79BBF2A-6EDB-4F23-B3C9-53E7620AB5FC}" type="presParOf" srcId="{BD414359-7EEA-40F1-B99C-35A249D0561B}" destId="{1FAFB9BB-9C04-4CC0-B9B8-A41CDC7C10B2}" srcOrd="2" destOrd="0" presId="urn:microsoft.com/office/officeart/2018/2/layout/IconCircleList"/>
    <dgm:cxn modelId="{11D0407E-91D6-474B-A056-B9B38EFCE020}" type="presParOf" srcId="{1FAFB9BB-9C04-4CC0-B9B8-A41CDC7C10B2}" destId="{A5060776-7667-450E-9E7E-5927C580E07A}" srcOrd="0" destOrd="0" presId="urn:microsoft.com/office/officeart/2018/2/layout/IconCircleList"/>
    <dgm:cxn modelId="{E9280FFF-79E9-469E-8E25-C5F4D592800E}" type="presParOf" srcId="{1FAFB9BB-9C04-4CC0-B9B8-A41CDC7C10B2}" destId="{B59AC859-BA97-4142-AF5A-184674D55B21}" srcOrd="1" destOrd="0" presId="urn:microsoft.com/office/officeart/2018/2/layout/IconCircleList"/>
    <dgm:cxn modelId="{63CC6B21-DA2D-4255-8110-B969AF5501AA}" type="presParOf" srcId="{1FAFB9BB-9C04-4CC0-B9B8-A41CDC7C10B2}" destId="{F01CE751-94C9-4D60-AF6F-D1BD0DA4E6BB}" srcOrd="2" destOrd="0" presId="urn:microsoft.com/office/officeart/2018/2/layout/IconCircleList"/>
    <dgm:cxn modelId="{475301BA-A580-4A98-90BE-69AEF28099C0}" type="presParOf" srcId="{1FAFB9BB-9C04-4CC0-B9B8-A41CDC7C10B2}" destId="{DE692C81-A917-498C-BBA5-5F0D793E99EE}" srcOrd="3" destOrd="0" presId="urn:microsoft.com/office/officeart/2018/2/layout/IconCircleList"/>
    <dgm:cxn modelId="{F9F6EB52-8D84-43EC-BE60-DC67CE598C79}" type="presParOf" srcId="{BD414359-7EEA-40F1-B99C-35A249D0561B}" destId="{17B67B80-E0CD-4B06-B165-FB8543823E8D}" srcOrd="3" destOrd="0" presId="urn:microsoft.com/office/officeart/2018/2/layout/IconCircleList"/>
    <dgm:cxn modelId="{5016430E-8B5E-4D52-80D5-439ACF2065DF}" type="presParOf" srcId="{BD414359-7EEA-40F1-B99C-35A249D0561B}" destId="{5C1CA7D5-7277-4A0F-AF31-121C7332E590}" srcOrd="4" destOrd="0" presId="urn:microsoft.com/office/officeart/2018/2/layout/IconCircleList"/>
    <dgm:cxn modelId="{1431D852-E3E6-47EB-B48B-3963E598FB58}" type="presParOf" srcId="{5C1CA7D5-7277-4A0F-AF31-121C7332E590}" destId="{CB7E00D7-BC6A-4541-B468-2C6B6021C8CB}" srcOrd="0" destOrd="0" presId="urn:microsoft.com/office/officeart/2018/2/layout/IconCircleList"/>
    <dgm:cxn modelId="{92D7F38F-62B9-4D95-9086-95C0B3FEBCEB}" type="presParOf" srcId="{5C1CA7D5-7277-4A0F-AF31-121C7332E590}" destId="{A209A9B1-7A16-4811-BED9-3B14A0C58A19}" srcOrd="1" destOrd="0" presId="urn:microsoft.com/office/officeart/2018/2/layout/IconCircleList"/>
    <dgm:cxn modelId="{EB26E804-B08D-43BC-9DB0-3803036FFB97}" type="presParOf" srcId="{5C1CA7D5-7277-4A0F-AF31-121C7332E590}" destId="{330EA91F-0AA7-4195-A40B-8A31D9D8E64A}" srcOrd="2" destOrd="0" presId="urn:microsoft.com/office/officeart/2018/2/layout/IconCircleList"/>
    <dgm:cxn modelId="{D3FEA298-5ECE-49E8-9EFB-F8F69651B44D}" type="presParOf" srcId="{5C1CA7D5-7277-4A0F-AF31-121C7332E590}" destId="{C20D1FD9-ADA2-4672-BFCE-E0613269F513}" srcOrd="3" destOrd="0" presId="urn:microsoft.com/office/officeart/2018/2/layout/IconCircleList"/>
    <dgm:cxn modelId="{66696EBB-9096-4AF7-884D-D30868C1DAFA}" type="presParOf" srcId="{BD414359-7EEA-40F1-B99C-35A249D0561B}" destId="{C23AE341-63AE-454B-9CB0-88BC14595DD7}" srcOrd="5" destOrd="0" presId="urn:microsoft.com/office/officeart/2018/2/layout/IconCircleList"/>
    <dgm:cxn modelId="{B5B2F66D-EDF9-4D0E-93B6-04EC7B275943}" type="presParOf" srcId="{BD414359-7EEA-40F1-B99C-35A249D0561B}" destId="{F07C3CCF-AF28-4C50-A781-6E8AA844E2B8}" srcOrd="6" destOrd="0" presId="urn:microsoft.com/office/officeart/2018/2/layout/IconCircleList"/>
    <dgm:cxn modelId="{E25CB013-548A-4720-944C-6FF27B08746C}" type="presParOf" srcId="{F07C3CCF-AF28-4C50-A781-6E8AA844E2B8}" destId="{AA427A13-E309-474D-908E-E0B3F35C4D13}" srcOrd="0" destOrd="0" presId="urn:microsoft.com/office/officeart/2018/2/layout/IconCircleList"/>
    <dgm:cxn modelId="{F1407187-ED6A-409C-AD4F-847E5130280A}" type="presParOf" srcId="{F07C3CCF-AF28-4C50-A781-6E8AA844E2B8}" destId="{B6189B64-1C0B-47F2-AF00-DF4742BFBA15}" srcOrd="1" destOrd="0" presId="urn:microsoft.com/office/officeart/2018/2/layout/IconCircleList"/>
    <dgm:cxn modelId="{27D212F1-481B-4CA3-85AF-B21C4B032D04}" type="presParOf" srcId="{F07C3CCF-AF28-4C50-A781-6E8AA844E2B8}" destId="{0BCA88A0-544B-4F71-AE9A-F0F471685DB0}" srcOrd="2" destOrd="0" presId="urn:microsoft.com/office/officeart/2018/2/layout/IconCircleList"/>
    <dgm:cxn modelId="{94579F57-62CC-48AE-BB96-7ED17F6A3E36}" type="presParOf" srcId="{F07C3CCF-AF28-4C50-A781-6E8AA844E2B8}" destId="{1C1E2FB9-9B4A-4016-883F-5BA7FA8B95EF}" srcOrd="3" destOrd="0" presId="urn:microsoft.com/office/officeart/2018/2/layout/IconCircleList"/>
    <dgm:cxn modelId="{757BA2D0-5BA5-49BA-A237-7724EA4D5914}" type="presParOf" srcId="{BD414359-7EEA-40F1-B99C-35A249D0561B}" destId="{4514EFC8-2838-4E0B-84AF-7ED28C69F810}" srcOrd="7" destOrd="0" presId="urn:microsoft.com/office/officeart/2018/2/layout/IconCircleList"/>
    <dgm:cxn modelId="{FA227E7D-384E-406E-AEB9-606BF14AA468}" type="presParOf" srcId="{BD414359-7EEA-40F1-B99C-35A249D0561B}" destId="{D4718F65-D143-4595-B813-9F64A423CF2C}" srcOrd="8" destOrd="0" presId="urn:microsoft.com/office/officeart/2018/2/layout/IconCircleList"/>
    <dgm:cxn modelId="{B339A025-2180-4E8E-8003-63BF6A8F3050}" type="presParOf" srcId="{D4718F65-D143-4595-B813-9F64A423CF2C}" destId="{9606C723-3476-48FA-9509-260E98D77033}" srcOrd="0" destOrd="0" presId="urn:microsoft.com/office/officeart/2018/2/layout/IconCircleList"/>
    <dgm:cxn modelId="{B59BA632-97B3-4CFC-9925-76972EA9EFFF}" type="presParOf" srcId="{D4718F65-D143-4595-B813-9F64A423CF2C}" destId="{C4C6537B-C84B-4E7F-80C7-3605B8BE0875}" srcOrd="1" destOrd="0" presId="urn:microsoft.com/office/officeart/2018/2/layout/IconCircleList"/>
    <dgm:cxn modelId="{71FF51D5-A589-4DAA-8E2C-CF8628555E57}" type="presParOf" srcId="{D4718F65-D143-4595-B813-9F64A423CF2C}" destId="{DBDE9482-8636-4312-BC19-4D5E4E5818C4}" srcOrd="2" destOrd="0" presId="urn:microsoft.com/office/officeart/2018/2/layout/IconCircleList"/>
    <dgm:cxn modelId="{7C78AD33-39F8-47E9-9548-BCA7F774DEBB}" type="presParOf" srcId="{D4718F65-D143-4595-B813-9F64A423CF2C}" destId="{C223804C-3941-4C18-86C1-50BDB865CFD8}" srcOrd="3" destOrd="0" presId="urn:microsoft.com/office/officeart/2018/2/layout/IconCircleList"/>
    <dgm:cxn modelId="{E0566179-33DC-467F-9B41-0EBBB6E4B1C6}" type="presParOf" srcId="{BD414359-7EEA-40F1-B99C-35A249D0561B}" destId="{5CEECD87-957A-41C7-87D2-26A375B8F827}" srcOrd="9" destOrd="0" presId="urn:microsoft.com/office/officeart/2018/2/layout/IconCircleList"/>
    <dgm:cxn modelId="{E591639D-7BB6-4F13-B680-E9C2BF25F7F1}" type="presParOf" srcId="{BD414359-7EEA-40F1-B99C-35A249D0561B}" destId="{182C83FE-56B9-44E7-83B1-34530EB8F178}" srcOrd="10" destOrd="0" presId="urn:microsoft.com/office/officeart/2018/2/layout/IconCircleList"/>
    <dgm:cxn modelId="{2718B9CC-2B56-4BA4-92DE-5D4F47A05CED}" type="presParOf" srcId="{182C83FE-56B9-44E7-83B1-34530EB8F178}" destId="{D3A050B0-D875-4449-8FCF-69249291952B}" srcOrd="0" destOrd="0" presId="urn:microsoft.com/office/officeart/2018/2/layout/IconCircleList"/>
    <dgm:cxn modelId="{924581FE-08E2-41EA-9A52-708655F85FCA}" type="presParOf" srcId="{182C83FE-56B9-44E7-83B1-34530EB8F178}" destId="{4E830FBC-37D6-4EFC-8103-C7261A5D2698}" srcOrd="1" destOrd="0" presId="urn:microsoft.com/office/officeart/2018/2/layout/IconCircleList"/>
    <dgm:cxn modelId="{98CD65BE-40AE-43F3-A92F-530D78DE50FC}" type="presParOf" srcId="{182C83FE-56B9-44E7-83B1-34530EB8F178}" destId="{A35C0288-D76A-4676-B338-9D6572B4E162}" srcOrd="2" destOrd="0" presId="urn:microsoft.com/office/officeart/2018/2/layout/IconCircleList"/>
    <dgm:cxn modelId="{28FBDB1A-41CF-4F2B-8E0D-AD85E5A80312}" type="presParOf" srcId="{182C83FE-56B9-44E7-83B1-34530EB8F178}" destId="{731A2D5E-8678-4238-86EB-9FCC03B1074B}" srcOrd="3" destOrd="0" presId="urn:microsoft.com/office/officeart/2018/2/layout/IconCircleList"/>
    <dgm:cxn modelId="{E043FFD4-F09E-40D4-8322-8D8B25E18119}" type="presParOf" srcId="{BD414359-7EEA-40F1-B99C-35A249D0561B}" destId="{E23DDD46-CE3D-4622-AB39-E41DBBA39B3A}" srcOrd="11" destOrd="0" presId="urn:microsoft.com/office/officeart/2018/2/layout/IconCircleList"/>
    <dgm:cxn modelId="{AAD2F11B-9F27-452D-AAE6-5B5FC82F7712}" type="presParOf" srcId="{BD414359-7EEA-40F1-B99C-35A249D0561B}" destId="{A4C5C088-56C1-4FFE-8CB8-B10222C61195}" srcOrd="12" destOrd="0" presId="urn:microsoft.com/office/officeart/2018/2/layout/IconCircleList"/>
    <dgm:cxn modelId="{B86CC68F-DF77-4EEA-8FA3-6449E622867F}" type="presParOf" srcId="{A4C5C088-56C1-4FFE-8CB8-B10222C61195}" destId="{E4C96D0C-6E9B-4F6B-9C62-12B265A0CC4D}" srcOrd="0" destOrd="0" presId="urn:microsoft.com/office/officeart/2018/2/layout/IconCircleList"/>
    <dgm:cxn modelId="{CD9FA598-C7C1-4AC9-A16B-3C40F7848946}" type="presParOf" srcId="{A4C5C088-56C1-4FFE-8CB8-B10222C61195}" destId="{96464C61-AA9E-490D-B5AE-5D0112D7FD84}" srcOrd="1" destOrd="0" presId="urn:microsoft.com/office/officeart/2018/2/layout/IconCircleList"/>
    <dgm:cxn modelId="{E6B06F05-29A3-46A9-BC46-410822AA506A}" type="presParOf" srcId="{A4C5C088-56C1-4FFE-8CB8-B10222C61195}" destId="{40CBF2CD-C3BE-449B-8407-F7BBE9461169}" srcOrd="2" destOrd="0" presId="urn:microsoft.com/office/officeart/2018/2/layout/IconCircleList"/>
    <dgm:cxn modelId="{AF1F5159-8E86-4C17-AC59-A35A0AC5DEF6}" type="presParOf" srcId="{A4C5C088-56C1-4FFE-8CB8-B10222C61195}" destId="{47601EEC-2060-460B-A8A6-D692120DDE7E}" srcOrd="3" destOrd="0" presId="urn:microsoft.com/office/officeart/2018/2/layout/IconCircleList"/>
    <dgm:cxn modelId="{9FA49C0E-7EF0-4C6E-B46D-11839382256C}" type="presParOf" srcId="{BD414359-7EEA-40F1-B99C-35A249D0561B}" destId="{2C5332F5-1A4A-41C3-9230-98465D2DB5CF}" srcOrd="13" destOrd="0" presId="urn:microsoft.com/office/officeart/2018/2/layout/IconCircleList"/>
    <dgm:cxn modelId="{8DCD9543-0B03-4E4F-9A18-474A3F46A760}" type="presParOf" srcId="{BD414359-7EEA-40F1-B99C-35A249D0561B}" destId="{E56408A4-9932-4370-9292-25348880732D}" srcOrd="14" destOrd="0" presId="urn:microsoft.com/office/officeart/2018/2/layout/IconCircleList"/>
    <dgm:cxn modelId="{E4CE69EA-B61D-4ACE-89CE-A8758B42E368}" type="presParOf" srcId="{E56408A4-9932-4370-9292-25348880732D}" destId="{68AB75F4-8668-48FF-9070-686F86C2DBFF}" srcOrd="0" destOrd="0" presId="urn:microsoft.com/office/officeart/2018/2/layout/IconCircleList"/>
    <dgm:cxn modelId="{33C27D3A-0160-4BE2-8443-0C395D6DDDA3}" type="presParOf" srcId="{E56408A4-9932-4370-9292-25348880732D}" destId="{259B6AB2-03D4-48A8-B649-AA6947A16D01}" srcOrd="1" destOrd="0" presId="urn:microsoft.com/office/officeart/2018/2/layout/IconCircleList"/>
    <dgm:cxn modelId="{8BEFB884-F56D-4923-8425-E22A03619F83}" type="presParOf" srcId="{E56408A4-9932-4370-9292-25348880732D}" destId="{39BB1BFA-1746-49FF-944C-84CA9585C227}" srcOrd="2" destOrd="0" presId="urn:microsoft.com/office/officeart/2018/2/layout/IconCircleList"/>
    <dgm:cxn modelId="{17BF4442-4AFE-4A82-B909-6D4B4162C6B8}" type="presParOf" srcId="{E56408A4-9932-4370-9292-25348880732D}" destId="{5DC3DD7A-B96E-460B-A86C-FDA5F5C018C1}"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5313DD9-30C7-4BCA-A49B-F6E9D43B6DDC}"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0673BA04-C104-4B9D-AEE6-AC624C1C6945}">
      <dgm:prSet phldrT="[Text]"/>
      <dgm:spPr/>
      <dgm:t>
        <a:bodyPr/>
        <a:lstStyle/>
        <a:p>
          <a:r>
            <a:rPr lang="en-US"/>
            <a:t>Quick data exploration</a:t>
          </a:r>
        </a:p>
      </dgm:t>
    </dgm:pt>
    <dgm:pt modelId="{927C9E35-EDDE-4C73-A591-841176F8BEE3}" type="parTrans" cxnId="{E2E60513-E986-4E81-B0CA-960D7AC59E60}">
      <dgm:prSet/>
      <dgm:spPr/>
      <dgm:t>
        <a:bodyPr/>
        <a:lstStyle/>
        <a:p>
          <a:endParaRPr lang="en-US"/>
        </a:p>
      </dgm:t>
    </dgm:pt>
    <dgm:pt modelId="{4BB2C697-66B5-478B-BCF7-CC9A4962398E}" type="sibTrans" cxnId="{E2E60513-E986-4E81-B0CA-960D7AC59E60}">
      <dgm:prSet/>
      <dgm:spPr/>
      <dgm:t>
        <a:bodyPr/>
        <a:lstStyle/>
        <a:p>
          <a:endParaRPr lang="en-US"/>
        </a:p>
      </dgm:t>
    </dgm:pt>
    <dgm:pt modelId="{E56468F0-A88A-49F1-9246-57CC9C27A80E}">
      <dgm:prSet phldrT="[Text]"/>
      <dgm:spPr/>
      <dgm:t>
        <a:bodyPr/>
        <a:lstStyle/>
        <a:p>
          <a:r>
            <a:rPr lang="en-US"/>
            <a:t>Easily explore schema and data in files on Azure storage</a:t>
          </a:r>
        </a:p>
      </dgm:t>
    </dgm:pt>
    <dgm:pt modelId="{1611DFBB-6001-46DB-8168-306C714E2588}" type="parTrans" cxnId="{43323804-3E07-4204-9289-9EF842BC1832}">
      <dgm:prSet/>
      <dgm:spPr/>
      <dgm:t>
        <a:bodyPr/>
        <a:lstStyle/>
        <a:p>
          <a:endParaRPr lang="en-US"/>
        </a:p>
      </dgm:t>
    </dgm:pt>
    <dgm:pt modelId="{090A16DC-9D7F-4EE2-AF56-5DE43C510B69}" type="sibTrans" cxnId="{43323804-3E07-4204-9289-9EF842BC1832}">
      <dgm:prSet/>
      <dgm:spPr/>
      <dgm:t>
        <a:bodyPr/>
        <a:lstStyle/>
        <a:p>
          <a:endParaRPr lang="en-US"/>
        </a:p>
      </dgm:t>
    </dgm:pt>
    <dgm:pt modelId="{441169D3-2DE7-4F96-A8B1-02DF2B0B8004}">
      <dgm:prSet phldrT="[Text]"/>
      <dgm:spPr/>
      <dgm:t>
        <a:bodyPr/>
        <a:lstStyle/>
        <a:p>
          <a:r>
            <a:rPr lang="en-US"/>
            <a:t>Logical Data Warehouse</a:t>
          </a:r>
        </a:p>
      </dgm:t>
    </dgm:pt>
    <dgm:pt modelId="{BD42512F-6C1B-4B25-8C26-D7DDE946EE5D}" type="parTrans" cxnId="{C087052B-E06E-4C9A-926F-48128DCB29E3}">
      <dgm:prSet/>
      <dgm:spPr/>
      <dgm:t>
        <a:bodyPr/>
        <a:lstStyle/>
        <a:p>
          <a:endParaRPr lang="en-US"/>
        </a:p>
      </dgm:t>
    </dgm:pt>
    <dgm:pt modelId="{535EE2A7-311B-4153-AAC7-E8ACC5C5C12F}" type="sibTrans" cxnId="{C087052B-E06E-4C9A-926F-48128DCB29E3}">
      <dgm:prSet/>
      <dgm:spPr/>
      <dgm:t>
        <a:bodyPr/>
        <a:lstStyle/>
        <a:p>
          <a:endParaRPr lang="en-US"/>
        </a:p>
      </dgm:t>
    </dgm:pt>
    <dgm:pt modelId="{222A22C0-F7D9-4218-8DE3-99DF56C1C28E}">
      <dgm:prSet phldrT="[Text]"/>
      <dgm:spPr/>
      <dgm:t>
        <a:bodyPr/>
        <a:lstStyle/>
        <a:p>
          <a:r>
            <a:rPr lang="en-US"/>
            <a:t>Model raw files as virtual tables and views</a:t>
          </a:r>
        </a:p>
      </dgm:t>
    </dgm:pt>
    <dgm:pt modelId="{DDE3F2D2-335A-4AFB-8AC3-0D25794CDC39}" type="parTrans" cxnId="{DC066F27-1886-4B52-B8F9-B3202063B40E}">
      <dgm:prSet/>
      <dgm:spPr/>
      <dgm:t>
        <a:bodyPr/>
        <a:lstStyle/>
        <a:p>
          <a:endParaRPr lang="en-US"/>
        </a:p>
      </dgm:t>
    </dgm:pt>
    <dgm:pt modelId="{D5132C65-28DF-42EA-A2BD-1CB1D90291AC}" type="sibTrans" cxnId="{DC066F27-1886-4B52-B8F9-B3202063B40E}">
      <dgm:prSet/>
      <dgm:spPr/>
      <dgm:t>
        <a:bodyPr/>
        <a:lstStyle/>
        <a:p>
          <a:endParaRPr lang="en-US"/>
        </a:p>
      </dgm:t>
    </dgm:pt>
    <dgm:pt modelId="{86C4114F-343B-4CA8-99E3-6A7259F9591C}">
      <dgm:prSet phldrT="[Text]"/>
      <dgm:spPr/>
      <dgm:t>
        <a:bodyPr/>
        <a:lstStyle/>
        <a:p>
          <a:r>
            <a:rPr lang="en-US"/>
            <a:t>Easy data transformation</a:t>
          </a:r>
        </a:p>
      </dgm:t>
    </dgm:pt>
    <dgm:pt modelId="{65811011-476F-49F4-B362-72384D2E2241}" type="parTrans" cxnId="{0FB321FA-321D-4777-9988-3A642CBD12ED}">
      <dgm:prSet/>
      <dgm:spPr/>
      <dgm:t>
        <a:bodyPr/>
        <a:lstStyle/>
        <a:p>
          <a:endParaRPr lang="en-US"/>
        </a:p>
      </dgm:t>
    </dgm:pt>
    <dgm:pt modelId="{C6694765-6479-472B-8135-B93C09AF2AB1}" type="sibTrans" cxnId="{0FB321FA-321D-4777-9988-3A642CBD12ED}">
      <dgm:prSet/>
      <dgm:spPr/>
      <dgm:t>
        <a:bodyPr/>
        <a:lstStyle/>
        <a:p>
          <a:endParaRPr lang="en-US"/>
        </a:p>
      </dgm:t>
    </dgm:pt>
    <dgm:pt modelId="{B1333644-EE10-4FA2-B251-0CAE6E47C8DC}">
      <dgm:prSet phldrT="[Text]"/>
      <dgm:spPr/>
      <dgm:t>
        <a:bodyPr/>
        <a:lstStyle/>
        <a:p>
          <a:r>
            <a:rPr lang="en-US" dirty="0"/>
            <a:t>Transform CSV to parquet format</a:t>
          </a:r>
        </a:p>
      </dgm:t>
    </dgm:pt>
    <dgm:pt modelId="{ED1281FA-2F51-494B-9CA0-4A76C521E7CB}" type="parTrans" cxnId="{E389CC28-7176-4F5B-9ECD-F9A16ED8DC57}">
      <dgm:prSet/>
      <dgm:spPr/>
      <dgm:t>
        <a:bodyPr/>
        <a:lstStyle/>
        <a:p>
          <a:endParaRPr lang="en-US"/>
        </a:p>
      </dgm:t>
    </dgm:pt>
    <dgm:pt modelId="{6C68AB23-5243-40F0-AE95-9C167AB6621A}" type="sibTrans" cxnId="{E389CC28-7176-4F5B-9ECD-F9A16ED8DC57}">
      <dgm:prSet/>
      <dgm:spPr/>
      <dgm:t>
        <a:bodyPr/>
        <a:lstStyle/>
        <a:p>
          <a:endParaRPr lang="en-US"/>
        </a:p>
      </dgm:t>
    </dgm:pt>
    <dgm:pt modelId="{AFBA98E4-E5BF-4059-80C0-88EBDE285998}">
      <dgm:prSet phldrT="[Text]"/>
      <dgm:spPr/>
      <dgm:t>
        <a:bodyPr/>
        <a:lstStyle/>
        <a:p>
          <a:r>
            <a:rPr lang="en-US"/>
            <a:t>Move data between containers and accounts</a:t>
          </a:r>
        </a:p>
      </dgm:t>
    </dgm:pt>
    <dgm:pt modelId="{9B3C62C8-E32F-4688-B582-4E79A70A7B06}" type="parTrans" cxnId="{A633019F-4C88-4758-9421-3C04EDEBFE19}">
      <dgm:prSet/>
      <dgm:spPr/>
      <dgm:t>
        <a:bodyPr/>
        <a:lstStyle/>
        <a:p>
          <a:endParaRPr lang="en-US"/>
        </a:p>
      </dgm:t>
    </dgm:pt>
    <dgm:pt modelId="{494AB928-FCFF-4CC0-87C7-BB34654FD53E}" type="sibTrans" cxnId="{A633019F-4C88-4758-9421-3C04EDEBFE19}">
      <dgm:prSet/>
      <dgm:spPr/>
      <dgm:t>
        <a:bodyPr/>
        <a:lstStyle/>
        <a:p>
          <a:endParaRPr lang="en-US"/>
        </a:p>
      </dgm:t>
    </dgm:pt>
    <dgm:pt modelId="{A53A8844-7569-4122-98C4-7CA16C8A57B7}">
      <dgm:prSet phldrT="[Text]"/>
      <dgm:spPr/>
      <dgm:t>
        <a:bodyPr/>
        <a:lstStyle/>
        <a:p>
          <a:endParaRPr lang="en-US"/>
        </a:p>
      </dgm:t>
    </dgm:pt>
    <dgm:pt modelId="{EC140F6C-08A0-4F3E-800D-E028B8A0770B}" type="parTrans" cxnId="{9A1462CE-4003-4118-A994-5034923C9A5B}">
      <dgm:prSet/>
      <dgm:spPr/>
      <dgm:t>
        <a:bodyPr/>
        <a:lstStyle/>
        <a:p>
          <a:endParaRPr lang="en-US"/>
        </a:p>
      </dgm:t>
    </dgm:pt>
    <dgm:pt modelId="{1D106CC4-57B2-46AF-9B55-711FD5F0F13A}" type="sibTrans" cxnId="{9A1462CE-4003-4118-A994-5034923C9A5B}">
      <dgm:prSet/>
      <dgm:spPr/>
      <dgm:t>
        <a:bodyPr/>
        <a:lstStyle/>
        <a:p>
          <a:endParaRPr lang="en-US"/>
        </a:p>
      </dgm:t>
    </dgm:pt>
    <dgm:pt modelId="{CD46439D-E630-4D98-860F-F7FDD690BC35}">
      <dgm:prSet phldrT="[Text]"/>
      <dgm:spPr/>
      <dgm:t>
        <a:bodyPr/>
        <a:lstStyle/>
        <a:p>
          <a:r>
            <a:rPr lang="en-US" dirty="0"/>
            <a:t>Use any tool that works with SQL to analyze files</a:t>
          </a:r>
        </a:p>
      </dgm:t>
    </dgm:pt>
    <dgm:pt modelId="{F0FAE6EA-217A-489E-9886-33569F1B2D40}" type="parTrans" cxnId="{987BA35C-636E-498D-A049-10F124193C20}">
      <dgm:prSet/>
      <dgm:spPr/>
      <dgm:t>
        <a:bodyPr/>
        <a:lstStyle/>
        <a:p>
          <a:endParaRPr lang="en-US"/>
        </a:p>
      </dgm:t>
    </dgm:pt>
    <dgm:pt modelId="{6B3BCF9C-169A-4606-B038-49BD2CB66637}" type="sibTrans" cxnId="{987BA35C-636E-498D-A049-10F124193C20}">
      <dgm:prSet/>
      <dgm:spPr/>
      <dgm:t>
        <a:bodyPr/>
        <a:lstStyle/>
        <a:p>
          <a:endParaRPr lang="en-US"/>
        </a:p>
      </dgm:t>
    </dgm:pt>
    <dgm:pt modelId="{3E6AFACA-6358-4E3A-82A3-731215BFE7A9}">
      <dgm:prSet phldrT="[Text]"/>
      <dgm:spPr/>
      <dgm:t>
        <a:bodyPr/>
        <a:lstStyle/>
        <a:p>
          <a:r>
            <a:rPr lang="en-US"/>
            <a:t>Use enterprise-grade security model</a:t>
          </a:r>
        </a:p>
      </dgm:t>
    </dgm:pt>
    <dgm:pt modelId="{B5D30A30-FB5E-4327-AD6C-E1AF989D4861}" type="parTrans" cxnId="{E5716FAE-D3DF-4456-93DC-5FE895FE4D42}">
      <dgm:prSet/>
      <dgm:spPr/>
      <dgm:t>
        <a:bodyPr/>
        <a:lstStyle/>
        <a:p>
          <a:endParaRPr lang="en-US"/>
        </a:p>
      </dgm:t>
    </dgm:pt>
    <dgm:pt modelId="{39BAA85F-3207-4A05-A55E-A1AE38FB1B67}" type="sibTrans" cxnId="{E5716FAE-D3DF-4456-93DC-5FE895FE4D42}">
      <dgm:prSet/>
      <dgm:spPr/>
      <dgm:t>
        <a:bodyPr/>
        <a:lstStyle/>
        <a:p>
          <a:endParaRPr lang="en-US"/>
        </a:p>
      </dgm:t>
    </dgm:pt>
    <dgm:pt modelId="{622CBA25-8A58-49BE-90B9-91E787B8C96B}">
      <dgm:prSet phldrT="[Text]"/>
      <dgm:spPr/>
      <dgm:t>
        <a:bodyPr/>
        <a:lstStyle/>
        <a:p>
          <a:r>
            <a:rPr lang="en-US"/>
            <a:t>Save the results of queries on external storage</a:t>
          </a:r>
        </a:p>
      </dgm:t>
    </dgm:pt>
    <dgm:pt modelId="{27F4B3B1-B6E4-4F2E-A8C3-8876C6C420E2}" type="parTrans" cxnId="{C5250BAA-8D71-4C07-B118-35A5B9B92A2E}">
      <dgm:prSet/>
      <dgm:spPr/>
      <dgm:t>
        <a:bodyPr/>
        <a:lstStyle/>
        <a:p>
          <a:endParaRPr lang="en-US"/>
        </a:p>
      </dgm:t>
    </dgm:pt>
    <dgm:pt modelId="{55FA8053-2381-4CEE-9EAD-F75FCBABB9A3}" type="sibTrans" cxnId="{C5250BAA-8D71-4C07-B118-35A5B9B92A2E}">
      <dgm:prSet/>
      <dgm:spPr/>
      <dgm:t>
        <a:bodyPr/>
        <a:lstStyle/>
        <a:p>
          <a:endParaRPr lang="en-US"/>
        </a:p>
      </dgm:t>
    </dgm:pt>
    <dgm:pt modelId="{850F70D1-0343-4F2E-9C89-660CB933EF50}">
      <dgm:prSet phldrT="[Text]"/>
      <dgm:spPr/>
      <dgm:t>
        <a:bodyPr/>
        <a:lstStyle/>
        <a:p>
          <a:r>
            <a:rPr lang="en-US" dirty="0"/>
            <a:t>Supports various file formats (Parquet, CSV, JSON)</a:t>
          </a:r>
        </a:p>
      </dgm:t>
    </dgm:pt>
    <dgm:pt modelId="{A1EE099C-AEC8-4C6E-A7A9-4BF379F6B5CC}" type="parTrans" cxnId="{26FB079F-73FB-4E04-9C78-B718FE40BAEA}">
      <dgm:prSet/>
      <dgm:spPr/>
      <dgm:t>
        <a:bodyPr/>
        <a:lstStyle/>
        <a:p>
          <a:endParaRPr lang="en-US"/>
        </a:p>
      </dgm:t>
    </dgm:pt>
    <dgm:pt modelId="{940B2805-44E9-4E73-A079-78341D98A771}" type="sibTrans" cxnId="{26FB079F-73FB-4E04-9C78-B718FE40BAEA}">
      <dgm:prSet/>
      <dgm:spPr/>
      <dgm:t>
        <a:bodyPr/>
        <a:lstStyle/>
        <a:p>
          <a:endParaRPr lang="en-US"/>
        </a:p>
      </dgm:t>
    </dgm:pt>
    <dgm:pt modelId="{2A65E136-4A27-4FBD-9223-F2887C56BE73}">
      <dgm:prSet/>
      <dgm:spPr/>
      <dgm:t>
        <a:bodyPr/>
        <a:lstStyle/>
        <a:p>
          <a:r>
            <a:rPr lang="en-US"/>
            <a:t>Direct connector to Azure storage for large BI ecosystem</a:t>
          </a:r>
        </a:p>
      </dgm:t>
    </dgm:pt>
    <dgm:pt modelId="{9A21F159-64AA-4589-840F-06AFA212D57D}" type="parTrans" cxnId="{0AABC39F-6FC4-4128-8C9F-A9F6CFD5D746}">
      <dgm:prSet/>
      <dgm:spPr/>
      <dgm:t>
        <a:bodyPr/>
        <a:lstStyle/>
        <a:p>
          <a:endParaRPr lang="en-US"/>
        </a:p>
      </dgm:t>
    </dgm:pt>
    <dgm:pt modelId="{29A017E1-CF91-4845-AC69-643DFE077D54}" type="sibTrans" cxnId="{0AABC39F-6FC4-4128-8C9F-A9F6CFD5D746}">
      <dgm:prSet/>
      <dgm:spPr/>
      <dgm:t>
        <a:bodyPr/>
        <a:lstStyle/>
        <a:p>
          <a:endParaRPr lang="en-US"/>
        </a:p>
      </dgm:t>
    </dgm:pt>
    <dgm:pt modelId="{44532A51-5EA7-492A-A188-F12A7A870924}" type="pres">
      <dgm:prSet presAssocID="{05313DD9-30C7-4BCA-A49B-F6E9D43B6DDC}" presName="Name0" presStyleCnt="0">
        <dgm:presLayoutVars>
          <dgm:dir/>
          <dgm:resizeHandles val="exact"/>
        </dgm:presLayoutVars>
      </dgm:prSet>
      <dgm:spPr/>
    </dgm:pt>
    <dgm:pt modelId="{8C4D3C74-A890-4670-ADF8-15428782258E}" type="pres">
      <dgm:prSet presAssocID="{0673BA04-C104-4B9D-AEE6-AC624C1C6945}" presName="Name5" presStyleLbl="vennNode1" presStyleIdx="0" presStyleCnt="3">
        <dgm:presLayoutVars>
          <dgm:bulletEnabled val="1"/>
        </dgm:presLayoutVars>
      </dgm:prSet>
      <dgm:spPr/>
    </dgm:pt>
    <dgm:pt modelId="{65414CEE-FEA3-4257-8028-A22FD87128C3}" type="pres">
      <dgm:prSet presAssocID="{4BB2C697-66B5-478B-BCF7-CC9A4962398E}" presName="space" presStyleCnt="0"/>
      <dgm:spPr/>
    </dgm:pt>
    <dgm:pt modelId="{13147367-F0E9-4ACF-8B01-06F2B02A3C7D}" type="pres">
      <dgm:prSet presAssocID="{441169D3-2DE7-4F96-A8B1-02DF2B0B8004}" presName="Name5" presStyleLbl="vennNode1" presStyleIdx="1" presStyleCnt="3">
        <dgm:presLayoutVars>
          <dgm:bulletEnabled val="1"/>
        </dgm:presLayoutVars>
      </dgm:prSet>
      <dgm:spPr/>
    </dgm:pt>
    <dgm:pt modelId="{01F90ACB-2E9B-4A9B-AF4E-705F26733512}" type="pres">
      <dgm:prSet presAssocID="{535EE2A7-311B-4153-AAC7-E8ACC5C5C12F}" presName="space" presStyleCnt="0"/>
      <dgm:spPr/>
    </dgm:pt>
    <dgm:pt modelId="{AAE36A8B-7273-47E0-914A-57C4B748E852}" type="pres">
      <dgm:prSet presAssocID="{86C4114F-343B-4CA8-99E3-6A7259F9591C}" presName="Name5" presStyleLbl="vennNode1" presStyleIdx="2" presStyleCnt="3">
        <dgm:presLayoutVars>
          <dgm:bulletEnabled val="1"/>
        </dgm:presLayoutVars>
      </dgm:prSet>
      <dgm:spPr/>
    </dgm:pt>
  </dgm:ptLst>
  <dgm:cxnLst>
    <dgm:cxn modelId="{39C7AC02-1132-47B1-BAAE-CA9775A51497}" type="presOf" srcId="{441169D3-2DE7-4F96-A8B1-02DF2B0B8004}" destId="{13147367-F0E9-4ACF-8B01-06F2B02A3C7D}" srcOrd="0" destOrd="0" presId="urn:microsoft.com/office/officeart/2005/8/layout/venn3"/>
    <dgm:cxn modelId="{43323804-3E07-4204-9289-9EF842BC1832}" srcId="{0673BA04-C104-4B9D-AEE6-AC624C1C6945}" destId="{E56468F0-A88A-49F1-9246-57CC9C27A80E}" srcOrd="0" destOrd="0" parTransId="{1611DFBB-6001-46DB-8168-306C714E2588}" sibTransId="{090A16DC-9D7F-4EE2-AF56-5DE43C510B69}"/>
    <dgm:cxn modelId="{E2E60513-E986-4E81-B0CA-960D7AC59E60}" srcId="{05313DD9-30C7-4BCA-A49B-F6E9D43B6DDC}" destId="{0673BA04-C104-4B9D-AEE6-AC624C1C6945}" srcOrd="0" destOrd="0" parTransId="{927C9E35-EDDE-4C73-A591-841176F8BEE3}" sibTransId="{4BB2C697-66B5-478B-BCF7-CC9A4962398E}"/>
    <dgm:cxn modelId="{0DB2A321-EDBE-4FBB-853E-89B06A2A6F7C}" type="presOf" srcId="{CD46439D-E630-4D98-860F-F7FDD690BC35}" destId="{13147367-F0E9-4ACF-8B01-06F2B02A3C7D}" srcOrd="0" destOrd="2" presId="urn:microsoft.com/office/officeart/2005/8/layout/venn3"/>
    <dgm:cxn modelId="{DE4FE222-E799-4DB4-AD2C-1D8BC27FFE0A}" type="presOf" srcId="{2A65E136-4A27-4FBD-9223-F2887C56BE73}" destId="{8C4D3C74-A890-4670-ADF8-15428782258E}" srcOrd="0" destOrd="3" presId="urn:microsoft.com/office/officeart/2005/8/layout/venn3"/>
    <dgm:cxn modelId="{DC066F27-1886-4B52-B8F9-B3202063B40E}" srcId="{441169D3-2DE7-4F96-A8B1-02DF2B0B8004}" destId="{222A22C0-F7D9-4218-8DE3-99DF56C1C28E}" srcOrd="0" destOrd="0" parTransId="{DDE3F2D2-335A-4AFB-8AC3-0D25794CDC39}" sibTransId="{D5132C65-28DF-42EA-A2BD-1CB1D90291AC}"/>
    <dgm:cxn modelId="{E389CC28-7176-4F5B-9ECD-F9A16ED8DC57}" srcId="{86C4114F-343B-4CA8-99E3-6A7259F9591C}" destId="{B1333644-EE10-4FA2-B251-0CAE6E47C8DC}" srcOrd="0" destOrd="0" parTransId="{ED1281FA-2F51-494B-9CA0-4A76C521E7CB}" sibTransId="{6C68AB23-5243-40F0-AE95-9C167AB6621A}"/>
    <dgm:cxn modelId="{C087052B-E06E-4C9A-926F-48128DCB29E3}" srcId="{05313DD9-30C7-4BCA-A49B-F6E9D43B6DDC}" destId="{441169D3-2DE7-4F96-A8B1-02DF2B0B8004}" srcOrd="1" destOrd="0" parTransId="{BD42512F-6C1B-4B25-8C26-D7DDE946EE5D}" sibTransId="{535EE2A7-311B-4153-AAC7-E8ACC5C5C12F}"/>
    <dgm:cxn modelId="{ACFE5630-5BCA-4CD9-995F-0663F96EC752}" type="presOf" srcId="{05313DD9-30C7-4BCA-A49B-F6E9D43B6DDC}" destId="{44532A51-5EA7-492A-A188-F12A7A870924}" srcOrd="0" destOrd="0" presId="urn:microsoft.com/office/officeart/2005/8/layout/venn3"/>
    <dgm:cxn modelId="{94C0EE30-8875-4B0B-8411-F841C6E6295F}" type="presOf" srcId="{850F70D1-0343-4F2E-9C89-660CB933EF50}" destId="{8C4D3C74-A890-4670-ADF8-15428782258E}" srcOrd="0" destOrd="2" presId="urn:microsoft.com/office/officeart/2005/8/layout/venn3"/>
    <dgm:cxn modelId="{3C047134-2444-4332-A212-7C33D9639F33}" type="presOf" srcId="{A53A8844-7569-4122-98C4-7CA16C8A57B7}" destId="{AAE36A8B-7273-47E0-914A-57C4B748E852}" srcOrd="0" destOrd="4" presId="urn:microsoft.com/office/officeart/2005/8/layout/venn3"/>
    <dgm:cxn modelId="{987BA35C-636E-498D-A049-10F124193C20}" srcId="{441169D3-2DE7-4F96-A8B1-02DF2B0B8004}" destId="{CD46439D-E630-4D98-860F-F7FDD690BC35}" srcOrd="1" destOrd="0" parTransId="{F0FAE6EA-217A-489E-9886-33569F1B2D40}" sibTransId="{6B3BCF9C-169A-4606-B038-49BD2CB66637}"/>
    <dgm:cxn modelId="{CE60EC64-E7AB-466E-913C-EC1F2E8B5A69}" type="presOf" srcId="{B1333644-EE10-4FA2-B251-0CAE6E47C8DC}" destId="{AAE36A8B-7273-47E0-914A-57C4B748E852}" srcOrd="0" destOrd="1" presId="urn:microsoft.com/office/officeart/2005/8/layout/venn3"/>
    <dgm:cxn modelId="{D038B86A-8378-4103-B18F-FDB559D21CEF}" type="presOf" srcId="{622CBA25-8A58-49BE-90B9-91E787B8C96B}" destId="{AAE36A8B-7273-47E0-914A-57C4B748E852}" srcOrd="0" destOrd="3" presId="urn:microsoft.com/office/officeart/2005/8/layout/venn3"/>
    <dgm:cxn modelId="{7CF81B6C-1BE1-4CC9-A1DE-EF9B4C120FB2}" type="presOf" srcId="{0673BA04-C104-4B9D-AEE6-AC624C1C6945}" destId="{8C4D3C74-A890-4670-ADF8-15428782258E}" srcOrd="0" destOrd="0" presId="urn:microsoft.com/office/officeart/2005/8/layout/venn3"/>
    <dgm:cxn modelId="{A12DAB75-E3F3-4CF2-AEB8-9C10AA42716E}" type="presOf" srcId="{222A22C0-F7D9-4218-8DE3-99DF56C1C28E}" destId="{13147367-F0E9-4ACF-8B01-06F2B02A3C7D}" srcOrd="0" destOrd="1" presId="urn:microsoft.com/office/officeart/2005/8/layout/venn3"/>
    <dgm:cxn modelId="{F5D3D656-9CE6-43AA-B3B3-231D41CAA449}" type="presOf" srcId="{86C4114F-343B-4CA8-99E3-6A7259F9591C}" destId="{AAE36A8B-7273-47E0-914A-57C4B748E852}" srcOrd="0" destOrd="0" presId="urn:microsoft.com/office/officeart/2005/8/layout/venn3"/>
    <dgm:cxn modelId="{CBBFC793-D49D-4B5F-90AA-D714C1F793FB}" type="presOf" srcId="{3E6AFACA-6358-4E3A-82A3-731215BFE7A9}" destId="{13147367-F0E9-4ACF-8B01-06F2B02A3C7D}" srcOrd="0" destOrd="3" presId="urn:microsoft.com/office/officeart/2005/8/layout/venn3"/>
    <dgm:cxn modelId="{A633019F-4C88-4758-9421-3C04EDEBFE19}" srcId="{86C4114F-343B-4CA8-99E3-6A7259F9591C}" destId="{AFBA98E4-E5BF-4059-80C0-88EBDE285998}" srcOrd="1" destOrd="0" parTransId="{9B3C62C8-E32F-4688-B582-4E79A70A7B06}" sibTransId="{494AB928-FCFF-4CC0-87C7-BB34654FD53E}"/>
    <dgm:cxn modelId="{26FB079F-73FB-4E04-9C78-B718FE40BAEA}" srcId="{0673BA04-C104-4B9D-AEE6-AC624C1C6945}" destId="{850F70D1-0343-4F2E-9C89-660CB933EF50}" srcOrd="1" destOrd="0" parTransId="{A1EE099C-AEC8-4C6E-A7A9-4BF379F6B5CC}" sibTransId="{940B2805-44E9-4E73-A079-78341D98A771}"/>
    <dgm:cxn modelId="{0AABC39F-6FC4-4128-8C9F-A9F6CFD5D746}" srcId="{0673BA04-C104-4B9D-AEE6-AC624C1C6945}" destId="{2A65E136-4A27-4FBD-9223-F2887C56BE73}" srcOrd="2" destOrd="0" parTransId="{9A21F159-64AA-4589-840F-06AFA212D57D}" sibTransId="{29A017E1-CF91-4845-AC69-643DFE077D54}"/>
    <dgm:cxn modelId="{C5250BAA-8D71-4C07-B118-35A5B9B92A2E}" srcId="{86C4114F-343B-4CA8-99E3-6A7259F9591C}" destId="{622CBA25-8A58-49BE-90B9-91E787B8C96B}" srcOrd="2" destOrd="0" parTransId="{27F4B3B1-B6E4-4F2E-A8C3-8876C6C420E2}" sibTransId="{55FA8053-2381-4CEE-9EAD-F75FCBABB9A3}"/>
    <dgm:cxn modelId="{E5716FAE-D3DF-4456-93DC-5FE895FE4D42}" srcId="{441169D3-2DE7-4F96-A8B1-02DF2B0B8004}" destId="{3E6AFACA-6358-4E3A-82A3-731215BFE7A9}" srcOrd="2" destOrd="0" parTransId="{B5D30A30-FB5E-4327-AD6C-E1AF989D4861}" sibTransId="{39BAA85F-3207-4A05-A55E-A1AE38FB1B67}"/>
    <dgm:cxn modelId="{F96E16BA-3C2E-4F61-B12D-99A77FDE07C5}" type="presOf" srcId="{AFBA98E4-E5BF-4059-80C0-88EBDE285998}" destId="{AAE36A8B-7273-47E0-914A-57C4B748E852}" srcOrd="0" destOrd="2" presId="urn:microsoft.com/office/officeart/2005/8/layout/venn3"/>
    <dgm:cxn modelId="{9A1462CE-4003-4118-A994-5034923C9A5B}" srcId="{86C4114F-343B-4CA8-99E3-6A7259F9591C}" destId="{A53A8844-7569-4122-98C4-7CA16C8A57B7}" srcOrd="3" destOrd="0" parTransId="{EC140F6C-08A0-4F3E-800D-E028B8A0770B}" sibTransId="{1D106CC4-57B2-46AF-9B55-711FD5F0F13A}"/>
    <dgm:cxn modelId="{5AEB52E7-5164-4297-B27E-19281CCF179B}" type="presOf" srcId="{E56468F0-A88A-49F1-9246-57CC9C27A80E}" destId="{8C4D3C74-A890-4670-ADF8-15428782258E}" srcOrd="0" destOrd="1" presId="urn:microsoft.com/office/officeart/2005/8/layout/venn3"/>
    <dgm:cxn modelId="{0FB321FA-321D-4777-9988-3A642CBD12ED}" srcId="{05313DD9-30C7-4BCA-A49B-F6E9D43B6DDC}" destId="{86C4114F-343B-4CA8-99E3-6A7259F9591C}" srcOrd="2" destOrd="0" parTransId="{65811011-476F-49F4-B362-72384D2E2241}" sibTransId="{C6694765-6479-472B-8135-B93C09AF2AB1}"/>
    <dgm:cxn modelId="{EE029F2F-1400-402D-A09C-7002310AB412}" type="presParOf" srcId="{44532A51-5EA7-492A-A188-F12A7A870924}" destId="{8C4D3C74-A890-4670-ADF8-15428782258E}" srcOrd="0" destOrd="0" presId="urn:microsoft.com/office/officeart/2005/8/layout/venn3"/>
    <dgm:cxn modelId="{6B341A24-3F0D-429D-8626-22FDADD35017}" type="presParOf" srcId="{44532A51-5EA7-492A-A188-F12A7A870924}" destId="{65414CEE-FEA3-4257-8028-A22FD87128C3}" srcOrd="1" destOrd="0" presId="urn:microsoft.com/office/officeart/2005/8/layout/venn3"/>
    <dgm:cxn modelId="{EC651D3D-9D7B-4CA6-925B-F1AE8C8B170B}" type="presParOf" srcId="{44532A51-5EA7-492A-A188-F12A7A870924}" destId="{13147367-F0E9-4ACF-8B01-06F2B02A3C7D}" srcOrd="2" destOrd="0" presId="urn:microsoft.com/office/officeart/2005/8/layout/venn3"/>
    <dgm:cxn modelId="{72255842-9054-4683-AE42-DA1C25D796E6}" type="presParOf" srcId="{44532A51-5EA7-492A-A188-F12A7A870924}" destId="{01F90ACB-2E9B-4A9B-AF4E-705F26733512}" srcOrd="3" destOrd="0" presId="urn:microsoft.com/office/officeart/2005/8/layout/venn3"/>
    <dgm:cxn modelId="{C62B6214-5372-4493-9201-10B9786F139F}" type="presParOf" srcId="{44532A51-5EA7-492A-A188-F12A7A870924}" destId="{AAE36A8B-7273-47E0-914A-57C4B748E852}" srcOrd="4"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74D36DC-E64A-49EC-B921-A8DBF9399AE2}" type="doc">
      <dgm:prSet loTypeId="urn:microsoft.com/office/officeart/2005/8/layout/orgChart1" loCatId="hierarchy" qsTypeId="urn:microsoft.com/office/officeart/2005/8/quickstyle/simple1" qsCatId="simple" csTypeId="urn:microsoft.com/office/officeart/2005/8/colors/accent2_2" csCatId="accent2" phldr="1"/>
      <dgm:spPr/>
      <dgm:t>
        <a:bodyPr/>
        <a:lstStyle/>
        <a:p>
          <a:endParaRPr lang="en-US"/>
        </a:p>
      </dgm:t>
    </dgm:pt>
    <dgm:pt modelId="{94DE9948-A886-4AE5-9629-8420E3BFE008}">
      <dgm:prSet phldrT="[Text]"/>
      <dgm:spPr>
        <a:solidFill>
          <a:srgbClr val="D35400"/>
        </a:solidFill>
      </dgm:spPr>
      <dgm:t>
        <a:bodyPr/>
        <a:lstStyle/>
        <a:p>
          <a:r>
            <a:rPr lang="en-US"/>
            <a:t>Driver</a:t>
          </a:r>
        </a:p>
      </dgm:t>
    </dgm:pt>
    <dgm:pt modelId="{5E9B0AEB-33D2-441A-86F6-AE4345323AF6}" type="parTrans" cxnId="{4173890B-2F55-4053-9BDA-12D29BB138DA}">
      <dgm:prSet/>
      <dgm:spPr/>
      <dgm:t>
        <a:bodyPr/>
        <a:lstStyle/>
        <a:p>
          <a:endParaRPr lang="en-US"/>
        </a:p>
      </dgm:t>
    </dgm:pt>
    <dgm:pt modelId="{54B905E3-9960-4FC8-8D73-BC1E746544CA}" type="sibTrans" cxnId="{4173890B-2F55-4053-9BDA-12D29BB138DA}">
      <dgm:prSet/>
      <dgm:spPr/>
      <dgm:t>
        <a:bodyPr/>
        <a:lstStyle/>
        <a:p>
          <a:endParaRPr lang="en-US"/>
        </a:p>
      </dgm:t>
    </dgm:pt>
    <dgm:pt modelId="{12D7605C-D797-4360-B5FF-E6575E7F332E}">
      <dgm:prSet phldrT="[Text]"/>
      <dgm:spPr>
        <a:solidFill>
          <a:srgbClr val="D35400"/>
        </a:solidFill>
      </dgm:spPr>
      <dgm:t>
        <a:bodyPr/>
        <a:lstStyle/>
        <a:p>
          <a:r>
            <a:rPr lang="en-US"/>
            <a:t>Executor</a:t>
          </a:r>
        </a:p>
      </dgm:t>
    </dgm:pt>
    <dgm:pt modelId="{8C572E9D-DED9-4F74-ABC9-A899D8ECFBA2}" type="parTrans" cxnId="{D7E9446E-97C9-4986-9EFB-4B3AD16F67C2}">
      <dgm:prSet/>
      <dgm:spPr/>
      <dgm:t>
        <a:bodyPr/>
        <a:lstStyle/>
        <a:p>
          <a:endParaRPr lang="en-US"/>
        </a:p>
      </dgm:t>
    </dgm:pt>
    <dgm:pt modelId="{E28A7691-1814-47A7-A533-6E5CD00F81EA}" type="sibTrans" cxnId="{D7E9446E-97C9-4986-9EFB-4B3AD16F67C2}">
      <dgm:prSet/>
      <dgm:spPr/>
      <dgm:t>
        <a:bodyPr/>
        <a:lstStyle/>
        <a:p>
          <a:endParaRPr lang="en-US"/>
        </a:p>
      </dgm:t>
    </dgm:pt>
    <dgm:pt modelId="{2990FAC0-F2AD-45CE-8E2A-571287FFBA6F}">
      <dgm:prSet phldrT="[Text]"/>
      <dgm:spPr>
        <a:solidFill>
          <a:srgbClr val="D35400"/>
        </a:solidFill>
      </dgm:spPr>
      <dgm:t>
        <a:bodyPr/>
        <a:lstStyle/>
        <a:p>
          <a:r>
            <a:rPr lang="en-US"/>
            <a:t>Executor</a:t>
          </a:r>
        </a:p>
      </dgm:t>
    </dgm:pt>
    <dgm:pt modelId="{252046C0-4941-4019-BBCB-9B07DF1AB48B}" type="parTrans" cxnId="{DA791AEB-45B2-4918-98BA-3D68B87C583D}">
      <dgm:prSet/>
      <dgm:spPr/>
      <dgm:t>
        <a:bodyPr/>
        <a:lstStyle/>
        <a:p>
          <a:endParaRPr lang="en-US"/>
        </a:p>
      </dgm:t>
    </dgm:pt>
    <dgm:pt modelId="{D6A95121-F6EA-4B2F-B39E-20A250B6306E}" type="sibTrans" cxnId="{DA791AEB-45B2-4918-98BA-3D68B87C583D}">
      <dgm:prSet/>
      <dgm:spPr/>
      <dgm:t>
        <a:bodyPr/>
        <a:lstStyle/>
        <a:p>
          <a:endParaRPr lang="en-US"/>
        </a:p>
      </dgm:t>
    </dgm:pt>
    <dgm:pt modelId="{3BEAB8E4-EABB-463A-A0C5-5414644F4883}">
      <dgm:prSet phldrT="[Text]"/>
      <dgm:spPr>
        <a:solidFill>
          <a:srgbClr val="D35400"/>
        </a:solidFill>
      </dgm:spPr>
      <dgm:t>
        <a:bodyPr/>
        <a:lstStyle/>
        <a:p>
          <a:r>
            <a:rPr lang="en-US"/>
            <a:t>Executor</a:t>
          </a:r>
        </a:p>
      </dgm:t>
    </dgm:pt>
    <dgm:pt modelId="{71874BED-CE8E-4989-8C97-8A8FFD068B0D}" type="parTrans" cxnId="{34911F82-4C8E-4952-8BF7-064BF911E86B}">
      <dgm:prSet/>
      <dgm:spPr/>
      <dgm:t>
        <a:bodyPr/>
        <a:lstStyle/>
        <a:p>
          <a:endParaRPr lang="en-US"/>
        </a:p>
      </dgm:t>
    </dgm:pt>
    <dgm:pt modelId="{AEC551DE-00F6-44DC-B028-593DFBDC9FCB}" type="sibTrans" cxnId="{34911F82-4C8E-4952-8BF7-064BF911E86B}">
      <dgm:prSet/>
      <dgm:spPr/>
      <dgm:t>
        <a:bodyPr/>
        <a:lstStyle/>
        <a:p>
          <a:endParaRPr lang="en-US"/>
        </a:p>
      </dgm:t>
    </dgm:pt>
    <dgm:pt modelId="{4F691B6F-A310-4BBD-A7F7-D50C67CCD9F0}">
      <dgm:prSet phldrT="[Text]"/>
      <dgm:spPr>
        <a:solidFill>
          <a:srgbClr val="D35400"/>
        </a:solidFill>
      </dgm:spPr>
      <dgm:t>
        <a:bodyPr/>
        <a:lstStyle/>
        <a:p>
          <a:r>
            <a:rPr lang="en-US"/>
            <a:t>Executor</a:t>
          </a:r>
        </a:p>
      </dgm:t>
    </dgm:pt>
    <dgm:pt modelId="{762AB7D4-1373-48AC-8880-FAF0EEEE7F02}" type="parTrans" cxnId="{33E8967E-4DF1-4EE7-BFC0-CF657A975328}">
      <dgm:prSet/>
      <dgm:spPr/>
      <dgm:t>
        <a:bodyPr/>
        <a:lstStyle/>
        <a:p>
          <a:endParaRPr lang="en-US"/>
        </a:p>
      </dgm:t>
    </dgm:pt>
    <dgm:pt modelId="{82B2E2B7-FC64-433F-B9E3-DAA42AB9DAAF}" type="sibTrans" cxnId="{33E8967E-4DF1-4EE7-BFC0-CF657A975328}">
      <dgm:prSet/>
      <dgm:spPr/>
      <dgm:t>
        <a:bodyPr/>
        <a:lstStyle/>
        <a:p>
          <a:endParaRPr lang="en-US"/>
        </a:p>
      </dgm:t>
    </dgm:pt>
    <dgm:pt modelId="{F9FB2D7D-AF4D-4FAC-A4EB-6BF84E6F14AD}">
      <dgm:prSet phldrT="[Text]"/>
      <dgm:spPr>
        <a:solidFill>
          <a:srgbClr val="D35400"/>
        </a:solidFill>
      </dgm:spPr>
      <dgm:t>
        <a:bodyPr/>
        <a:lstStyle/>
        <a:p>
          <a:r>
            <a:rPr lang="en-US"/>
            <a:t>Executor</a:t>
          </a:r>
        </a:p>
      </dgm:t>
    </dgm:pt>
    <dgm:pt modelId="{D92A7FE5-9E2E-4293-9CA7-F13AAC3F9F9F}" type="parTrans" cxnId="{24BC4EC2-C2F1-4EAC-8A6A-E6B1FE669A5A}">
      <dgm:prSet/>
      <dgm:spPr/>
      <dgm:t>
        <a:bodyPr/>
        <a:lstStyle/>
        <a:p>
          <a:endParaRPr lang="en-US"/>
        </a:p>
      </dgm:t>
    </dgm:pt>
    <dgm:pt modelId="{37962DA9-38EC-4E30-8E13-AE56B9864CE8}" type="sibTrans" cxnId="{24BC4EC2-C2F1-4EAC-8A6A-E6B1FE669A5A}">
      <dgm:prSet/>
      <dgm:spPr/>
      <dgm:t>
        <a:bodyPr/>
        <a:lstStyle/>
        <a:p>
          <a:endParaRPr lang="en-US"/>
        </a:p>
      </dgm:t>
    </dgm:pt>
    <dgm:pt modelId="{0BDA62A1-6179-4649-9491-86EA7AE590B6}" type="pres">
      <dgm:prSet presAssocID="{674D36DC-E64A-49EC-B921-A8DBF9399AE2}" presName="hierChild1" presStyleCnt="0">
        <dgm:presLayoutVars>
          <dgm:orgChart val="1"/>
          <dgm:chPref val="1"/>
          <dgm:dir/>
          <dgm:animOne val="branch"/>
          <dgm:animLvl val="lvl"/>
          <dgm:resizeHandles/>
        </dgm:presLayoutVars>
      </dgm:prSet>
      <dgm:spPr/>
    </dgm:pt>
    <dgm:pt modelId="{BA20D1C4-B5B1-4923-9282-A76ADD160E2A}" type="pres">
      <dgm:prSet presAssocID="{94DE9948-A886-4AE5-9629-8420E3BFE008}" presName="hierRoot1" presStyleCnt="0">
        <dgm:presLayoutVars>
          <dgm:hierBranch val="init"/>
        </dgm:presLayoutVars>
      </dgm:prSet>
      <dgm:spPr/>
    </dgm:pt>
    <dgm:pt modelId="{0969AC7C-4BFC-4644-A55B-388E304FDBAB}" type="pres">
      <dgm:prSet presAssocID="{94DE9948-A886-4AE5-9629-8420E3BFE008}" presName="rootComposite1" presStyleCnt="0"/>
      <dgm:spPr/>
    </dgm:pt>
    <dgm:pt modelId="{73A7FF3B-5240-4B8F-95A2-3647BF29B573}" type="pres">
      <dgm:prSet presAssocID="{94DE9948-A886-4AE5-9629-8420E3BFE008}" presName="rootText1" presStyleLbl="node0" presStyleIdx="0" presStyleCnt="1">
        <dgm:presLayoutVars>
          <dgm:chPref val="3"/>
        </dgm:presLayoutVars>
      </dgm:prSet>
      <dgm:spPr/>
    </dgm:pt>
    <dgm:pt modelId="{0948EB4E-AAEF-4E09-9C3D-93CFD85CC11D}" type="pres">
      <dgm:prSet presAssocID="{94DE9948-A886-4AE5-9629-8420E3BFE008}" presName="rootConnector1" presStyleLbl="node1" presStyleIdx="0" presStyleCnt="0"/>
      <dgm:spPr/>
    </dgm:pt>
    <dgm:pt modelId="{BF647480-6FC2-4F39-85E9-B2BA98B42041}" type="pres">
      <dgm:prSet presAssocID="{94DE9948-A886-4AE5-9629-8420E3BFE008}" presName="hierChild2" presStyleCnt="0"/>
      <dgm:spPr/>
    </dgm:pt>
    <dgm:pt modelId="{6D45A217-7EA1-4A2B-ADD3-679B947FAA40}" type="pres">
      <dgm:prSet presAssocID="{8C572E9D-DED9-4F74-ABC9-A899D8ECFBA2}" presName="Name37" presStyleLbl="parChTrans1D2" presStyleIdx="0" presStyleCnt="5"/>
      <dgm:spPr/>
    </dgm:pt>
    <dgm:pt modelId="{1FE0747B-0C69-47A9-A8F5-1617D15D1244}" type="pres">
      <dgm:prSet presAssocID="{12D7605C-D797-4360-B5FF-E6575E7F332E}" presName="hierRoot2" presStyleCnt="0">
        <dgm:presLayoutVars>
          <dgm:hierBranch val="init"/>
        </dgm:presLayoutVars>
      </dgm:prSet>
      <dgm:spPr/>
    </dgm:pt>
    <dgm:pt modelId="{36D82ED4-77BE-4308-868C-463280606D36}" type="pres">
      <dgm:prSet presAssocID="{12D7605C-D797-4360-B5FF-E6575E7F332E}" presName="rootComposite" presStyleCnt="0"/>
      <dgm:spPr/>
    </dgm:pt>
    <dgm:pt modelId="{759B15CE-2E87-4706-BDDA-873EE8148BCC}" type="pres">
      <dgm:prSet presAssocID="{12D7605C-D797-4360-B5FF-E6575E7F332E}" presName="rootText" presStyleLbl="node2" presStyleIdx="0" presStyleCnt="5">
        <dgm:presLayoutVars>
          <dgm:chPref val="3"/>
        </dgm:presLayoutVars>
      </dgm:prSet>
      <dgm:spPr/>
    </dgm:pt>
    <dgm:pt modelId="{024A0C15-BB1E-4950-871D-9388FC900220}" type="pres">
      <dgm:prSet presAssocID="{12D7605C-D797-4360-B5FF-E6575E7F332E}" presName="rootConnector" presStyleLbl="node2" presStyleIdx="0" presStyleCnt="5"/>
      <dgm:spPr/>
    </dgm:pt>
    <dgm:pt modelId="{E1CF518C-0E39-470A-99B1-A06573FF4046}" type="pres">
      <dgm:prSet presAssocID="{12D7605C-D797-4360-B5FF-E6575E7F332E}" presName="hierChild4" presStyleCnt="0"/>
      <dgm:spPr/>
    </dgm:pt>
    <dgm:pt modelId="{9B381F17-627F-441C-937B-69C40F05FE2D}" type="pres">
      <dgm:prSet presAssocID="{12D7605C-D797-4360-B5FF-E6575E7F332E}" presName="hierChild5" presStyleCnt="0"/>
      <dgm:spPr/>
    </dgm:pt>
    <dgm:pt modelId="{5CFB9404-8909-40CF-918B-A5A6906652E7}" type="pres">
      <dgm:prSet presAssocID="{252046C0-4941-4019-BBCB-9B07DF1AB48B}" presName="Name37" presStyleLbl="parChTrans1D2" presStyleIdx="1" presStyleCnt="5"/>
      <dgm:spPr/>
    </dgm:pt>
    <dgm:pt modelId="{A9A6F797-80DE-4392-8B07-26D9D6E31FF9}" type="pres">
      <dgm:prSet presAssocID="{2990FAC0-F2AD-45CE-8E2A-571287FFBA6F}" presName="hierRoot2" presStyleCnt="0">
        <dgm:presLayoutVars>
          <dgm:hierBranch val="init"/>
        </dgm:presLayoutVars>
      </dgm:prSet>
      <dgm:spPr/>
    </dgm:pt>
    <dgm:pt modelId="{7239E72B-4E98-4DDB-B13C-F00F6E13BA2D}" type="pres">
      <dgm:prSet presAssocID="{2990FAC0-F2AD-45CE-8E2A-571287FFBA6F}" presName="rootComposite" presStyleCnt="0"/>
      <dgm:spPr/>
    </dgm:pt>
    <dgm:pt modelId="{78B2C956-CFDE-418C-B3BB-9936EF23E6A4}" type="pres">
      <dgm:prSet presAssocID="{2990FAC0-F2AD-45CE-8E2A-571287FFBA6F}" presName="rootText" presStyleLbl="node2" presStyleIdx="1" presStyleCnt="5">
        <dgm:presLayoutVars>
          <dgm:chPref val="3"/>
        </dgm:presLayoutVars>
      </dgm:prSet>
      <dgm:spPr/>
    </dgm:pt>
    <dgm:pt modelId="{36FFB955-2441-4AAB-865F-73A5CDFFF1E6}" type="pres">
      <dgm:prSet presAssocID="{2990FAC0-F2AD-45CE-8E2A-571287FFBA6F}" presName="rootConnector" presStyleLbl="node2" presStyleIdx="1" presStyleCnt="5"/>
      <dgm:spPr/>
    </dgm:pt>
    <dgm:pt modelId="{A9A651B6-1782-4111-B80C-7E957F261755}" type="pres">
      <dgm:prSet presAssocID="{2990FAC0-F2AD-45CE-8E2A-571287FFBA6F}" presName="hierChild4" presStyleCnt="0"/>
      <dgm:spPr/>
    </dgm:pt>
    <dgm:pt modelId="{C00DC887-4C22-4E84-8CE8-A359F93B90E0}" type="pres">
      <dgm:prSet presAssocID="{2990FAC0-F2AD-45CE-8E2A-571287FFBA6F}" presName="hierChild5" presStyleCnt="0"/>
      <dgm:spPr/>
    </dgm:pt>
    <dgm:pt modelId="{988A903B-DE3D-40AB-9881-22FA89366094}" type="pres">
      <dgm:prSet presAssocID="{71874BED-CE8E-4989-8C97-8A8FFD068B0D}" presName="Name37" presStyleLbl="parChTrans1D2" presStyleIdx="2" presStyleCnt="5"/>
      <dgm:spPr/>
    </dgm:pt>
    <dgm:pt modelId="{364043C3-02C2-4641-9D0F-C6BFA42A7C63}" type="pres">
      <dgm:prSet presAssocID="{3BEAB8E4-EABB-463A-A0C5-5414644F4883}" presName="hierRoot2" presStyleCnt="0">
        <dgm:presLayoutVars>
          <dgm:hierBranch val="init"/>
        </dgm:presLayoutVars>
      </dgm:prSet>
      <dgm:spPr/>
    </dgm:pt>
    <dgm:pt modelId="{48003FA6-23A9-4343-B236-AB1991753C1C}" type="pres">
      <dgm:prSet presAssocID="{3BEAB8E4-EABB-463A-A0C5-5414644F4883}" presName="rootComposite" presStyleCnt="0"/>
      <dgm:spPr/>
    </dgm:pt>
    <dgm:pt modelId="{A55EF3D3-2998-4FBE-8AA3-4ED556D36A2C}" type="pres">
      <dgm:prSet presAssocID="{3BEAB8E4-EABB-463A-A0C5-5414644F4883}" presName="rootText" presStyleLbl="node2" presStyleIdx="2" presStyleCnt="5" custLinFactNeighborX="0" custLinFactNeighborY="-640">
        <dgm:presLayoutVars>
          <dgm:chPref val="3"/>
        </dgm:presLayoutVars>
      </dgm:prSet>
      <dgm:spPr/>
    </dgm:pt>
    <dgm:pt modelId="{55DB7FE7-9DE5-450F-BD53-874FC60DCCB2}" type="pres">
      <dgm:prSet presAssocID="{3BEAB8E4-EABB-463A-A0C5-5414644F4883}" presName="rootConnector" presStyleLbl="node2" presStyleIdx="2" presStyleCnt="5"/>
      <dgm:spPr/>
    </dgm:pt>
    <dgm:pt modelId="{B8AD036A-4A38-40F6-9EDC-865830F53B97}" type="pres">
      <dgm:prSet presAssocID="{3BEAB8E4-EABB-463A-A0C5-5414644F4883}" presName="hierChild4" presStyleCnt="0"/>
      <dgm:spPr/>
    </dgm:pt>
    <dgm:pt modelId="{F57753BF-25CF-46DF-93F1-339B159DFE4C}" type="pres">
      <dgm:prSet presAssocID="{3BEAB8E4-EABB-463A-A0C5-5414644F4883}" presName="hierChild5" presStyleCnt="0"/>
      <dgm:spPr/>
    </dgm:pt>
    <dgm:pt modelId="{36400558-BBE1-4458-B5E2-A3F5F8065080}" type="pres">
      <dgm:prSet presAssocID="{D92A7FE5-9E2E-4293-9CA7-F13AAC3F9F9F}" presName="Name37" presStyleLbl="parChTrans1D2" presStyleIdx="3" presStyleCnt="5"/>
      <dgm:spPr/>
    </dgm:pt>
    <dgm:pt modelId="{2EE95CDE-C52B-4E15-B1BC-CAD2E833E817}" type="pres">
      <dgm:prSet presAssocID="{F9FB2D7D-AF4D-4FAC-A4EB-6BF84E6F14AD}" presName="hierRoot2" presStyleCnt="0">
        <dgm:presLayoutVars>
          <dgm:hierBranch val="init"/>
        </dgm:presLayoutVars>
      </dgm:prSet>
      <dgm:spPr/>
    </dgm:pt>
    <dgm:pt modelId="{87FD582A-C59E-4E56-89B5-41B4A18A91E2}" type="pres">
      <dgm:prSet presAssocID="{F9FB2D7D-AF4D-4FAC-A4EB-6BF84E6F14AD}" presName="rootComposite" presStyleCnt="0"/>
      <dgm:spPr/>
    </dgm:pt>
    <dgm:pt modelId="{D32814B3-ABE4-47B2-8D12-2E661225F9D7}" type="pres">
      <dgm:prSet presAssocID="{F9FB2D7D-AF4D-4FAC-A4EB-6BF84E6F14AD}" presName="rootText" presStyleLbl="node2" presStyleIdx="3" presStyleCnt="5">
        <dgm:presLayoutVars>
          <dgm:chPref val="3"/>
        </dgm:presLayoutVars>
      </dgm:prSet>
      <dgm:spPr/>
    </dgm:pt>
    <dgm:pt modelId="{8C2E0C88-6B8E-4ED1-9955-B3024255D867}" type="pres">
      <dgm:prSet presAssocID="{F9FB2D7D-AF4D-4FAC-A4EB-6BF84E6F14AD}" presName="rootConnector" presStyleLbl="node2" presStyleIdx="3" presStyleCnt="5"/>
      <dgm:spPr/>
    </dgm:pt>
    <dgm:pt modelId="{7E4C7004-4444-4439-8F8C-C9CE1F9E5793}" type="pres">
      <dgm:prSet presAssocID="{F9FB2D7D-AF4D-4FAC-A4EB-6BF84E6F14AD}" presName="hierChild4" presStyleCnt="0"/>
      <dgm:spPr/>
    </dgm:pt>
    <dgm:pt modelId="{D0C4E558-7D3C-436B-BC92-361B4DB7E6C5}" type="pres">
      <dgm:prSet presAssocID="{F9FB2D7D-AF4D-4FAC-A4EB-6BF84E6F14AD}" presName="hierChild5" presStyleCnt="0"/>
      <dgm:spPr/>
    </dgm:pt>
    <dgm:pt modelId="{BF12C6AB-C08A-487C-8E45-910715F4F94C}" type="pres">
      <dgm:prSet presAssocID="{762AB7D4-1373-48AC-8880-FAF0EEEE7F02}" presName="Name37" presStyleLbl="parChTrans1D2" presStyleIdx="4" presStyleCnt="5"/>
      <dgm:spPr/>
    </dgm:pt>
    <dgm:pt modelId="{8BEEC42B-0769-4173-BF8F-585AC23D3A42}" type="pres">
      <dgm:prSet presAssocID="{4F691B6F-A310-4BBD-A7F7-D50C67CCD9F0}" presName="hierRoot2" presStyleCnt="0">
        <dgm:presLayoutVars>
          <dgm:hierBranch val="init"/>
        </dgm:presLayoutVars>
      </dgm:prSet>
      <dgm:spPr/>
    </dgm:pt>
    <dgm:pt modelId="{FCE91E0A-4A57-4368-BEC7-3265BB0391EC}" type="pres">
      <dgm:prSet presAssocID="{4F691B6F-A310-4BBD-A7F7-D50C67CCD9F0}" presName="rootComposite" presStyleCnt="0"/>
      <dgm:spPr/>
    </dgm:pt>
    <dgm:pt modelId="{63FFF225-12A8-4D7E-9626-123F2CE1B78B}" type="pres">
      <dgm:prSet presAssocID="{4F691B6F-A310-4BBD-A7F7-D50C67CCD9F0}" presName="rootText" presStyleLbl="node2" presStyleIdx="4" presStyleCnt="5">
        <dgm:presLayoutVars>
          <dgm:chPref val="3"/>
        </dgm:presLayoutVars>
      </dgm:prSet>
      <dgm:spPr/>
    </dgm:pt>
    <dgm:pt modelId="{866D08AB-F94F-4AED-8978-250583A9DD9A}" type="pres">
      <dgm:prSet presAssocID="{4F691B6F-A310-4BBD-A7F7-D50C67CCD9F0}" presName="rootConnector" presStyleLbl="node2" presStyleIdx="4" presStyleCnt="5"/>
      <dgm:spPr/>
    </dgm:pt>
    <dgm:pt modelId="{056433CE-8ED8-449E-93EF-73E86217A3FE}" type="pres">
      <dgm:prSet presAssocID="{4F691B6F-A310-4BBD-A7F7-D50C67CCD9F0}" presName="hierChild4" presStyleCnt="0"/>
      <dgm:spPr/>
    </dgm:pt>
    <dgm:pt modelId="{74324B4A-EA29-40E7-A75C-C0F69C6C010B}" type="pres">
      <dgm:prSet presAssocID="{4F691B6F-A310-4BBD-A7F7-D50C67CCD9F0}" presName="hierChild5" presStyleCnt="0"/>
      <dgm:spPr/>
    </dgm:pt>
    <dgm:pt modelId="{AF4B5021-E928-4471-8318-9E17B415D5C9}" type="pres">
      <dgm:prSet presAssocID="{94DE9948-A886-4AE5-9629-8420E3BFE008}" presName="hierChild3" presStyleCnt="0"/>
      <dgm:spPr/>
    </dgm:pt>
  </dgm:ptLst>
  <dgm:cxnLst>
    <dgm:cxn modelId="{E1A68D02-3A5E-4176-A16A-539FB7779CDD}" type="presOf" srcId="{8C572E9D-DED9-4F74-ABC9-A899D8ECFBA2}" destId="{6D45A217-7EA1-4A2B-ADD3-679B947FAA40}" srcOrd="0" destOrd="0" presId="urn:microsoft.com/office/officeart/2005/8/layout/orgChart1"/>
    <dgm:cxn modelId="{4173890B-2F55-4053-9BDA-12D29BB138DA}" srcId="{674D36DC-E64A-49EC-B921-A8DBF9399AE2}" destId="{94DE9948-A886-4AE5-9629-8420E3BFE008}" srcOrd="0" destOrd="0" parTransId="{5E9B0AEB-33D2-441A-86F6-AE4345323AF6}" sibTransId="{54B905E3-9960-4FC8-8D73-BC1E746544CA}"/>
    <dgm:cxn modelId="{8BC1E817-3827-4CBD-8370-C72E3F4D7699}" type="presOf" srcId="{F9FB2D7D-AF4D-4FAC-A4EB-6BF84E6F14AD}" destId="{8C2E0C88-6B8E-4ED1-9955-B3024255D867}" srcOrd="1" destOrd="0" presId="urn:microsoft.com/office/officeart/2005/8/layout/orgChart1"/>
    <dgm:cxn modelId="{CD40C226-2FFB-4792-AE11-DC0C7F91B5DC}" type="presOf" srcId="{2990FAC0-F2AD-45CE-8E2A-571287FFBA6F}" destId="{78B2C956-CFDE-418C-B3BB-9936EF23E6A4}" srcOrd="0" destOrd="0" presId="urn:microsoft.com/office/officeart/2005/8/layout/orgChart1"/>
    <dgm:cxn modelId="{19C82728-3D7D-4575-933E-F7AAA25850A4}" type="presOf" srcId="{F9FB2D7D-AF4D-4FAC-A4EB-6BF84E6F14AD}" destId="{D32814B3-ABE4-47B2-8D12-2E661225F9D7}" srcOrd="0" destOrd="0" presId="urn:microsoft.com/office/officeart/2005/8/layout/orgChart1"/>
    <dgm:cxn modelId="{122D9032-F119-4C8B-88A7-0E6DC5162BD3}" type="presOf" srcId="{674D36DC-E64A-49EC-B921-A8DBF9399AE2}" destId="{0BDA62A1-6179-4649-9491-86EA7AE590B6}" srcOrd="0" destOrd="0" presId="urn:microsoft.com/office/officeart/2005/8/layout/orgChart1"/>
    <dgm:cxn modelId="{FBE6C734-CBE1-4863-940B-ED130EFB0A2F}" type="presOf" srcId="{D92A7FE5-9E2E-4293-9CA7-F13AAC3F9F9F}" destId="{36400558-BBE1-4458-B5E2-A3F5F8065080}" srcOrd="0" destOrd="0" presId="urn:microsoft.com/office/officeart/2005/8/layout/orgChart1"/>
    <dgm:cxn modelId="{951DF845-5E80-4BA4-A261-7884ABB69E61}" type="presOf" srcId="{762AB7D4-1373-48AC-8880-FAF0EEEE7F02}" destId="{BF12C6AB-C08A-487C-8E45-910715F4F94C}" srcOrd="0" destOrd="0" presId="urn:microsoft.com/office/officeart/2005/8/layout/orgChart1"/>
    <dgm:cxn modelId="{3EF5BC49-7A7B-4F16-B66C-9A6FE0C94402}" type="presOf" srcId="{12D7605C-D797-4360-B5FF-E6575E7F332E}" destId="{024A0C15-BB1E-4950-871D-9388FC900220}" srcOrd="1" destOrd="0" presId="urn:microsoft.com/office/officeart/2005/8/layout/orgChart1"/>
    <dgm:cxn modelId="{F3D16E6A-3FC6-45E7-AD3C-FB26A66B6B0F}" type="presOf" srcId="{3BEAB8E4-EABB-463A-A0C5-5414644F4883}" destId="{A55EF3D3-2998-4FBE-8AA3-4ED556D36A2C}" srcOrd="0" destOrd="0" presId="urn:microsoft.com/office/officeart/2005/8/layout/orgChart1"/>
    <dgm:cxn modelId="{D7E9446E-97C9-4986-9EFB-4B3AD16F67C2}" srcId="{94DE9948-A886-4AE5-9629-8420E3BFE008}" destId="{12D7605C-D797-4360-B5FF-E6575E7F332E}" srcOrd="0" destOrd="0" parTransId="{8C572E9D-DED9-4F74-ABC9-A899D8ECFBA2}" sibTransId="{E28A7691-1814-47A7-A533-6E5CD00F81EA}"/>
    <dgm:cxn modelId="{33E8967E-4DF1-4EE7-BFC0-CF657A975328}" srcId="{94DE9948-A886-4AE5-9629-8420E3BFE008}" destId="{4F691B6F-A310-4BBD-A7F7-D50C67CCD9F0}" srcOrd="4" destOrd="0" parTransId="{762AB7D4-1373-48AC-8880-FAF0EEEE7F02}" sibTransId="{82B2E2B7-FC64-433F-B9E3-DAA42AB9DAAF}"/>
    <dgm:cxn modelId="{33D60282-2A6E-490D-8C1A-77B02D6F707E}" type="presOf" srcId="{2990FAC0-F2AD-45CE-8E2A-571287FFBA6F}" destId="{36FFB955-2441-4AAB-865F-73A5CDFFF1E6}" srcOrd="1" destOrd="0" presId="urn:microsoft.com/office/officeart/2005/8/layout/orgChart1"/>
    <dgm:cxn modelId="{34911F82-4C8E-4952-8BF7-064BF911E86B}" srcId="{94DE9948-A886-4AE5-9629-8420E3BFE008}" destId="{3BEAB8E4-EABB-463A-A0C5-5414644F4883}" srcOrd="2" destOrd="0" parTransId="{71874BED-CE8E-4989-8C97-8A8FFD068B0D}" sibTransId="{AEC551DE-00F6-44DC-B028-593DFBDC9FCB}"/>
    <dgm:cxn modelId="{25D0AE91-EF0C-45BA-A6CC-F8AF1D3D6B18}" type="presOf" srcId="{4F691B6F-A310-4BBD-A7F7-D50C67CCD9F0}" destId="{63FFF225-12A8-4D7E-9626-123F2CE1B78B}" srcOrd="0" destOrd="0" presId="urn:microsoft.com/office/officeart/2005/8/layout/orgChart1"/>
    <dgm:cxn modelId="{D5060495-6C7F-4860-8D1B-0097D9EAB618}" type="presOf" srcId="{94DE9948-A886-4AE5-9629-8420E3BFE008}" destId="{0948EB4E-AAEF-4E09-9C3D-93CFD85CC11D}" srcOrd="1" destOrd="0" presId="urn:microsoft.com/office/officeart/2005/8/layout/orgChart1"/>
    <dgm:cxn modelId="{469A539D-1E8C-4466-B4EF-25B7A652101F}" type="presOf" srcId="{4F691B6F-A310-4BBD-A7F7-D50C67CCD9F0}" destId="{866D08AB-F94F-4AED-8978-250583A9DD9A}" srcOrd="1" destOrd="0" presId="urn:microsoft.com/office/officeart/2005/8/layout/orgChart1"/>
    <dgm:cxn modelId="{1949C29E-D88B-4A41-9081-C34183C819F4}" type="presOf" srcId="{71874BED-CE8E-4989-8C97-8A8FFD068B0D}" destId="{988A903B-DE3D-40AB-9881-22FA89366094}" srcOrd="0" destOrd="0" presId="urn:microsoft.com/office/officeart/2005/8/layout/orgChart1"/>
    <dgm:cxn modelId="{3DA84FBF-E0F6-41EE-8865-FCA057EF4381}" type="presOf" srcId="{252046C0-4941-4019-BBCB-9B07DF1AB48B}" destId="{5CFB9404-8909-40CF-918B-A5A6906652E7}" srcOrd="0" destOrd="0" presId="urn:microsoft.com/office/officeart/2005/8/layout/orgChart1"/>
    <dgm:cxn modelId="{24BC4EC2-C2F1-4EAC-8A6A-E6B1FE669A5A}" srcId="{94DE9948-A886-4AE5-9629-8420E3BFE008}" destId="{F9FB2D7D-AF4D-4FAC-A4EB-6BF84E6F14AD}" srcOrd="3" destOrd="0" parTransId="{D92A7FE5-9E2E-4293-9CA7-F13AAC3F9F9F}" sibTransId="{37962DA9-38EC-4E30-8E13-AE56B9864CE8}"/>
    <dgm:cxn modelId="{9690FDE7-2A74-40AF-A0FC-CE6E9347FC6B}" type="presOf" srcId="{12D7605C-D797-4360-B5FF-E6575E7F332E}" destId="{759B15CE-2E87-4706-BDDA-873EE8148BCC}" srcOrd="0" destOrd="0" presId="urn:microsoft.com/office/officeart/2005/8/layout/orgChart1"/>
    <dgm:cxn modelId="{DA791AEB-45B2-4918-98BA-3D68B87C583D}" srcId="{94DE9948-A886-4AE5-9629-8420E3BFE008}" destId="{2990FAC0-F2AD-45CE-8E2A-571287FFBA6F}" srcOrd="1" destOrd="0" parTransId="{252046C0-4941-4019-BBCB-9B07DF1AB48B}" sibTransId="{D6A95121-F6EA-4B2F-B39E-20A250B6306E}"/>
    <dgm:cxn modelId="{9819A9EF-CDDE-40CF-BBDF-E21569ED5DAE}" type="presOf" srcId="{3BEAB8E4-EABB-463A-A0C5-5414644F4883}" destId="{55DB7FE7-9DE5-450F-BD53-874FC60DCCB2}" srcOrd="1" destOrd="0" presId="urn:microsoft.com/office/officeart/2005/8/layout/orgChart1"/>
    <dgm:cxn modelId="{CEB604FC-50E7-4998-81D1-C25A809CA9F8}" type="presOf" srcId="{94DE9948-A886-4AE5-9629-8420E3BFE008}" destId="{73A7FF3B-5240-4B8F-95A2-3647BF29B573}" srcOrd="0" destOrd="0" presId="urn:microsoft.com/office/officeart/2005/8/layout/orgChart1"/>
    <dgm:cxn modelId="{D024B0D7-EA74-417B-97C7-208823E97D7B}" type="presParOf" srcId="{0BDA62A1-6179-4649-9491-86EA7AE590B6}" destId="{BA20D1C4-B5B1-4923-9282-A76ADD160E2A}" srcOrd="0" destOrd="0" presId="urn:microsoft.com/office/officeart/2005/8/layout/orgChart1"/>
    <dgm:cxn modelId="{F333007D-20C1-4C67-87D7-CA5E21AC0323}" type="presParOf" srcId="{BA20D1C4-B5B1-4923-9282-A76ADD160E2A}" destId="{0969AC7C-4BFC-4644-A55B-388E304FDBAB}" srcOrd="0" destOrd="0" presId="urn:microsoft.com/office/officeart/2005/8/layout/orgChart1"/>
    <dgm:cxn modelId="{412A27E9-73F0-4320-8B79-DBDEEA879417}" type="presParOf" srcId="{0969AC7C-4BFC-4644-A55B-388E304FDBAB}" destId="{73A7FF3B-5240-4B8F-95A2-3647BF29B573}" srcOrd="0" destOrd="0" presId="urn:microsoft.com/office/officeart/2005/8/layout/orgChart1"/>
    <dgm:cxn modelId="{75841C42-238B-4F1D-B111-344ABE82893C}" type="presParOf" srcId="{0969AC7C-4BFC-4644-A55B-388E304FDBAB}" destId="{0948EB4E-AAEF-4E09-9C3D-93CFD85CC11D}" srcOrd="1" destOrd="0" presId="urn:microsoft.com/office/officeart/2005/8/layout/orgChart1"/>
    <dgm:cxn modelId="{60A2DA66-DD8B-409B-967E-E68582AB0784}" type="presParOf" srcId="{BA20D1C4-B5B1-4923-9282-A76ADD160E2A}" destId="{BF647480-6FC2-4F39-85E9-B2BA98B42041}" srcOrd="1" destOrd="0" presId="urn:microsoft.com/office/officeart/2005/8/layout/orgChart1"/>
    <dgm:cxn modelId="{28678382-89F5-4461-9A01-1C9383846C82}" type="presParOf" srcId="{BF647480-6FC2-4F39-85E9-B2BA98B42041}" destId="{6D45A217-7EA1-4A2B-ADD3-679B947FAA40}" srcOrd="0" destOrd="0" presId="urn:microsoft.com/office/officeart/2005/8/layout/orgChart1"/>
    <dgm:cxn modelId="{7E75E5AC-BEDF-4DB2-8FB3-62A7FEBF55F3}" type="presParOf" srcId="{BF647480-6FC2-4F39-85E9-B2BA98B42041}" destId="{1FE0747B-0C69-47A9-A8F5-1617D15D1244}" srcOrd="1" destOrd="0" presId="urn:microsoft.com/office/officeart/2005/8/layout/orgChart1"/>
    <dgm:cxn modelId="{A8B47841-F294-437F-B456-BF9AE0975419}" type="presParOf" srcId="{1FE0747B-0C69-47A9-A8F5-1617D15D1244}" destId="{36D82ED4-77BE-4308-868C-463280606D36}" srcOrd="0" destOrd="0" presId="urn:microsoft.com/office/officeart/2005/8/layout/orgChart1"/>
    <dgm:cxn modelId="{529108D5-2CC8-4291-AAF8-F8944179B239}" type="presParOf" srcId="{36D82ED4-77BE-4308-868C-463280606D36}" destId="{759B15CE-2E87-4706-BDDA-873EE8148BCC}" srcOrd="0" destOrd="0" presId="urn:microsoft.com/office/officeart/2005/8/layout/orgChart1"/>
    <dgm:cxn modelId="{989AED13-2358-4E92-81D6-85F0B72452F2}" type="presParOf" srcId="{36D82ED4-77BE-4308-868C-463280606D36}" destId="{024A0C15-BB1E-4950-871D-9388FC900220}" srcOrd="1" destOrd="0" presId="urn:microsoft.com/office/officeart/2005/8/layout/orgChart1"/>
    <dgm:cxn modelId="{4091489B-9930-4288-9E3C-BD76DACE9383}" type="presParOf" srcId="{1FE0747B-0C69-47A9-A8F5-1617D15D1244}" destId="{E1CF518C-0E39-470A-99B1-A06573FF4046}" srcOrd="1" destOrd="0" presId="urn:microsoft.com/office/officeart/2005/8/layout/orgChart1"/>
    <dgm:cxn modelId="{C06B2EC5-6E28-47FD-B344-601E733239EE}" type="presParOf" srcId="{1FE0747B-0C69-47A9-A8F5-1617D15D1244}" destId="{9B381F17-627F-441C-937B-69C40F05FE2D}" srcOrd="2" destOrd="0" presId="urn:microsoft.com/office/officeart/2005/8/layout/orgChart1"/>
    <dgm:cxn modelId="{84FD6552-8A6E-461E-A9A0-30E7FA005AAE}" type="presParOf" srcId="{BF647480-6FC2-4F39-85E9-B2BA98B42041}" destId="{5CFB9404-8909-40CF-918B-A5A6906652E7}" srcOrd="2" destOrd="0" presId="urn:microsoft.com/office/officeart/2005/8/layout/orgChart1"/>
    <dgm:cxn modelId="{F13C762E-64B9-43A9-8D6C-200321538EA9}" type="presParOf" srcId="{BF647480-6FC2-4F39-85E9-B2BA98B42041}" destId="{A9A6F797-80DE-4392-8B07-26D9D6E31FF9}" srcOrd="3" destOrd="0" presId="urn:microsoft.com/office/officeart/2005/8/layout/orgChart1"/>
    <dgm:cxn modelId="{D14FFEF5-2B5A-4E04-A996-1D7198C19EFF}" type="presParOf" srcId="{A9A6F797-80DE-4392-8B07-26D9D6E31FF9}" destId="{7239E72B-4E98-4DDB-B13C-F00F6E13BA2D}" srcOrd="0" destOrd="0" presId="urn:microsoft.com/office/officeart/2005/8/layout/orgChart1"/>
    <dgm:cxn modelId="{18585B80-80AA-4CB8-AFF2-D44414BF1706}" type="presParOf" srcId="{7239E72B-4E98-4DDB-B13C-F00F6E13BA2D}" destId="{78B2C956-CFDE-418C-B3BB-9936EF23E6A4}" srcOrd="0" destOrd="0" presId="urn:microsoft.com/office/officeart/2005/8/layout/orgChart1"/>
    <dgm:cxn modelId="{96828D8C-74B9-4792-BFB9-682C8D5C4651}" type="presParOf" srcId="{7239E72B-4E98-4DDB-B13C-F00F6E13BA2D}" destId="{36FFB955-2441-4AAB-865F-73A5CDFFF1E6}" srcOrd="1" destOrd="0" presId="urn:microsoft.com/office/officeart/2005/8/layout/orgChart1"/>
    <dgm:cxn modelId="{C13E99E4-E4C9-4026-871F-A1C85EE508CB}" type="presParOf" srcId="{A9A6F797-80DE-4392-8B07-26D9D6E31FF9}" destId="{A9A651B6-1782-4111-B80C-7E957F261755}" srcOrd="1" destOrd="0" presId="urn:microsoft.com/office/officeart/2005/8/layout/orgChart1"/>
    <dgm:cxn modelId="{FFC92058-E00B-4433-87B0-5E60E2840AA3}" type="presParOf" srcId="{A9A6F797-80DE-4392-8B07-26D9D6E31FF9}" destId="{C00DC887-4C22-4E84-8CE8-A359F93B90E0}" srcOrd="2" destOrd="0" presId="urn:microsoft.com/office/officeart/2005/8/layout/orgChart1"/>
    <dgm:cxn modelId="{FD961D35-BA34-445A-98A5-F81CA9363C67}" type="presParOf" srcId="{BF647480-6FC2-4F39-85E9-B2BA98B42041}" destId="{988A903B-DE3D-40AB-9881-22FA89366094}" srcOrd="4" destOrd="0" presId="urn:microsoft.com/office/officeart/2005/8/layout/orgChart1"/>
    <dgm:cxn modelId="{395AD14C-61EA-41F8-A8CA-99233C035836}" type="presParOf" srcId="{BF647480-6FC2-4F39-85E9-B2BA98B42041}" destId="{364043C3-02C2-4641-9D0F-C6BFA42A7C63}" srcOrd="5" destOrd="0" presId="urn:microsoft.com/office/officeart/2005/8/layout/orgChart1"/>
    <dgm:cxn modelId="{F7AD044E-5407-490F-9B6C-90695EB73876}" type="presParOf" srcId="{364043C3-02C2-4641-9D0F-C6BFA42A7C63}" destId="{48003FA6-23A9-4343-B236-AB1991753C1C}" srcOrd="0" destOrd="0" presId="urn:microsoft.com/office/officeart/2005/8/layout/orgChart1"/>
    <dgm:cxn modelId="{19EA7A08-2017-430A-BB7C-17BB76BA8B85}" type="presParOf" srcId="{48003FA6-23A9-4343-B236-AB1991753C1C}" destId="{A55EF3D3-2998-4FBE-8AA3-4ED556D36A2C}" srcOrd="0" destOrd="0" presId="urn:microsoft.com/office/officeart/2005/8/layout/orgChart1"/>
    <dgm:cxn modelId="{51F5A2AF-5BF9-413D-A820-70922AC6C9A5}" type="presParOf" srcId="{48003FA6-23A9-4343-B236-AB1991753C1C}" destId="{55DB7FE7-9DE5-450F-BD53-874FC60DCCB2}" srcOrd="1" destOrd="0" presId="urn:microsoft.com/office/officeart/2005/8/layout/orgChart1"/>
    <dgm:cxn modelId="{14C1DF60-8490-4B75-8024-8A6F8974BA5C}" type="presParOf" srcId="{364043C3-02C2-4641-9D0F-C6BFA42A7C63}" destId="{B8AD036A-4A38-40F6-9EDC-865830F53B97}" srcOrd="1" destOrd="0" presId="urn:microsoft.com/office/officeart/2005/8/layout/orgChart1"/>
    <dgm:cxn modelId="{295055CC-27C6-4ACB-8705-11720C49F821}" type="presParOf" srcId="{364043C3-02C2-4641-9D0F-C6BFA42A7C63}" destId="{F57753BF-25CF-46DF-93F1-339B159DFE4C}" srcOrd="2" destOrd="0" presId="urn:microsoft.com/office/officeart/2005/8/layout/orgChart1"/>
    <dgm:cxn modelId="{ABD17AAC-3A6B-411E-9C2B-73262957C5AA}" type="presParOf" srcId="{BF647480-6FC2-4F39-85E9-B2BA98B42041}" destId="{36400558-BBE1-4458-B5E2-A3F5F8065080}" srcOrd="6" destOrd="0" presId="urn:microsoft.com/office/officeart/2005/8/layout/orgChart1"/>
    <dgm:cxn modelId="{C70AC0E4-7F9C-4BA1-B330-9189993C9346}" type="presParOf" srcId="{BF647480-6FC2-4F39-85E9-B2BA98B42041}" destId="{2EE95CDE-C52B-4E15-B1BC-CAD2E833E817}" srcOrd="7" destOrd="0" presId="urn:microsoft.com/office/officeart/2005/8/layout/orgChart1"/>
    <dgm:cxn modelId="{4FAC3168-38C1-4689-BB07-D9F3E06B0E49}" type="presParOf" srcId="{2EE95CDE-C52B-4E15-B1BC-CAD2E833E817}" destId="{87FD582A-C59E-4E56-89B5-41B4A18A91E2}" srcOrd="0" destOrd="0" presId="urn:microsoft.com/office/officeart/2005/8/layout/orgChart1"/>
    <dgm:cxn modelId="{AC27620C-64E7-4623-8F4F-F0D9645E2FD6}" type="presParOf" srcId="{87FD582A-C59E-4E56-89B5-41B4A18A91E2}" destId="{D32814B3-ABE4-47B2-8D12-2E661225F9D7}" srcOrd="0" destOrd="0" presId="urn:microsoft.com/office/officeart/2005/8/layout/orgChart1"/>
    <dgm:cxn modelId="{045B196B-9D1B-41CA-B22C-A25D6346A793}" type="presParOf" srcId="{87FD582A-C59E-4E56-89B5-41B4A18A91E2}" destId="{8C2E0C88-6B8E-4ED1-9955-B3024255D867}" srcOrd="1" destOrd="0" presId="urn:microsoft.com/office/officeart/2005/8/layout/orgChart1"/>
    <dgm:cxn modelId="{DD8FC9E9-44D8-41B1-BD13-726FFDAEEF50}" type="presParOf" srcId="{2EE95CDE-C52B-4E15-B1BC-CAD2E833E817}" destId="{7E4C7004-4444-4439-8F8C-C9CE1F9E5793}" srcOrd="1" destOrd="0" presId="urn:microsoft.com/office/officeart/2005/8/layout/orgChart1"/>
    <dgm:cxn modelId="{4021D473-8CC7-46CA-A74B-F968696B3FE8}" type="presParOf" srcId="{2EE95CDE-C52B-4E15-B1BC-CAD2E833E817}" destId="{D0C4E558-7D3C-436B-BC92-361B4DB7E6C5}" srcOrd="2" destOrd="0" presId="urn:microsoft.com/office/officeart/2005/8/layout/orgChart1"/>
    <dgm:cxn modelId="{DBCF217A-44E4-482C-B5D0-42EA00ACA3C0}" type="presParOf" srcId="{BF647480-6FC2-4F39-85E9-B2BA98B42041}" destId="{BF12C6AB-C08A-487C-8E45-910715F4F94C}" srcOrd="8" destOrd="0" presId="urn:microsoft.com/office/officeart/2005/8/layout/orgChart1"/>
    <dgm:cxn modelId="{A9D67C21-EB8E-475D-9DF7-6569728A50A2}" type="presParOf" srcId="{BF647480-6FC2-4F39-85E9-B2BA98B42041}" destId="{8BEEC42B-0769-4173-BF8F-585AC23D3A42}" srcOrd="9" destOrd="0" presId="urn:microsoft.com/office/officeart/2005/8/layout/orgChart1"/>
    <dgm:cxn modelId="{2C18BE85-AB4C-4380-8742-CF33B78CA946}" type="presParOf" srcId="{8BEEC42B-0769-4173-BF8F-585AC23D3A42}" destId="{FCE91E0A-4A57-4368-BEC7-3265BB0391EC}" srcOrd="0" destOrd="0" presId="urn:microsoft.com/office/officeart/2005/8/layout/orgChart1"/>
    <dgm:cxn modelId="{417146D7-1089-4436-A3B5-4CE53ABC47F3}" type="presParOf" srcId="{FCE91E0A-4A57-4368-BEC7-3265BB0391EC}" destId="{63FFF225-12A8-4D7E-9626-123F2CE1B78B}" srcOrd="0" destOrd="0" presId="urn:microsoft.com/office/officeart/2005/8/layout/orgChart1"/>
    <dgm:cxn modelId="{E466CBFA-5AEC-4DB8-97B6-3735DDBBFFEC}" type="presParOf" srcId="{FCE91E0A-4A57-4368-BEC7-3265BB0391EC}" destId="{866D08AB-F94F-4AED-8978-250583A9DD9A}" srcOrd="1" destOrd="0" presId="urn:microsoft.com/office/officeart/2005/8/layout/orgChart1"/>
    <dgm:cxn modelId="{3493544B-62A2-4F2F-8B63-F7346A3763BD}" type="presParOf" srcId="{8BEEC42B-0769-4173-BF8F-585AC23D3A42}" destId="{056433CE-8ED8-449E-93EF-73E86217A3FE}" srcOrd="1" destOrd="0" presId="urn:microsoft.com/office/officeart/2005/8/layout/orgChart1"/>
    <dgm:cxn modelId="{3F628DA9-110C-4BA8-89B9-A6BC06A57135}" type="presParOf" srcId="{8BEEC42B-0769-4173-BF8F-585AC23D3A42}" destId="{74324B4A-EA29-40E7-A75C-C0F69C6C010B}" srcOrd="2" destOrd="0" presId="urn:microsoft.com/office/officeart/2005/8/layout/orgChart1"/>
    <dgm:cxn modelId="{7555FF78-D039-4808-92ED-2736DEF61765}" type="presParOf" srcId="{BA20D1C4-B5B1-4923-9282-A76ADD160E2A}" destId="{AF4B5021-E928-4471-8318-9E17B415D5C9}"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74D36DC-E64A-49EC-B921-A8DBF9399AE2}" type="doc">
      <dgm:prSet loTypeId="urn:microsoft.com/office/officeart/2005/8/layout/orgChart1" loCatId="hierarchy" qsTypeId="urn:microsoft.com/office/officeart/2005/8/quickstyle/simple1" qsCatId="simple" csTypeId="urn:microsoft.com/office/officeart/2005/8/colors/colorful4" csCatId="colorful" phldr="1"/>
      <dgm:spPr/>
      <dgm:t>
        <a:bodyPr/>
        <a:lstStyle/>
        <a:p>
          <a:endParaRPr lang="en-US"/>
        </a:p>
      </dgm:t>
    </dgm:pt>
    <dgm:pt modelId="{94DE9948-A886-4AE5-9629-8420E3BFE008}">
      <dgm:prSet phldrT="[Text]" custT="1"/>
      <dgm:spPr/>
      <dgm:t>
        <a:bodyPr/>
        <a:lstStyle/>
        <a:p>
          <a:r>
            <a:rPr lang="en-US" sz="1050"/>
            <a:t>Control Node</a:t>
          </a:r>
        </a:p>
      </dgm:t>
    </dgm:pt>
    <dgm:pt modelId="{5E9B0AEB-33D2-441A-86F6-AE4345323AF6}" type="parTrans" cxnId="{4173890B-2F55-4053-9BDA-12D29BB138DA}">
      <dgm:prSet/>
      <dgm:spPr/>
      <dgm:t>
        <a:bodyPr/>
        <a:lstStyle/>
        <a:p>
          <a:endParaRPr lang="en-US"/>
        </a:p>
      </dgm:t>
    </dgm:pt>
    <dgm:pt modelId="{54B905E3-9960-4FC8-8D73-BC1E746544CA}" type="sibTrans" cxnId="{4173890B-2F55-4053-9BDA-12D29BB138DA}">
      <dgm:prSet/>
      <dgm:spPr/>
      <dgm:t>
        <a:bodyPr/>
        <a:lstStyle/>
        <a:p>
          <a:endParaRPr lang="en-US"/>
        </a:p>
      </dgm:t>
    </dgm:pt>
    <dgm:pt modelId="{12D7605C-D797-4360-B5FF-E6575E7F332E}">
      <dgm:prSet phldrT="[Text]"/>
      <dgm:spPr>
        <a:solidFill>
          <a:schemeClr val="tx2">
            <a:lumMod val="60000"/>
            <a:lumOff val="40000"/>
          </a:schemeClr>
        </a:solidFill>
      </dgm:spPr>
      <dgm:t>
        <a:bodyPr/>
        <a:lstStyle/>
        <a:p>
          <a:r>
            <a:rPr lang="en-US"/>
            <a:t>Compute</a:t>
          </a:r>
        </a:p>
      </dgm:t>
    </dgm:pt>
    <dgm:pt modelId="{8C572E9D-DED9-4F74-ABC9-A899D8ECFBA2}" type="parTrans" cxnId="{D7E9446E-97C9-4986-9EFB-4B3AD16F67C2}">
      <dgm:prSet/>
      <dgm:spPr/>
      <dgm:t>
        <a:bodyPr/>
        <a:lstStyle/>
        <a:p>
          <a:endParaRPr lang="en-US"/>
        </a:p>
      </dgm:t>
    </dgm:pt>
    <dgm:pt modelId="{E28A7691-1814-47A7-A533-6E5CD00F81EA}" type="sibTrans" cxnId="{D7E9446E-97C9-4986-9EFB-4B3AD16F67C2}">
      <dgm:prSet/>
      <dgm:spPr/>
      <dgm:t>
        <a:bodyPr/>
        <a:lstStyle/>
        <a:p>
          <a:endParaRPr lang="en-US"/>
        </a:p>
      </dgm:t>
    </dgm:pt>
    <dgm:pt modelId="{2990FAC0-F2AD-45CE-8E2A-571287FFBA6F}">
      <dgm:prSet phldrT="[Text]"/>
      <dgm:spPr>
        <a:solidFill>
          <a:schemeClr val="tx2">
            <a:lumMod val="60000"/>
            <a:lumOff val="40000"/>
          </a:schemeClr>
        </a:solidFill>
      </dgm:spPr>
      <dgm:t>
        <a:bodyPr/>
        <a:lstStyle/>
        <a:p>
          <a:r>
            <a:rPr lang="en-US"/>
            <a:t>Compute</a:t>
          </a:r>
        </a:p>
      </dgm:t>
    </dgm:pt>
    <dgm:pt modelId="{252046C0-4941-4019-BBCB-9B07DF1AB48B}" type="parTrans" cxnId="{DA791AEB-45B2-4918-98BA-3D68B87C583D}">
      <dgm:prSet/>
      <dgm:spPr/>
      <dgm:t>
        <a:bodyPr/>
        <a:lstStyle/>
        <a:p>
          <a:endParaRPr lang="en-US"/>
        </a:p>
      </dgm:t>
    </dgm:pt>
    <dgm:pt modelId="{D6A95121-F6EA-4B2F-B39E-20A250B6306E}" type="sibTrans" cxnId="{DA791AEB-45B2-4918-98BA-3D68B87C583D}">
      <dgm:prSet/>
      <dgm:spPr/>
      <dgm:t>
        <a:bodyPr/>
        <a:lstStyle/>
        <a:p>
          <a:endParaRPr lang="en-US"/>
        </a:p>
      </dgm:t>
    </dgm:pt>
    <dgm:pt modelId="{3BEAB8E4-EABB-463A-A0C5-5414644F4883}">
      <dgm:prSet phldrT="[Text]"/>
      <dgm:spPr>
        <a:solidFill>
          <a:schemeClr val="tx2">
            <a:lumMod val="60000"/>
            <a:lumOff val="40000"/>
          </a:schemeClr>
        </a:solidFill>
      </dgm:spPr>
      <dgm:t>
        <a:bodyPr/>
        <a:lstStyle/>
        <a:p>
          <a:r>
            <a:rPr lang="en-US"/>
            <a:t>Compute</a:t>
          </a:r>
        </a:p>
      </dgm:t>
    </dgm:pt>
    <dgm:pt modelId="{71874BED-CE8E-4989-8C97-8A8FFD068B0D}" type="parTrans" cxnId="{34911F82-4C8E-4952-8BF7-064BF911E86B}">
      <dgm:prSet/>
      <dgm:spPr/>
      <dgm:t>
        <a:bodyPr/>
        <a:lstStyle/>
        <a:p>
          <a:endParaRPr lang="en-US"/>
        </a:p>
      </dgm:t>
    </dgm:pt>
    <dgm:pt modelId="{AEC551DE-00F6-44DC-B028-593DFBDC9FCB}" type="sibTrans" cxnId="{34911F82-4C8E-4952-8BF7-064BF911E86B}">
      <dgm:prSet/>
      <dgm:spPr/>
      <dgm:t>
        <a:bodyPr/>
        <a:lstStyle/>
        <a:p>
          <a:endParaRPr lang="en-US"/>
        </a:p>
      </dgm:t>
    </dgm:pt>
    <dgm:pt modelId="{4F691B6F-A310-4BBD-A7F7-D50C67CCD9F0}">
      <dgm:prSet phldrT="[Text]"/>
      <dgm:spPr>
        <a:solidFill>
          <a:schemeClr val="tx2">
            <a:lumMod val="60000"/>
            <a:lumOff val="40000"/>
          </a:schemeClr>
        </a:solidFill>
      </dgm:spPr>
      <dgm:t>
        <a:bodyPr/>
        <a:lstStyle/>
        <a:p>
          <a:r>
            <a:rPr lang="en-US"/>
            <a:t>Compute</a:t>
          </a:r>
        </a:p>
      </dgm:t>
    </dgm:pt>
    <dgm:pt modelId="{762AB7D4-1373-48AC-8880-FAF0EEEE7F02}" type="parTrans" cxnId="{33E8967E-4DF1-4EE7-BFC0-CF657A975328}">
      <dgm:prSet/>
      <dgm:spPr/>
      <dgm:t>
        <a:bodyPr/>
        <a:lstStyle/>
        <a:p>
          <a:endParaRPr lang="en-US"/>
        </a:p>
      </dgm:t>
    </dgm:pt>
    <dgm:pt modelId="{82B2E2B7-FC64-433F-B9E3-DAA42AB9DAAF}" type="sibTrans" cxnId="{33E8967E-4DF1-4EE7-BFC0-CF657A975328}">
      <dgm:prSet/>
      <dgm:spPr/>
      <dgm:t>
        <a:bodyPr/>
        <a:lstStyle/>
        <a:p>
          <a:endParaRPr lang="en-US"/>
        </a:p>
      </dgm:t>
    </dgm:pt>
    <dgm:pt modelId="{F9FB2D7D-AF4D-4FAC-A4EB-6BF84E6F14AD}">
      <dgm:prSet phldrT="[Text]"/>
      <dgm:spPr>
        <a:solidFill>
          <a:schemeClr val="tx2">
            <a:lumMod val="60000"/>
            <a:lumOff val="40000"/>
          </a:schemeClr>
        </a:solidFill>
      </dgm:spPr>
      <dgm:t>
        <a:bodyPr/>
        <a:lstStyle/>
        <a:p>
          <a:r>
            <a:rPr lang="en-US"/>
            <a:t>Compute</a:t>
          </a:r>
        </a:p>
      </dgm:t>
    </dgm:pt>
    <dgm:pt modelId="{D92A7FE5-9E2E-4293-9CA7-F13AAC3F9F9F}" type="parTrans" cxnId="{24BC4EC2-C2F1-4EAC-8A6A-E6B1FE669A5A}">
      <dgm:prSet/>
      <dgm:spPr/>
      <dgm:t>
        <a:bodyPr/>
        <a:lstStyle/>
        <a:p>
          <a:endParaRPr lang="en-US"/>
        </a:p>
      </dgm:t>
    </dgm:pt>
    <dgm:pt modelId="{37962DA9-38EC-4E30-8E13-AE56B9864CE8}" type="sibTrans" cxnId="{24BC4EC2-C2F1-4EAC-8A6A-E6B1FE669A5A}">
      <dgm:prSet/>
      <dgm:spPr/>
      <dgm:t>
        <a:bodyPr/>
        <a:lstStyle/>
        <a:p>
          <a:endParaRPr lang="en-US"/>
        </a:p>
      </dgm:t>
    </dgm:pt>
    <dgm:pt modelId="{0BDA62A1-6179-4649-9491-86EA7AE590B6}" type="pres">
      <dgm:prSet presAssocID="{674D36DC-E64A-49EC-B921-A8DBF9399AE2}" presName="hierChild1" presStyleCnt="0">
        <dgm:presLayoutVars>
          <dgm:orgChart val="1"/>
          <dgm:chPref val="1"/>
          <dgm:dir/>
          <dgm:animOne val="branch"/>
          <dgm:animLvl val="lvl"/>
          <dgm:resizeHandles/>
        </dgm:presLayoutVars>
      </dgm:prSet>
      <dgm:spPr/>
    </dgm:pt>
    <dgm:pt modelId="{BA20D1C4-B5B1-4923-9282-A76ADD160E2A}" type="pres">
      <dgm:prSet presAssocID="{94DE9948-A886-4AE5-9629-8420E3BFE008}" presName="hierRoot1" presStyleCnt="0">
        <dgm:presLayoutVars>
          <dgm:hierBranch val="init"/>
        </dgm:presLayoutVars>
      </dgm:prSet>
      <dgm:spPr/>
    </dgm:pt>
    <dgm:pt modelId="{0969AC7C-4BFC-4644-A55B-388E304FDBAB}" type="pres">
      <dgm:prSet presAssocID="{94DE9948-A886-4AE5-9629-8420E3BFE008}" presName="rootComposite1" presStyleCnt="0"/>
      <dgm:spPr/>
    </dgm:pt>
    <dgm:pt modelId="{73A7FF3B-5240-4B8F-95A2-3647BF29B573}" type="pres">
      <dgm:prSet presAssocID="{94DE9948-A886-4AE5-9629-8420E3BFE008}" presName="rootText1" presStyleLbl="node0" presStyleIdx="0" presStyleCnt="1">
        <dgm:presLayoutVars>
          <dgm:chPref val="3"/>
        </dgm:presLayoutVars>
      </dgm:prSet>
      <dgm:spPr/>
    </dgm:pt>
    <dgm:pt modelId="{0948EB4E-AAEF-4E09-9C3D-93CFD85CC11D}" type="pres">
      <dgm:prSet presAssocID="{94DE9948-A886-4AE5-9629-8420E3BFE008}" presName="rootConnector1" presStyleLbl="node1" presStyleIdx="0" presStyleCnt="0"/>
      <dgm:spPr/>
    </dgm:pt>
    <dgm:pt modelId="{BF647480-6FC2-4F39-85E9-B2BA98B42041}" type="pres">
      <dgm:prSet presAssocID="{94DE9948-A886-4AE5-9629-8420E3BFE008}" presName="hierChild2" presStyleCnt="0"/>
      <dgm:spPr/>
    </dgm:pt>
    <dgm:pt modelId="{6D45A217-7EA1-4A2B-ADD3-679B947FAA40}" type="pres">
      <dgm:prSet presAssocID="{8C572E9D-DED9-4F74-ABC9-A899D8ECFBA2}" presName="Name37" presStyleLbl="parChTrans1D2" presStyleIdx="0" presStyleCnt="5"/>
      <dgm:spPr/>
    </dgm:pt>
    <dgm:pt modelId="{1FE0747B-0C69-47A9-A8F5-1617D15D1244}" type="pres">
      <dgm:prSet presAssocID="{12D7605C-D797-4360-B5FF-E6575E7F332E}" presName="hierRoot2" presStyleCnt="0">
        <dgm:presLayoutVars>
          <dgm:hierBranch val="init"/>
        </dgm:presLayoutVars>
      </dgm:prSet>
      <dgm:spPr/>
    </dgm:pt>
    <dgm:pt modelId="{36D82ED4-77BE-4308-868C-463280606D36}" type="pres">
      <dgm:prSet presAssocID="{12D7605C-D797-4360-B5FF-E6575E7F332E}" presName="rootComposite" presStyleCnt="0"/>
      <dgm:spPr/>
    </dgm:pt>
    <dgm:pt modelId="{759B15CE-2E87-4706-BDDA-873EE8148BCC}" type="pres">
      <dgm:prSet presAssocID="{12D7605C-D797-4360-B5FF-E6575E7F332E}" presName="rootText" presStyleLbl="node2" presStyleIdx="0" presStyleCnt="5">
        <dgm:presLayoutVars>
          <dgm:chPref val="3"/>
        </dgm:presLayoutVars>
      </dgm:prSet>
      <dgm:spPr/>
    </dgm:pt>
    <dgm:pt modelId="{024A0C15-BB1E-4950-871D-9388FC900220}" type="pres">
      <dgm:prSet presAssocID="{12D7605C-D797-4360-B5FF-E6575E7F332E}" presName="rootConnector" presStyleLbl="node2" presStyleIdx="0" presStyleCnt="5"/>
      <dgm:spPr/>
    </dgm:pt>
    <dgm:pt modelId="{E1CF518C-0E39-470A-99B1-A06573FF4046}" type="pres">
      <dgm:prSet presAssocID="{12D7605C-D797-4360-B5FF-E6575E7F332E}" presName="hierChild4" presStyleCnt="0"/>
      <dgm:spPr/>
    </dgm:pt>
    <dgm:pt modelId="{9B381F17-627F-441C-937B-69C40F05FE2D}" type="pres">
      <dgm:prSet presAssocID="{12D7605C-D797-4360-B5FF-E6575E7F332E}" presName="hierChild5" presStyleCnt="0"/>
      <dgm:spPr/>
    </dgm:pt>
    <dgm:pt modelId="{5CFB9404-8909-40CF-918B-A5A6906652E7}" type="pres">
      <dgm:prSet presAssocID="{252046C0-4941-4019-BBCB-9B07DF1AB48B}" presName="Name37" presStyleLbl="parChTrans1D2" presStyleIdx="1" presStyleCnt="5"/>
      <dgm:spPr/>
    </dgm:pt>
    <dgm:pt modelId="{A9A6F797-80DE-4392-8B07-26D9D6E31FF9}" type="pres">
      <dgm:prSet presAssocID="{2990FAC0-F2AD-45CE-8E2A-571287FFBA6F}" presName="hierRoot2" presStyleCnt="0">
        <dgm:presLayoutVars>
          <dgm:hierBranch val="init"/>
        </dgm:presLayoutVars>
      </dgm:prSet>
      <dgm:spPr/>
    </dgm:pt>
    <dgm:pt modelId="{7239E72B-4E98-4DDB-B13C-F00F6E13BA2D}" type="pres">
      <dgm:prSet presAssocID="{2990FAC0-F2AD-45CE-8E2A-571287FFBA6F}" presName="rootComposite" presStyleCnt="0"/>
      <dgm:spPr/>
    </dgm:pt>
    <dgm:pt modelId="{78B2C956-CFDE-418C-B3BB-9936EF23E6A4}" type="pres">
      <dgm:prSet presAssocID="{2990FAC0-F2AD-45CE-8E2A-571287FFBA6F}" presName="rootText" presStyleLbl="node2" presStyleIdx="1" presStyleCnt="5">
        <dgm:presLayoutVars>
          <dgm:chPref val="3"/>
        </dgm:presLayoutVars>
      </dgm:prSet>
      <dgm:spPr/>
    </dgm:pt>
    <dgm:pt modelId="{36FFB955-2441-4AAB-865F-73A5CDFFF1E6}" type="pres">
      <dgm:prSet presAssocID="{2990FAC0-F2AD-45CE-8E2A-571287FFBA6F}" presName="rootConnector" presStyleLbl="node2" presStyleIdx="1" presStyleCnt="5"/>
      <dgm:spPr/>
    </dgm:pt>
    <dgm:pt modelId="{A9A651B6-1782-4111-B80C-7E957F261755}" type="pres">
      <dgm:prSet presAssocID="{2990FAC0-F2AD-45CE-8E2A-571287FFBA6F}" presName="hierChild4" presStyleCnt="0"/>
      <dgm:spPr/>
    </dgm:pt>
    <dgm:pt modelId="{C00DC887-4C22-4E84-8CE8-A359F93B90E0}" type="pres">
      <dgm:prSet presAssocID="{2990FAC0-F2AD-45CE-8E2A-571287FFBA6F}" presName="hierChild5" presStyleCnt="0"/>
      <dgm:spPr/>
    </dgm:pt>
    <dgm:pt modelId="{988A903B-DE3D-40AB-9881-22FA89366094}" type="pres">
      <dgm:prSet presAssocID="{71874BED-CE8E-4989-8C97-8A8FFD068B0D}" presName="Name37" presStyleLbl="parChTrans1D2" presStyleIdx="2" presStyleCnt="5"/>
      <dgm:spPr/>
    </dgm:pt>
    <dgm:pt modelId="{364043C3-02C2-4641-9D0F-C6BFA42A7C63}" type="pres">
      <dgm:prSet presAssocID="{3BEAB8E4-EABB-463A-A0C5-5414644F4883}" presName="hierRoot2" presStyleCnt="0">
        <dgm:presLayoutVars>
          <dgm:hierBranch val="init"/>
        </dgm:presLayoutVars>
      </dgm:prSet>
      <dgm:spPr/>
    </dgm:pt>
    <dgm:pt modelId="{48003FA6-23A9-4343-B236-AB1991753C1C}" type="pres">
      <dgm:prSet presAssocID="{3BEAB8E4-EABB-463A-A0C5-5414644F4883}" presName="rootComposite" presStyleCnt="0"/>
      <dgm:spPr/>
    </dgm:pt>
    <dgm:pt modelId="{A55EF3D3-2998-4FBE-8AA3-4ED556D36A2C}" type="pres">
      <dgm:prSet presAssocID="{3BEAB8E4-EABB-463A-A0C5-5414644F4883}" presName="rootText" presStyleLbl="node2" presStyleIdx="2" presStyleCnt="5" custLinFactNeighborX="-6540" custLinFactNeighborY="3225">
        <dgm:presLayoutVars>
          <dgm:chPref val="3"/>
        </dgm:presLayoutVars>
      </dgm:prSet>
      <dgm:spPr/>
    </dgm:pt>
    <dgm:pt modelId="{55DB7FE7-9DE5-450F-BD53-874FC60DCCB2}" type="pres">
      <dgm:prSet presAssocID="{3BEAB8E4-EABB-463A-A0C5-5414644F4883}" presName="rootConnector" presStyleLbl="node2" presStyleIdx="2" presStyleCnt="5"/>
      <dgm:spPr/>
    </dgm:pt>
    <dgm:pt modelId="{B8AD036A-4A38-40F6-9EDC-865830F53B97}" type="pres">
      <dgm:prSet presAssocID="{3BEAB8E4-EABB-463A-A0C5-5414644F4883}" presName="hierChild4" presStyleCnt="0"/>
      <dgm:spPr/>
    </dgm:pt>
    <dgm:pt modelId="{F57753BF-25CF-46DF-93F1-339B159DFE4C}" type="pres">
      <dgm:prSet presAssocID="{3BEAB8E4-EABB-463A-A0C5-5414644F4883}" presName="hierChild5" presStyleCnt="0"/>
      <dgm:spPr/>
    </dgm:pt>
    <dgm:pt modelId="{36400558-BBE1-4458-B5E2-A3F5F8065080}" type="pres">
      <dgm:prSet presAssocID="{D92A7FE5-9E2E-4293-9CA7-F13AAC3F9F9F}" presName="Name37" presStyleLbl="parChTrans1D2" presStyleIdx="3" presStyleCnt="5"/>
      <dgm:spPr/>
    </dgm:pt>
    <dgm:pt modelId="{2EE95CDE-C52B-4E15-B1BC-CAD2E833E817}" type="pres">
      <dgm:prSet presAssocID="{F9FB2D7D-AF4D-4FAC-A4EB-6BF84E6F14AD}" presName="hierRoot2" presStyleCnt="0">
        <dgm:presLayoutVars>
          <dgm:hierBranch val="init"/>
        </dgm:presLayoutVars>
      </dgm:prSet>
      <dgm:spPr/>
    </dgm:pt>
    <dgm:pt modelId="{87FD582A-C59E-4E56-89B5-41B4A18A91E2}" type="pres">
      <dgm:prSet presAssocID="{F9FB2D7D-AF4D-4FAC-A4EB-6BF84E6F14AD}" presName="rootComposite" presStyleCnt="0"/>
      <dgm:spPr/>
    </dgm:pt>
    <dgm:pt modelId="{D32814B3-ABE4-47B2-8D12-2E661225F9D7}" type="pres">
      <dgm:prSet presAssocID="{F9FB2D7D-AF4D-4FAC-A4EB-6BF84E6F14AD}" presName="rootText" presStyleLbl="node2" presStyleIdx="3" presStyleCnt="5" custLinFactNeighborX="-6016">
        <dgm:presLayoutVars>
          <dgm:chPref val="3"/>
        </dgm:presLayoutVars>
      </dgm:prSet>
      <dgm:spPr/>
    </dgm:pt>
    <dgm:pt modelId="{8C2E0C88-6B8E-4ED1-9955-B3024255D867}" type="pres">
      <dgm:prSet presAssocID="{F9FB2D7D-AF4D-4FAC-A4EB-6BF84E6F14AD}" presName="rootConnector" presStyleLbl="node2" presStyleIdx="3" presStyleCnt="5"/>
      <dgm:spPr/>
    </dgm:pt>
    <dgm:pt modelId="{7E4C7004-4444-4439-8F8C-C9CE1F9E5793}" type="pres">
      <dgm:prSet presAssocID="{F9FB2D7D-AF4D-4FAC-A4EB-6BF84E6F14AD}" presName="hierChild4" presStyleCnt="0"/>
      <dgm:spPr/>
    </dgm:pt>
    <dgm:pt modelId="{D0C4E558-7D3C-436B-BC92-361B4DB7E6C5}" type="pres">
      <dgm:prSet presAssocID="{F9FB2D7D-AF4D-4FAC-A4EB-6BF84E6F14AD}" presName="hierChild5" presStyleCnt="0"/>
      <dgm:spPr/>
    </dgm:pt>
    <dgm:pt modelId="{BF12C6AB-C08A-487C-8E45-910715F4F94C}" type="pres">
      <dgm:prSet presAssocID="{762AB7D4-1373-48AC-8880-FAF0EEEE7F02}" presName="Name37" presStyleLbl="parChTrans1D2" presStyleIdx="4" presStyleCnt="5"/>
      <dgm:spPr/>
    </dgm:pt>
    <dgm:pt modelId="{8BEEC42B-0769-4173-BF8F-585AC23D3A42}" type="pres">
      <dgm:prSet presAssocID="{4F691B6F-A310-4BBD-A7F7-D50C67CCD9F0}" presName="hierRoot2" presStyleCnt="0">
        <dgm:presLayoutVars>
          <dgm:hierBranch val="init"/>
        </dgm:presLayoutVars>
      </dgm:prSet>
      <dgm:spPr/>
    </dgm:pt>
    <dgm:pt modelId="{FCE91E0A-4A57-4368-BEC7-3265BB0391EC}" type="pres">
      <dgm:prSet presAssocID="{4F691B6F-A310-4BBD-A7F7-D50C67CCD9F0}" presName="rootComposite" presStyleCnt="0"/>
      <dgm:spPr/>
    </dgm:pt>
    <dgm:pt modelId="{63FFF225-12A8-4D7E-9626-123F2CE1B78B}" type="pres">
      <dgm:prSet presAssocID="{4F691B6F-A310-4BBD-A7F7-D50C67CCD9F0}" presName="rootText" presStyleLbl="node2" presStyleIdx="4" presStyleCnt="5">
        <dgm:presLayoutVars>
          <dgm:chPref val="3"/>
        </dgm:presLayoutVars>
      </dgm:prSet>
      <dgm:spPr/>
    </dgm:pt>
    <dgm:pt modelId="{866D08AB-F94F-4AED-8978-250583A9DD9A}" type="pres">
      <dgm:prSet presAssocID="{4F691B6F-A310-4BBD-A7F7-D50C67CCD9F0}" presName="rootConnector" presStyleLbl="node2" presStyleIdx="4" presStyleCnt="5"/>
      <dgm:spPr/>
    </dgm:pt>
    <dgm:pt modelId="{056433CE-8ED8-449E-93EF-73E86217A3FE}" type="pres">
      <dgm:prSet presAssocID="{4F691B6F-A310-4BBD-A7F7-D50C67CCD9F0}" presName="hierChild4" presStyleCnt="0"/>
      <dgm:spPr/>
    </dgm:pt>
    <dgm:pt modelId="{74324B4A-EA29-40E7-A75C-C0F69C6C010B}" type="pres">
      <dgm:prSet presAssocID="{4F691B6F-A310-4BBD-A7F7-D50C67CCD9F0}" presName="hierChild5" presStyleCnt="0"/>
      <dgm:spPr/>
    </dgm:pt>
    <dgm:pt modelId="{AF4B5021-E928-4471-8318-9E17B415D5C9}" type="pres">
      <dgm:prSet presAssocID="{94DE9948-A886-4AE5-9629-8420E3BFE008}" presName="hierChild3" presStyleCnt="0"/>
      <dgm:spPr/>
    </dgm:pt>
  </dgm:ptLst>
  <dgm:cxnLst>
    <dgm:cxn modelId="{E1A68D02-3A5E-4176-A16A-539FB7779CDD}" type="presOf" srcId="{8C572E9D-DED9-4F74-ABC9-A899D8ECFBA2}" destId="{6D45A217-7EA1-4A2B-ADD3-679B947FAA40}" srcOrd="0" destOrd="0" presId="urn:microsoft.com/office/officeart/2005/8/layout/orgChart1"/>
    <dgm:cxn modelId="{4173890B-2F55-4053-9BDA-12D29BB138DA}" srcId="{674D36DC-E64A-49EC-B921-A8DBF9399AE2}" destId="{94DE9948-A886-4AE5-9629-8420E3BFE008}" srcOrd="0" destOrd="0" parTransId="{5E9B0AEB-33D2-441A-86F6-AE4345323AF6}" sibTransId="{54B905E3-9960-4FC8-8D73-BC1E746544CA}"/>
    <dgm:cxn modelId="{8BC1E817-3827-4CBD-8370-C72E3F4D7699}" type="presOf" srcId="{F9FB2D7D-AF4D-4FAC-A4EB-6BF84E6F14AD}" destId="{8C2E0C88-6B8E-4ED1-9955-B3024255D867}" srcOrd="1" destOrd="0" presId="urn:microsoft.com/office/officeart/2005/8/layout/orgChart1"/>
    <dgm:cxn modelId="{CD40C226-2FFB-4792-AE11-DC0C7F91B5DC}" type="presOf" srcId="{2990FAC0-F2AD-45CE-8E2A-571287FFBA6F}" destId="{78B2C956-CFDE-418C-B3BB-9936EF23E6A4}" srcOrd="0" destOrd="0" presId="urn:microsoft.com/office/officeart/2005/8/layout/orgChart1"/>
    <dgm:cxn modelId="{19C82728-3D7D-4575-933E-F7AAA25850A4}" type="presOf" srcId="{F9FB2D7D-AF4D-4FAC-A4EB-6BF84E6F14AD}" destId="{D32814B3-ABE4-47B2-8D12-2E661225F9D7}" srcOrd="0" destOrd="0" presId="urn:microsoft.com/office/officeart/2005/8/layout/orgChart1"/>
    <dgm:cxn modelId="{122D9032-F119-4C8B-88A7-0E6DC5162BD3}" type="presOf" srcId="{674D36DC-E64A-49EC-B921-A8DBF9399AE2}" destId="{0BDA62A1-6179-4649-9491-86EA7AE590B6}" srcOrd="0" destOrd="0" presId="urn:microsoft.com/office/officeart/2005/8/layout/orgChart1"/>
    <dgm:cxn modelId="{FBE6C734-CBE1-4863-940B-ED130EFB0A2F}" type="presOf" srcId="{D92A7FE5-9E2E-4293-9CA7-F13AAC3F9F9F}" destId="{36400558-BBE1-4458-B5E2-A3F5F8065080}" srcOrd="0" destOrd="0" presId="urn:microsoft.com/office/officeart/2005/8/layout/orgChart1"/>
    <dgm:cxn modelId="{951DF845-5E80-4BA4-A261-7884ABB69E61}" type="presOf" srcId="{762AB7D4-1373-48AC-8880-FAF0EEEE7F02}" destId="{BF12C6AB-C08A-487C-8E45-910715F4F94C}" srcOrd="0" destOrd="0" presId="urn:microsoft.com/office/officeart/2005/8/layout/orgChart1"/>
    <dgm:cxn modelId="{3EF5BC49-7A7B-4F16-B66C-9A6FE0C94402}" type="presOf" srcId="{12D7605C-D797-4360-B5FF-E6575E7F332E}" destId="{024A0C15-BB1E-4950-871D-9388FC900220}" srcOrd="1" destOrd="0" presId="urn:microsoft.com/office/officeart/2005/8/layout/orgChart1"/>
    <dgm:cxn modelId="{F3D16E6A-3FC6-45E7-AD3C-FB26A66B6B0F}" type="presOf" srcId="{3BEAB8E4-EABB-463A-A0C5-5414644F4883}" destId="{A55EF3D3-2998-4FBE-8AA3-4ED556D36A2C}" srcOrd="0" destOrd="0" presId="urn:microsoft.com/office/officeart/2005/8/layout/orgChart1"/>
    <dgm:cxn modelId="{D7E9446E-97C9-4986-9EFB-4B3AD16F67C2}" srcId="{94DE9948-A886-4AE5-9629-8420E3BFE008}" destId="{12D7605C-D797-4360-B5FF-E6575E7F332E}" srcOrd="0" destOrd="0" parTransId="{8C572E9D-DED9-4F74-ABC9-A899D8ECFBA2}" sibTransId="{E28A7691-1814-47A7-A533-6E5CD00F81EA}"/>
    <dgm:cxn modelId="{33E8967E-4DF1-4EE7-BFC0-CF657A975328}" srcId="{94DE9948-A886-4AE5-9629-8420E3BFE008}" destId="{4F691B6F-A310-4BBD-A7F7-D50C67CCD9F0}" srcOrd="4" destOrd="0" parTransId="{762AB7D4-1373-48AC-8880-FAF0EEEE7F02}" sibTransId="{82B2E2B7-FC64-433F-B9E3-DAA42AB9DAAF}"/>
    <dgm:cxn modelId="{33D60282-2A6E-490D-8C1A-77B02D6F707E}" type="presOf" srcId="{2990FAC0-F2AD-45CE-8E2A-571287FFBA6F}" destId="{36FFB955-2441-4AAB-865F-73A5CDFFF1E6}" srcOrd="1" destOrd="0" presId="urn:microsoft.com/office/officeart/2005/8/layout/orgChart1"/>
    <dgm:cxn modelId="{34911F82-4C8E-4952-8BF7-064BF911E86B}" srcId="{94DE9948-A886-4AE5-9629-8420E3BFE008}" destId="{3BEAB8E4-EABB-463A-A0C5-5414644F4883}" srcOrd="2" destOrd="0" parTransId="{71874BED-CE8E-4989-8C97-8A8FFD068B0D}" sibTransId="{AEC551DE-00F6-44DC-B028-593DFBDC9FCB}"/>
    <dgm:cxn modelId="{25D0AE91-EF0C-45BA-A6CC-F8AF1D3D6B18}" type="presOf" srcId="{4F691B6F-A310-4BBD-A7F7-D50C67CCD9F0}" destId="{63FFF225-12A8-4D7E-9626-123F2CE1B78B}" srcOrd="0" destOrd="0" presId="urn:microsoft.com/office/officeart/2005/8/layout/orgChart1"/>
    <dgm:cxn modelId="{D5060495-6C7F-4860-8D1B-0097D9EAB618}" type="presOf" srcId="{94DE9948-A886-4AE5-9629-8420E3BFE008}" destId="{0948EB4E-AAEF-4E09-9C3D-93CFD85CC11D}" srcOrd="1" destOrd="0" presId="urn:microsoft.com/office/officeart/2005/8/layout/orgChart1"/>
    <dgm:cxn modelId="{469A539D-1E8C-4466-B4EF-25B7A652101F}" type="presOf" srcId="{4F691B6F-A310-4BBD-A7F7-D50C67CCD9F0}" destId="{866D08AB-F94F-4AED-8978-250583A9DD9A}" srcOrd="1" destOrd="0" presId="urn:microsoft.com/office/officeart/2005/8/layout/orgChart1"/>
    <dgm:cxn modelId="{1949C29E-D88B-4A41-9081-C34183C819F4}" type="presOf" srcId="{71874BED-CE8E-4989-8C97-8A8FFD068B0D}" destId="{988A903B-DE3D-40AB-9881-22FA89366094}" srcOrd="0" destOrd="0" presId="urn:microsoft.com/office/officeart/2005/8/layout/orgChart1"/>
    <dgm:cxn modelId="{3DA84FBF-E0F6-41EE-8865-FCA057EF4381}" type="presOf" srcId="{252046C0-4941-4019-BBCB-9B07DF1AB48B}" destId="{5CFB9404-8909-40CF-918B-A5A6906652E7}" srcOrd="0" destOrd="0" presId="urn:microsoft.com/office/officeart/2005/8/layout/orgChart1"/>
    <dgm:cxn modelId="{24BC4EC2-C2F1-4EAC-8A6A-E6B1FE669A5A}" srcId="{94DE9948-A886-4AE5-9629-8420E3BFE008}" destId="{F9FB2D7D-AF4D-4FAC-A4EB-6BF84E6F14AD}" srcOrd="3" destOrd="0" parTransId="{D92A7FE5-9E2E-4293-9CA7-F13AAC3F9F9F}" sibTransId="{37962DA9-38EC-4E30-8E13-AE56B9864CE8}"/>
    <dgm:cxn modelId="{9690FDE7-2A74-40AF-A0FC-CE6E9347FC6B}" type="presOf" srcId="{12D7605C-D797-4360-B5FF-E6575E7F332E}" destId="{759B15CE-2E87-4706-BDDA-873EE8148BCC}" srcOrd="0" destOrd="0" presId="urn:microsoft.com/office/officeart/2005/8/layout/orgChart1"/>
    <dgm:cxn modelId="{DA791AEB-45B2-4918-98BA-3D68B87C583D}" srcId="{94DE9948-A886-4AE5-9629-8420E3BFE008}" destId="{2990FAC0-F2AD-45CE-8E2A-571287FFBA6F}" srcOrd="1" destOrd="0" parTransId="{252046C0-4941-4019-BBCB-9B07DF1AB48B}" sibTransId="{D6A95121-F6EA-4B2F-B39E-20A250B6306E}"/>
    <dgm:cxn modelId="{9819A9EF-CDDE-40CF-BBDF-E21569ED5DAE}" type="presOf" srcId="{3BEAB8E4-EABB-463A-A0C5-5414644F4883}" destId="{55DB7FE7-9DE5-450F-BD53-874FC60DCCB2}" srcOrd="1" destOrd="0" presId="urn:microsoft.com/office/officeart/2005/8/layout/orgChart1"/>
    <dgm:cxn modelId="{CEB604FC-50E7-4998-81D1-C25A809CA9F8}" type="presOf" srcId="{94DE9948-A886-4AE5-9629-8420E3BFE008}" destId="{73A7FF3B-5240-4B8F-95A2-3647BF29B573}" srcOrd="0" destOrd="0" presId="urn:microsoft.com/office/officeart/2005/8/layout/orgChart1"/>
    <dgm:cxn modelId="{D024B0D7-EA74-417B-97C7-208823E97D7B}" type="presParOf" srcId="{0BDA62A1-6179-4649-9491-86EA7AE590B6}" destId="{BA20D1C4-B5B1-4923-9282-A76ADD160E2A}" srcOrd="0" destOrd="0" presId="urn:microsoft.com/office/officeart/2005/8/layout/orgChart1"/>
    <dgm:cxn modelId="{F333007D-20C1-4C67-87D7-CA5E21AC0323}" type="presParOf" srcId="{BA20D1C4-B5B1-4923-9282-A76ADD160E2A}" destId="{0969AC7C-4BFC-4644-A55B-388E304FDBAB}" srcOrd="0" destOrd="0" presId="urn:microsoft.com/office/officeart/2005/8/layout/orgChart1"/>
    <dgm:cxn modelId="{412A27E9-73F0-4320-8B79-DBDEEA879417}" type="presParOf" srcId="{0969AC7C-4BFC-4644-A55B-388E304FDBAB}" destId="{73A7FF3B-5240-4B8F-95A2-3647BF29B573}" srcOrd="0" destOrd="0" presId="urn:microsoft.com/office/officeart/2005/8/layout/orgChart1"/>
    <dgm:cxn modelId="{75841C42-238B-4F1D-B111-344ABE82893C}" type="presParOf" srcId="{0969AC7C-4BFC-4644-A55B-388E304FDBAB}" destId="{0948EB4E-AAEF-4E09-9C3D-93CFD85CC11D}" srcOrd="1" destOrd="0" presId="urn:microsoft.com/office/officeart/2005/8/layout/orgChart1"/>
    <dgm:cxn modelId="{60A2DA66-DD8B-409B-967E-E68582AB0784}" type="presParOf" srcId="{BA20D1C4-B5B1-4923-9282-A76ADD160E2A}" destId="{BF647480-6FC2-4F39-85E9-B2BA98B42041}" srcOrd="1" destOrd="0" presId="urn:microsoft.com/office/officeart/2005/8/layout/orgChart1"/>
    <dgm:cxn modelId="{28678382-89F5-4461-9A01-1C9383846C82}" type="presParOf" srcId="{BF647480-6FC2-4F39-85E9-B2BA98B42041}" destId="{6D45A217-7EA1-4A2B-ADD3-679B947FAA40}" srcOrd="0" destOrd="0" presId="urn:microsoft.com/office/officeart/2005/8/layout/orgChart1"/>
    <dgm:cxn modelId="{7E75E5AC-BEDF-4DB2-8FB3-62A7FEBF55F3}" type="presParOf" srcId="{BF647480-6FC2-4F39-85E9-B2BA98B42041}" destId="{1FE0747B-0C69-47A9-A8F5-1617D15D1244}" srcOrd="1" destOrd="0" presId="urn:microsoft.com/office/officeart/2005/8/layout/orgChart1"/>
    <dgm:cxn modelId="{A8B47841-F294-437F-B456-BF9AE0975419}" type="presParOf" srcId="{1FE0747B-0C69-47A9-A8F5-1617D15D1244}" destId="{36D82ED4-77BE-4308-868C-463280606D36}" srcOrd="0" destOrd="0" presId="urn:microsoft.com/office/officeart/2005/8/layout/orgChart1"/>
    <dgm:cxn modelId="{529108D5-2CC8-4291-AAF8-F8944179B239}" type="presParOf" srcId="{36D82ED4-77BE-4308-868C-463280606D36}" destId="{759B15CE-2E87-4706-BDDA-873EE8148BCC}" srcOrd="0" destOrd="0" presId="urn:microsoft.com/office/officeart/2005/8/layout/orgChart1"/>
    <dgm:cxn modelId="{989AED13-2358-4E92-81D6-85F0B72452F2}" type="presParOf" srcId="{36D82ED4-77BE-4308-868C-463280606D36}" destId="{024A0C15-BB1E-4950-871D-9388FC900220}" srcOrd="1" destOrd="0" presId="urn:microsoft.com/office/officeart/2005/8/layout/orgChart1"/>
    <dgm:cxn modelId="{4091489B-9930-4288-9E3C-BD76DACE9383}" type="presParOf" srcId="{1FE0747B-0C69-47A9-A8F5-1617D15D1244}" destId="{E1CF518C-0E39-470A-99B1-A06573FF4046}" srcOrd="1" destOrd="0" presId="urn:microsoft.com/office/officeart/2005/8/layout/orgChart1"/>
    <dgm:cxn modelId="{C06B2EC5-6E28-47FD-B344-601E733239EE}" type="presParOf" srcId="{1FE0747B-0C69-47A9-A8F5-1617D15D1244}" destId="{9B381F17-627F-441C-937B-69C40F05FE2D}" srcOrd="2" destOrd="0" presId="urn:microsoft.com/office/officeart/2005/8/layout/orgChart1"/>
    <dgm:cxn modelId="{84FD6552-8A6E-461E-A9A0-30E7FA005AAE}" type="presParOf" srcId="{BF647480-6FC2-4F39-85E9-B2BA98B42041}" destId="{5CFB9404-8909-40CF-918B-A5A6906652E7}" srcOrd="2" destOrd="0" presId="urn:microsoft.com/office/officeart/2005/8/layout/orgChart1"/>
    <dgm:cxn modelId="{F13C762E-64B9-43A9-8D6C-200321538EA9}" type="presParOf" srcId="{BF647480-6FC2-4F39-85E9-B2BA98B42041}" destId="{A9A6F797-80DE-4392-8B07-26D9D6E31FF9}" srcOrd="3" destOrd="0" presId="urn:microsoft.com/office/officeart/2005/8/layout/orgChart1"/>
    <dgm:cxn modelId="{D14FFEF5-2B5A-4E04-A996-1D7198C19EFF}" type="presParOf" srcId="{A9A6F797-80DE-4392-8B07-26D9D6E31FF9}" destId="{7239E72B-4E98-4DDB-B13C-F00F6E13BA2D}" srcOrd="0" destOrd="0" presId="urn:microsoft.com/office/officeart/2005/8/layout/orgChart1"/>
    <dgm:cxn modelId="{18585B80-80AA-4CB8-AFF2-D44414BF1706}" type="presParOf" srcId="{7239E72B-4E98-4DDB-B13C-F00F6E13BA2D}" destId="{78B2C956-CFDE-418C-B3BB-9936EF23E6A4}" srcOrd="0" destOrd="0" presId="urn:microsoft.com/office/officeart/2005/8/layout/orgChart1"/>
    <dgm:cxn modelId="{96828D8C-74B9-4792-BFB9-682C8D5C4651}" type="presParOf" srcId="{7239E72B-4E98-4DDB-B13C-F00F6E13BA2D}" destId="{36FFB955-2441-4AAB-865F-73A5CDFFF1E6}" srcOrd="1" destOrd="0" presId="urn:microsoft.com/office/officeart/2005/8/layout/orgChart1"/>
    <dgm:cxn modelId="{C13E99E4-E4C9-4026-871F-A1C85EE508CB}" type="presParOf" srcId="{A9A6F797-80DE-4392-8B07-26D9D6E31FF9}" destId="{A9A651B6-1782-4111-B80C-7E957F261755}" srcOrd="1" destOrd="0" presId="urn:microsoft.com/office/officeart/2005/8/layout/orgChart1"/>
    <dgm:cxn modelId="{FFC92058-E00B-4433-87B0-5E60E2840AA3}" type="presParOf" srcId="{A9A6F797-80DE-4392-8B07-26D9D6E31FF9}" destId="{C00DC887-4C22-4E84-8CE8-A359F93B90E0}" srcOrd="2" destOrd="0" presId="urn:microsoft.com/office/officeart/2005/8/layout/orgChart1"/>
    <dgm:cxn modelId="{FD961D35-BA34-445A-98A5-F81CA9363C67}" type="presParOf" srcId="{BF647480-6FC2-4F39-85E9-B2BA98B42041}" destId="{988A903B-DE3D-40AB-9881-22FA89366094}" srcOrd="4" destOrd="0" presId="urn:microsoft.com/office/officeart/2005/8/layout/orgChart1"/>
    <dgm:cxn modelId="{395AD14C-61EA-41F8-A8CA-99233C035836}" type="presParOf" srcId="{BF647480-6FC2-4F39-85E9-B2BA98B42041}" destId="{364043C3-02C2-4641-9D0F-C6BFA42A7C63}" srcOrd="5" destOrd="0" presId="urn:microsoft.com/office/officeart/2005/8/layout/orgChart1"/>
    <dgm:cxn modelId="{F7AD044E-5407-490F-9B6C-90695EB73876}" type="presParOf" srcId="{364043C3-02C2-4641-9D0F-C6BFA42A7C63}" destId="{48003FA6-23A9-4343-B236-AB1991753C1C}" srcOrd="0" destOrd="0" presId="urn:microsoft.com/office/officeart/2005/8/layout/orgChart1"/>
    <dgm:cxn modelId="{19EA7A08-2017-430A-BB7C-17BB76BA8B85}" type="presParOf" srcId="{48003FA6-23A9-4343-B236-AB1991753C1C}" destId="{A55EF3D3-2998-4FBE-8AA3-4ED556D36A2C}" srcOrd="0" destOrd="0" presId="urn:microsoft.com/office/officeart/2005/8/layout/orgChart1"/>
    <dgm:cxn modelId="{51F5A2AF-5BF9-413D-A820-70922AC6C9A5}" type="presParOf" srcId="{48003FA6-23A9-4343-B236-AB1991753C1C}" destId="{55DB7FE7-9DE5-450F-BD53-874FC60DCCB2}" srcOrd="1" destOrd="0" presId="urn:microsoft.com/office/officeart/2005/8/layout/orgChart1"/>
    <dgm:cxn modelId="{14C1DF60-8490-4B75-8024-8A6F8974BA5C}" type="presParOf" srcId="{364043C3-02C2-4641-9D0F-C6BFA42A7C63}" destId="{B8AD036A-4A38-40F6-9EDC-865830F53B97}" srcOrd="1" destOrd="0" presId="urn:microsoft.com/office/officeart/2005/8/layout/orgChart1"/>
    <dgm:cxn modelId="{295055CC-27C6-4ACB-8705-11720C49F821}" type="presParOf" srcId="{364043C3-02C2-4641-9D0F-C6BFA42A7C63}" destId="{F57753BF-25CF-46DF-93F1-339B159DFE4C}" srcOrd="2" destOrd="0" presId="urn:microsoft.com/office/officeart/2005/8/layout/orgChart1"/>
    <dgm:cxn modelId="{ABD17AAC-3A6B-411E-9C2B-73262957C5AA}" type="presParOf" srcId="{BF647480-6FC2-4F39-85E9-B2BA98B42041}" destId="{36400558-BBE1-4458-B5E2-A3F5F8065080}" srcOrd="6" destOrd="0" presId="urn:microsoft.com/office/officeart/2005/8/layout/orgChart1"/>
    <dgm:cxn modelId="{C70AC0E4-7F9C-4BA1-B330-9189993C9346}" type="presParOf" srcId="{BF647480-6FC2-4F39-85E9-B2BA98B42041}" destId="{2EE95CDE-C52B-4E15-B1BC-CAD2E833E817}" srcOrd="7" destOrd="0" presId="urn:microsoft.com/office/officeart/2005/8/layout/orgChart1"/>
    <dgm:cxn modelId="{4FAC3168-38C1-4689-BB07-D9F3E06B0E49}" type="presParOf" srcId="{2EE95CDE-C52B-4E15-B1BC-CAD2E833E817}" destId="{87FD582A-C59E-4E56-89B5-41B4A18A91E2}" srcOrd="0" destOrd="0" presId="urn:microsoft.com/office/officeart/2005/8/layout/orgChart1"/>
    <dgm:cxn modelId="{AC27620C-64E7-4623-8F4F-F0D9645E2FD6}" type="presParOf" srcId="{87FD582A-C59E-4E56-89B5-41B4A18A91E2}" destId="{D32814B3-ABE4-47B2-8D12-2E661225F9D7}" srcOrd="0" destOrd="0" presId="urn:microsoft.com/office/officeart/2005/8/layout/orgChart1"/>
    <dgm:cxn modelId="{045B196B-9D1B-41CA-B22C-A25D6346A793}" type="presParOf" srcId="{87FD582A-C59E-4E56-89B5-41B4A18A91E2}" destId="{8C2E0C88-6B8E-4ED1-9955-B3024255D867}" srcOrd="1" destOrd="0" presId="urn:microsoft.com/office/officeart/2005/8/layout/orgChart1"/>
    <dgm:cxn modelId="{DD8FC9E9-44D8-41B1-BD13-726FFDAEEF50}" type="presParOf" srcId="{2EE95CDE-C52B-4E15-B1BC-CAD2E833E817}" destId="{7E4C7004-4444-4439-8F8C-C9CE1F9E5793}" srcOrd="1" destOrd="0" presId="urn:microsoft.com/office/officeart/2005/8/layout/orgChart1"/>
    <dgm:cxn modelId="{4021D473-8CC7-46CA-A74B-F968696B3FE8}" type="presParOf" srcId="{2EE95CDE-C52B-4E15-B1BC-CAD2E833E817}" destId="{D0C4E558-7D3C-436B-BC92-361B4DB7E6C5}" srcOrd="2" destOrd="0" presId="urn:microsoft.com/office/officeart/2005/8/layout/orgChart1"/>
    <dgm:cxn modelId="{DBCF217A-44E4-482C-B5D0-42EA00ACA3C0}" type="presParOf" srcId="{BF647480-6FC2-4F39-85E9-B2BA98B42041}" destId="{BF12C6AB-C08A-487C-8E45-910715F4F94C}" srcOrd="8" destOrd="0" presId="urn:microsoft.com/office/officeart/2005/8/layout/orgChart1"/>
    <dgm:cxn modelId="{A9D67C21-EB8E-475D-9DF7-6569728A50A2}" type="presParOf" srcId="{BF647480-6FC2-4F39-85E9-B2BA98B42041}" destId="{8BEEC42B-0769-4173-BF8F-585AC23D3A42}" srcOrd="9" destOrd="0" presId="urn:microsoft.com/office/officeart/2005/8/layout/orgChart1"/>
    <dgm:cxn modelId="{2C18BE85-AB4C-4380-8742-CF33B78CA946}" type="presParOf" srcId="{8BEEC42B-0769-4173-BF8F-585AC23D3A42}" destId="{FCE91E0A-4A57-4368-BEC7-3265BB0391EC}" srcOrd="0" destOrd="0" presId="urn:microsoft.com/office/officeart/2005/8/layout/orgChart1"/>
    <dgm:cxn modelId="{417146D7-1089-4436-A3B5-4CE53ABC47F3}" type="presParOf" srcId="{FCE91E0A-4A57-4368-BEC7-3265BB0391EC}" destId="{63FFF225-12A8-4D7E-9626-123F2CE1B78B}" srcOrd="0" destOrd="0" presId="urn:microsoft.com/office/officeart/2005/8/layout/orgChart1"/>
    <dgm:cxn modelId="{E466CBFA-5AEC-4DB8-97B6-3735DDBBFFEC}" type="presParOf" srcId="{FCE91E0A-4A57-4368-BEC7-3265BB0391EC}" destId="{866D08AB-F94F-4AED-8978-250583A9DD9A}" srcOrd="1" destOrd="0" presId="urn:microsoft.com/office/officeart/2005/8/layout/orgChart1"/>
    <dgm:cxn modelId="{3493544B-62A2-4F2F-8B63-F7346A3763BD}" type="presParOf" srcId="{8BEEC42B-0769-4173-BF8F-585AC23D3A42}" destId="{056433CE-8ED8-449E-93EF-73E86217A3FE}" srcOrd="1" destOrd="0" presId="urn:microsoft.com/office/officeart/2005/8/layout/orgChart1"/>
    <dgm:cxn modelId="{3F628DA9-110C-4BA8-89B9-A6BC06A57135}" type="presParOf" srcId="{8BEEC42B-0769-4173-BF8F-585AC23D3A42}" destId="{74324B4A-EA29-40E7-A75C-C0F69C6C010B}" srcOrd="2" destOrd="0" presId="urn:microsoft.com/office/officeart/2005/8/layout/orgChart1"/>
    <dgm:cxn modelId="{7555FF78-D039-4808-92ED-2736DEF61765}" type="presParOf" srcId="{BA20D1C4-B5B1-4923-9282-A76ADD160E2A}" destId="{AF4B5021-E928-4471-8318-9E17B415D5C9}" srcOrd="2" destOrd="0" presId="urn:microsoft.com/office/officeart/2005/8/layout/orgChart1"/>
  </dgm:cxnLst>
  <dgm:bg>
    <a:noFill/>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74D36DC-E64A-49EC-B921-A8DBF9399AE2}" type="doc">
      <dgm:prSet loTypeId="urn:microsoft.com/office/officeart/2005/8/layout/orgChart1" loCatId="hierarchy" qsTypeId="urn:microsoft.com/office/officeart/2005/8/quickstyle/simple1" qsCatId="simple" csTypeId="urn:microsoft.com/office/officeart/2005/8/colors/colorful4" csCatId="colorful" phldr="1"/>
      <dgm:spPr/>
      <dgm:t>
        <a:bodyPr/>
        <a:lstStyle/>
        <a:p>
          <a:endParaRPr lang="en-US"/>
        </a:p>
      </dgm:t>
    </dgm:pt>
    <dgm:pt modelId="{94DE9948-A886-4AE5-9629-8420E3BFE008}">
      <dgm:prSet phldrT="[Text]" custT="1"/>
      <dgm:spPr/>
      <dgm:t>
        <a:bodyPr/>
        <a:lstStyle/>
        <a:p>
          <a:r>
            <a:rPr lang="en-US" sz="1050"/>
            <a:t>Control Node</a:t>
          </a:r>
        </a:p>
      </dgm:t>
    </dgm:pt>
    <dgm:pt modelId="{5E9B0AEB-33D2-441A-86F6-AE4345323AF6}" type="parTrans" cxnId="{4173890B-2F55-4053-9BDA-12D29BB138DA}">
      <dgm:prSet/>
      <dgm:spPr/>
      <dgm:t>
        <a:bodyPr/>
        <a:lstStyle/>
        <a:p>
          <a:endParaRPr lang="en-US"/>
        </a:p>
      </dgm:t>
    </dgm:pt>
    <dgm:pt modelId="{54B905E3-9960-4FC8-8D73-BC1E746544CA}" type="sibTrans" cxnId="{4173890B-2F55-4053-9BDA-12D29BB138DA}">
      <dgm:prSet/>
      <dgm:spPr/>
      <dgm:t>
        <a:bodyPr/>
        <a:lstStyle/>
        <a:p>
          <a:endParaRPr lang="en-US"/>
        </a:p>
      </dgm:t>
    </dgm:pt>
    <dgm:pt modelId="{12D7605C-D797-4360-B5FF-E6575E7F332E}">
      <dgm:prSet phldrT="[Text]"/>
      <dgm:spPr>
        <a:solidFill>
          <a:schemeClr val="tx2">
            <a:lumMod val="60000"/>
            <a:lumOff val="40000"/>
          </a:schemeClr>
        </a:solidFill>
      </dgm:spPr>
      <dgm:t>
        <a:bodyPr/>
        <a:lstStyle/>
        <a:p>
          <a:r>
            <a:rPr lang="en-US"/>
            <a:t>Compute</a:t>
          </a:r>
        </a:p>
      </dgm:t>
    </dgm:pt>
    <dgm:pt modelId="{8C572E9D-DED9-4F74-ABC9-A899D8ECFBA2}" type="parTrans" cxnId="{D7E9446E-97C9-4986-9EFB-4B3AD16F67C2}">
      <dgm:prSet/>
      <dgm:spPr/>
      <dgm:t>
        <a:bodyPr/>
        <a:lstStyle/>
        <a:p>
          <a:endParaRPr lang="en-US"/>
        </a:p>
      </dgm:t>
    </dgm:pt>
    <dgm:pt modelId="{E28A7691-1814-47A7-A533-6E5CD00F81EA}" type="sibTrans" cxnId="{D7E9446E-97C9-4986-9EFB-4B3AD16F67C2}">
      <dgm:prSet/>
      <dgm:spPr/>
      <dgm:t>
        <a:bodyPr/>
        <a:lstStyle/>
        <a:p>
          <a:endParaRPr lang="en-US"/>
        </a:p>
      </dgm:t>
    </dgm:pt>
    <dgm:pt modelId="{2990FAC0-F2AD-45CE-8E2A-571287FFBA6F}">
      <dgm:prSet phldrT="[Text]"/>
      <dgm:spPr>
        <a:solidFill>
          <a:schemeClr val="tx2">
            <a:lumMod val="60000"/>
            <a:lumOff val="40000"/>
          </a:schemeClr>
        </a:solidFill>
      </dgm:spPr>
      <dgm:t>
        <a:bodyPr/>
        <a:lstStyle/>
        <a:p>
          <a:r>
            <a:rPr lang="en-US"/>
            <a:t>Compute</a:t>
          </a:r>
        </a:p>
      </dgm:t>
    </dgm:pt>
    <dgm:pt modelId="{252046C0-4941-4019-BBCB-9B07DF1AB48B}" type="parTrans" cxnId="{DA791AEB-45B2-4918-98BA-3D68B87C583D}">
      <dgm:prSet/>
      <dgm:spPr/>
      <dgm:t>
        <a:bodyPr/>
        <a:lstStyle/>
        <a:p>
          <a:endParaRPr lang="en-US"/>
        </a:p>
      </dgm:t>
    </dgm:pt>
    <dgm:pt modelId="{D6A95121-F6EA-4B2F-B39E-20A250B6306E}" type="sibTrans" cxnId="{DA791AEB-45B2-4918-98BA-3D68B87C583D}">
      <dgm:prSet/>
      <dgm:spPr/>
      <dgm:t>
        <a:bodyPr/>
        <a:lstStyle/>
        <a:p>
          <a:endParaRPr lang="en-US"/>
        </a:p>
      </dgm:t>
    </dgm:pt>
    <dgm:pt modelId="{3BEAB8E4-EABB-463A-A0C5-5414644F4883}">
      <dgm:prSet phldrT="[Text]"/>
      <dgm:spPr>
        <a:solidFill>
          <a:schemeClr val="tx2">
            <a:lumMod val="60000"/>
            <a:lumOff val="40000"/>
          </a:schemeClr>
        </a:solidFill>
      </dgm:spPr>
      <dgm:t>
        <a:bodyPr/>
        <a:lstStyle/>
        <a:p>
          <a:r>
            <a:rPr lang="en-US"/>
            <a:t>Compute</a:t>
          </a:r>
        </a:p>
      </dgm:t>
    </dgm:pt>
    <dgm:pt modelId="{71874BED-CE8E-4989-8C97-8A8FFD068B0D}" type="parTrans" cxnId="{34911F82-4C8E-4952-8BF7-064BF911E86B}">
      <dgm:prSet/>
      <dgm:spPr/>
      <dgm:t>
        <a:bodyPr/>
        <a:lstStyle/>
        <a:p>
          <a:endParaRPr lang="en-US"/>
        </a:p>
      </dgm:t>
    </dgm:pt>
    <dgm:pt modelId="{AEC551DE-00F6-44DC-B028-593DFBDC9FCB}" type="sibTrans" cxnId="{34911F82-4C8E-4952-8BF7-064BF911E86B}">
      <dgm:prSet/>
      <dgm:spPr/>
      <dgm:t>
        <a:bodyPr/>
        <a:lstStyle/>
        <a:p>
          <a:endParaRPr lang="en-US"/>
        </a:p>
      </dgm:t>
    </dgm:pt>
    <dgm:pt modelId="{4F691B6F-A310-4BBD-A7F7-D50C67CCD9F0}">
      <dgm:prSet phldrT="[Text]"/>
      <dgm:spPr>
        <a:solidFill>
          <a:schemeClr val="tx2">
            <a:lumMod val="60000"/>
            <a:lumOff val="40000"/>
          </a:schemeClr>
        </a:solidFill>
      </dgm:spPr>
      <dgm:t>
        <a:bodyPr/>
        <a:lstStyle/>
        <a:p>
          <a:r>
            <a:rPr lang="en-US"/>
            <a:t>Compute</a:t>
          </a:r>
        </a:p>
      </dgm:t>
    </dgm:pt>
    <dgm:pt modelId="{762AB7D4-1373-48AC-8880-FAF0EEEE7F02}" type="parTrans" cxnId="{33E8967E-4DF1-4EE7-BFC0-CF657A975328}">
      <dgm:prSet/>
      <dgm:spPr/>
      <dgm:t>
        <a:bodyPr/>
        <a:lstStyle/>
        <a:p>
          <a:endParaRPr lang="en-US"/>
        </a:p>
      </dgm:t>
    </dgm:pt>
    <dgm:pt modelId="{82B2E2B7-FC64-433F-B9E3-DAA42AB9DAAF}" type="sibTrans" cxnId="{33E8967E-4DF1-4EE7-BFC0-CF657A975328}">
      <dgm:prSet/>
      <dgm:spPr/>
      <dgm:t>
        <a:bodyPr/>
        <a:lstStyle/>
        <a:p>
          <a:endParaRPr lang="en-US"/>
        </a:p>
      </dgm:t>
    </dgm:pt>
    <dgm:pt modelId="{F9FB2D7D-AF4D-4FAC-A4EB-6BF84E6F14AD}">
      <dgm:prSet phldrT="[Text]"/>
      <dgm:spPr>
        <a:solidFill>
          <a:schemeClr val="tx2">
            <a:lumMod val="60000"/>
            <a:lumOff val="40000"/>
          </a:schemeClr>
        </a:solidFill>
      </dgm:spPr>
      <dgm:t>
        <a:bodyPr/>
        <a:lstStyle/>
        <a:p>
          <a:r>
            <a:rPr lang="en-US"/>
            <a:t>Compute</a:t>
          </a:r>
        </a:p>
      </dgm:t>
    </dgm:pt>
    <dgm:pt modelId="{D92A7FE5-9E2E-4293-9CA7-F13AAC3F9F9F}" type="parTrans" cxnId="{24BC4EC2-C2F1-4EAC-8A6A-E6B1FE669A5A}">
      <dgm:prSet/>
      <dgm:spPr/>
      <dgm:t>
        <a:bodyPr/>
        <a:lstStyle/>
        <a:p>
          <a:endParaRPr lang="en-US"/>
        </a:p>
      </dgm:t>
    </dgm:pt>
    <dgm:pt modelId="{37962DA9-38EC-4E30-8E13-AE56B9864CE8}" type="sibTrans" cxnId="{24BC4EC2-C2F1-4EAC-8A6A-E6B1FE669A5A}">
      <dgm:prSet/>
      <dgm:spPr/>
      <dgm:t>
        <a:bodyPr/>
        <a:lstStyle/>
        <a:p>
          <a:endParaRPr lang="en-US"/>
        </a:p>
      </dgm:t>
    </dgm:pt>
    <dgm:pt modelId="{0BDA62A1-6179-4649-9491-86EA7AE590B6}" type="pres">
      <dgm:prSet presAssocID="{674D36DC-E64A-49EC-B921-A8DBF9399AE2}" presName="hierChild1" presStyleCnt="0">
        <dgm:presLayoutVars>
          <dgm:orgChart val="1"/>
          <dgm:chPref val="1"/>
          <dgm:dir/>
          <dgm:animOne val="branch"/>
          <dgm:animLvl val="lvl"/>
          <dgm:resizeHandles/>
        </dgm:presLayoutVars>
      </dgm:prSet>
      <dgm:spPr/>
    </dgm:pt>
    <dgm:pt modelId="{BA20D1C4-B5B1-4923-9282-A76ADD160E2A}" type="pres">
      <dgm:prSet presAssocID="{94DE9948-A886-4AE5-9629-8420E3BFE008}" presName="hierRoot1" presStyleCnt="0">
        <dgm:presLayoutVars>
          <dgm:hierBranch val="init"/>
        </dgm:presLayoutVars>
      </dgm:prSet>
      <dgm:spPr/>
    </dgm:pt>
    <dgm:pt modelId="{0969AC7C-4BFC-4644-A55B-388E304FDBAB}" type="pres">
      <dgm:prSet presAssocID="{94DE9948-A886-4AE5-9629-8420E3BFE008}" presName="rootComposite1" presStyleCnt="0"/>
      <dgm:spPr/>
    </dgm:pt>
    <dgm:pt modelId="{73A7FF3B-5240-4B8F-95A2-3647BF29B573}" type="pres">
      <dgm:prSet presAssocID="{94DE9948-A886-4AE5-9629-8420E3BFE008}" presName="rootText1" presStyleLbl="node0" presStyleIdx="0" presStyleCnt="1">
        <dgm:presLayoutVars>
          <dgm:chPref val="3"/>
        </dgm:presLayoutVars>
      </dgm:prSet>
      <dgm:spPr/>
    </dgm:pt>
    <dgm:pt modelId="{0948EB4E-AAEF-4E09-9C3D-93CFD85CC11D}" type="pres">
      <dgm:prSet presAssocID="{94DE9948-A886-4AE5-9629-8420E3BFE008}" presName="rootConnector1" presStyleLbl="node1" presStyleIdx="0" presStyleCnt="0"/>
      <dgm:spPr/>
    </dgm:pt>
    <dgm:pt modelId="{BF647480-6FC2-4F39-85E9-B2BA98B42041}" type="pres">
      <dgm:prSet presAssocID="{94DE9948-A886-4AE5-9629-8420E3BFE008}" presName="hierChild2" presStyleCnt="0"/>
      <dgm:spPr/>
    </dgm:pt>
    <dgm:pt modelId="{6D45A217-7EA1-4A2B-ADD3-679B947FAA40}" type="pres">
      <dgm:prSet presAssocID="{8C572E9D-DED9-4F74-ABC9-A899D8ECFBA2}" presName="Name37" presStyleLbl="parChTrans1D2" presStyleIdx="0" presStyleCnt="5"/>
      <dgm:spPr/>
    </dgm:pt>
    <dgm:pt modelId="{1FE0747B-0C69-47A9-A8F5-1617D15D1244}" type="pres">
      <dgm:prSet presAssocID="{12D7605C-D797-4360-B5FF-E6575E7F332E}" presName="hierRoot2" presStyleCnt="0">
        <dgm:presLayoutVars>
          <dgm:hierBranch val="init"/>
        </dgm:presLayoutVars>
      </dgm:prSet>
      <dgm:spPr/>
    </dgm:pt>
    <dgm:pt modelId="{36D82ED4-77BE-4308-868C-463280606D36}" type="pres">
      <dgm:prSet presAssocID="{12D7605C-D797-4360-B5FF-E6575E7F332E}" presName="rootComposite" presStyleCnt="0"/>
      <dgm:spPr/>
    </dgm:pt>
    <dgm:pt modelId="{759B15CE-2E87-4706-BDDA-873EE8148BCC}" type="pres">
      <dgm:prSet presAssocID="{12D7605C-D797-4360-B5FF-E6575E7F332E}" presName="rootText" presStyleLbl="node2" presStyleIdx="0" presStyleCnt="5">
        <dgm:presLayoutVars>
          <dgm:chPref val="3"/>
        </dgm:presLayoutVars>
      </dgm:prSet>
      <dgm:spPr/>
    </dgm:pt>
    <dgm:pt modelId="{024A0C15-BB1E-4950-871D-9388FC900220}" type="pres">
      <dgm:prSet presAssocID="{12D7605C-D797-4360-B5FF-E6575E7F332E}" presName="rootConnector" presStyleLbl="node2" presStyleIdx="0" presStyleCnt="5"/>
      <dgm:spPr/>
    </dgm:pt>
    <dgm:pt modelId="{E1CF518C-0E39-470A-99B1-A06573FF4046}" type="pres">
      <dgm:prSet presAssocID="{12D7605C-D797-4360-B5FF-E6575E7F332E}" presName="hierChild4" presStyleCnt="0"/>
      <dgm:spPr/>
    </dgm:pt>
    <dgm:pt modelId="{9B381F17-627F-441C-937B-69C40F05FE2D}" type="pres">
      <dgm:prSet presAssocID="{12D7605C-D797-4360-B5FF-E6575E7F332E}" presName="hierChild5" presStyleCnt="0"/>
      <dgm:spPr/>
    </dgm:pt>
    <dgm:pt modelId="{5CFB9404-8909-40CF-918B-A5A6906652E7}" type="pres">
      <dgm:prSet presAssocID="{252046C0-4941-4019-BBCB-9B07DF1AB48B}" presName="Name37" presStyleLbl="parChTrans1D2" presStyleIdx="1" presStyleCnt="5"/>
      <dgm:spPr/>
    </dgm:pt>
    <dgm:pt modelId="{A9A6F797-80DE-4392-8B07-26D9D6E31FF9}" type="pres">
      <dgm:prSet presAssocID="{2990FAC0-F2AD-45CE-8E2A-571287FFBA6F}" presName="hierRoot2" presStyleCnt="0">
        <dgm:presLayoutVars>
          <dgm:hierBranch val="init"/>
        </dgm:presLayoutVars>
      </dgm:prSet>
      <dgm:spPr/>
    </dgm:pt>
    <dgm:pt modelId="{7239E72B-4E98-4DDB-B13C-F00F6E13BA2D}" type="pres">
      <dgm:prSet presAssocID="{2990FAC0-F2AD-45CE-8E2A-571287FFBA6F}" presName="rootComposite" presStyleCnt="0"/>
      <dgm:spPr/>
    </dgm:pt>
    <dgm:pt modelId="{78B2C956-CFDE-418C-B3BB-9936EF23E6A4}" type="pres">
      <dgm:prSet presAssocID="{2990FAC0-F2AD-45CE-8E2A-571287FFBA6F}" presName="rootText" presStyleLbl="node2" presStyleIdx="1" presStyleCnt="5">
        <dgm:presLayoutVars>
          <dgm:chPref val="3"/>
        </dgm:presLayoutVars>
      </dgm:prSet>
      <dgm:spPr/>
    </dgm:pt>
    <dgm:pt modelId="{36FFB955-2441-4AAB-865F-73A5CDFFF1E6}" type="pres">
      <dgm:prSet presAssocID="{2990FAC0-F2AD-45CE-8E2A-571287FFBA6F}" presName="rootConnector" presStyleLbl="node2" presStyleIdx="1" presStyleCnt="5"/>
      <dgm:spPr/>
    </dgm:pt>
    <dgm:pt modelId="{A9A651B6-1782-4111-B80C-7E957F261755}" type="pres">
      <dgm:prSet presAssocID="{2990FAC0-F2AD-45CE-8E2A-571287FFBA6F}" presName="hierChild4" presStyleCnt="0"/>
      <dgm:spPr/>
    </dgm:pt>
    <dgm:pt modelId="{C00DC887-4C22-4E84-8CE8-A359F93B90E0}" type="pres">
      <dgm:prSet presAssocID="{2990FAC0-F2AD-45CE-8E2A-571287FFBA6F}" presName="hierChild5" presStyleCnt="0"/>
      <dgm:spPr/>
    </dgm:pt>
    <dgm:pt modelId="{988A903B-DE3D-40AB-9881-22FA89366094}" type="pres">
      <dgm:prSet presAssocID="{71874BED-CE8E-4989-8C97-8A8FFD068B0D}" presName="Name37" presStyleLbl="parChTrans1D2" presStyleIdx="2" presStyleCnt="5"/>
      <dgm:spPr/>
    </dgm:pt>
    <dgm:pt modelId="{364043C3-02C2-4641-9D0F-C6BFA42A7C63}" type="pres">
      <dgm:prSet presAssocID="{3BEAB8E4-EABB-463A-A0C5-5414644F4883}" presName="hierRoot2" presStyleCnt="0">
        <dgm:presLayoutVars>
          <dgm:hierBranch val="init"/>
        </dgm:presLayoutVars>
      </dgm:prSet>
      <dgm:spPr/>
    </dgm:pt>
    <dgm:pt modelId="{48003FA6-23A9-4343-B236-AB1991753C1C}" type="pres">
      <dgm:prSet presAssocID="{3BEAB8E4-EABB-463A-A0C5-5414644F4883}" presName="rootComposite" presStyleCnt="0"/>
      <dgm:spPr/>
    </dgm:pt>
    <dgm:pt modelId="{A55EF3D3-2998-4FBE-8AA3-4ED556D36A2C}" type="pres">
      <dgm:prSet presAssocID="{3BEAB8E4-EABB-463A-A0C5-5414644F4883}" presName="rootText" presStyleLbl="node2" presStyleIdx="2" presStyleCnt="5" custLinFactNeighborX="0" custLinFactNeighborY="1299">
        <dgm:presLayoutVars>
          <dgm:chPref val="3"/>
        </dgm:presLayoutVars>
      </dgm:prSet>
      <dgm:spPr/>
    </dgm:pt>
    <dgm:pt modelId="{55DB7FE7-9DE5-450F-BD53-874FC60DCCB2}" type="pres">
      <dgm:prSet presAssocID="{3BEAB8E4-EABB-463A-A0C5-5414644F4883}" presName="rootConnector" presStyleLbl="node2" presStyleIdx="2" presStyleCnt="5"/>
      <dgm:spPr/>
    </dgm:pt>
    <dgm:pt modelId="{B8AD036A-4A38-40F6-9EDC-865830F53B97}" type="pres">
      <dgm:prSet presAssocID="{3BEAB8E4-EABB-463A-A0C5-5414644F4883}" presName="hierChild4" presStyleCnt="0"/>
      <dgm:spPr/>
    </dgm:pt>
    <dgm:pt modelId="{F57753BF-25CF-46DF-93F1-339B159DFE4C}" type="pres">
      <dgm:prSet presAssocID="{3BEAB8E4-EABB-463A-A0C5-5414644F4883}" presName="hierChild5" presStyleCnt="0"/>
      <dgm:spPr/>
    </dgm:pt>
    <dgm:pt modelId="{36400558-BBE1-4458-B5E2-A3F5F8065080}" type="pres">
      <dgm:prSet presAssocID="{D92A7FE5-9E2E-4293-9CA7-F13AAC3F9F9F}" presName="Name37" presStyleLbl="parChTrans1D2" presStyleIdx="3" presStyleCnt="5"/>
      <dgm:spPr/>
    </dgm:pt>
    <dgm:pt modelId="{2EE95CDE-C52B-4E15-B1BC-CAD2E833E817}" type="pres">
      <dgm:prSet presAssocID="{F9FB2D7D-AF4D-4FAC-A4EB-6BF84E6F14AD}" presName="hierRoot2" presStyleCnt="0">
        <dgm:presLayoutVars>
          <dgm:hierBranch val="init"/>
        </dgm:presLayoutVars>
      </dgm:prSet>
      <dgm:spPr/>
    </dgm:pt>
    <dgm:pt modelId="{87FD582A-C59E-4E56-89B5-41B4A18A91E2}" type="pres">
      <dgm:prSet presAssocID="{F9FB2D7D-AF4D-4FAC-A4EB-6BF84E6F14AD}" presName="rootComposite" presStyleCnt="0"/>
      <dgm:spPr/>
    </dgm:pt>
    <dgm:pt modelId="{D32814B3-ABE4-47B2-8D12-2E661225F9D7}" type="pres">
      <dgm:prSet presAssocID="{F9FB2D7D-AF4D-4FAC-A4EB-6BF84E6F14AD}" presName="rootText" presStyleLbl="node2" presStyleIdx="3" presStyleCnt="5" custLinFactNeighborX="-6016">
        <dgm:presLayoutVars>
          <dgm:chPref val="3"/>
        </dgm:presLayoutVars>
      </dgm:prSet>
      <dgm:spPr/>
    </dgm:pt>
    <dgm:pt modelId="{8C2E0C88-6B8E-4ED1-9955-B3024255D867}" type="pres">
      <dgm:prSet presAssocID="{F9FB2D7D-AF4D-4FAC-A4EB-6BF84E6F14AD}" presName="rootConnector" presStyleLbl="node2" presStyleIdx="3" presStyleCnt="5"/>
      <dgm:spPr/>
    </dgm:pt>
    <dgm:pt modelId="{7E4C7004-4444-4439-8F8C-C9CE1F9E5793}" type="pres">
      <dgm:prSet presAssocID="{F9FB2D7D-AF4D-4FAC-A4EB-6BF84E6F14AD}" presName="hierChild4" presStyleCnt="0"/>
      <dgm:spPr/>
    </dgm:pt>
    <dgm:pt modelId="{D0C4E558-7D3C-436B-BC92-361B4DB7E6C5}" type="pres">
      <dgm:prSet presAssocID="{F9FB2D7D-AF4D-4FAC-A4EB-6BF84E6F14AD}" presName="hierChild5" presStyleCnt="0"/>
      <dgm:spPr/>
    </dgm:pt>
    <dgm:pt modelId="{BF12C6AB-C08A-487C-8E45-910715F4F94C}" type="pres">
      <dgm:prSet presAssocID="{762AB7D4-1373-48AC-8880-FAF0EEEE7F02}" presName="Name37" presStyleLbl="parChTrans1D2" presStyleIdx="4" presStyleCnt="5"/>
      <dgm:spPr/>
    </dgm:pt>
    <dgm:pt modelId="{8BEEC42B-0769-4173-BF8F-585AC23D3A42}" type="pres">
      <dgm:prSet presAssocID="{4F691B6F-A310-4BBD-A7F7-D50C67CCD9F0}" presName="hierRoot2" presStyleCnt="0">
        <dgm:presLayoutVars>
          <dgm:hierBranch val="init"/>
        </dgm:presLayoutVars>
      </dgm:prSet>
      <dgm:spPr/>
    </dgm:pt>
    <dgm:pt modelId="{FCE91E0A-4A57-4368-BEC7-3265BB0391EC}" type="pres">
      <dgm:prSet presAssocID="{4F691B6F-A310-4BBD-A7F7-D50C67CCD9F0}" presName="rootComposite" presStyleCnt="0"/>
      <dgm:spPr/>
    </dgm:pt>
    <dgm:pt modelId="{63FFF225-12A8-4D7E-9626-123F2CE1B78B}" type="pres">
      <dgm:prSet presAssocID="{4F691B6F-A310-4BBD-A7F7-D50C67CCD9F0}" presName="rootText" presStyleLbl="node2" presStyleIdx="4" presStyleCnt="5">
        <dgm:presLayoutVars>
          <dgm:chPref val="3"/>
        </dgm:presLayoutVars>
      </dgm:prSet>
      <dgm:spPr/>
    </dgm:pt>
    <dgm:pt modelId="{866D08AB-F94F-4AED-8978-250583A9DD9A}" type="pres">
      <dgm:prSet presAssocID="{4F691B6F-A310-4BBD-A7F7-D50C67CCD9F0}" presName="rootConnector" presStyleLbl="node2" presStyleIdx="4" presStyleCnt="5"/>
      <dgm:spPr/>
    </dgm:pt>
    <dgm:pt modelId="{056433CE-8ED8-449E-93EF-73E86217A3FE}" type="pres">
      <dgm:prSet presAssocID="{4F691B6F-A310-4BBD-A7F7-D50C67CCD9F0}" presName="hierChild4" presStyleCnt="0"/>
      <dgm:spPr/>
    </dgm:pt>
    <dgm:pt modelId="{74324B4A-EA29-40E7-A75C-C0F69C6C010B}" type="pres">
      <dgm:prSet presAssocID="{4F691B6F-A310-4BBD-A7F7-D50C67CCD9F0}" presName="hierChild5" presStyleCnt="0"/>
      <dgm:spPr/>
    </dgm:pt>
    <dgm:pt modelId="{AF4B5021-E928-4471-8318-9E17B415D5C9}" type="pres">
      <dgm:prSet presAssocID="{94DE9948-A886-4AE5-9629-8420E3BFE008}" presName="hierChild3" presStyleCnt="0"/>
      <dgm:spPr/>
    </dgm:pt>
  </dgm:ptLst>
  <dgm:cxnLst>
    <dgm:cxn modelId="{E1A68D02-3A5E-4176-A16A-539FB7779CDD}" type="presOf" srcId="{8C572E9D-DED9-4F74-ABC9-A899D8ECFBA2}" destId="{6D45A217-7EA1-4A2B-ADD3-679B947FAA40}" srcOrd="0" destOrd="0" presId="urn:microsoft.com/office/officeart/2005/8/layout/orgChart1"/>
    <dgm:cxn modelId="{4173890B-2F55-4053-9BDA-12D29BB138DA}" srcId="{674D36DC-E64A-49EC-B921-A8DBF9399AE2}" destId="{94DE9948-A886-4AE5-9629-8420E3BFE008}" srcOrd="0" destOrd="0" parTransId="{5E9B0AEB-33D2-441A-86F6-AE4345323AF6}" sibTransId="{54B905E3-9960-4FC8-8D73-BC1E746544CA}"/>
    <dgm:cxn modelId="{8BC1E817-3827-4CBD-8370-C72E3F4D7699}" type="presOf" srcId="{F9FB2D7D-AF4D-4FAC-A4EB-6BF84E6F14AD}" destId="{8C2E0C88-6B8E-4ED1-9955-B3024255D867}" srcOrd="1" destOrd="0" presId="urn:microsoft.com/office/officeart/2005/8/layout/orgChart1"/>
    <dgm:cxn modelId="{CD40C226-2FFB-4792-AE11-DC0C7F91B5DC}" type="presOf" srcId="{2990FAC0-F2AD-45CE-8E2A-571287FFBA6F}" destId="{78B2C956-CFDE-418C-B3BB-9936EF23E6A4}" srcOrd="0" destOrd="0" presId="urn:microsoft.com/office/officeart/2005/8/layout/orgChart1"/>
    <dgm:cxn modelId="{19C82728-3D7D-4575-933E-F7AAA25850A4}" type="presOf" srcId="{F9FB2D7D-AF4D-4FAC-A4EB-6BF84E6F14AD}" destId="{D32814B3-ABE4-47B2-8D12-2E661225F9D7}" srcOrd="0" destOrd="0" presId="urn:microsoft.com/office/officeart/2005/8/layout/orgChart1"/>
    <dgm:cxn modelId="{122D9032-F119-4C8B-88A7-0E6DC5162BD3}" type="presOf" srcId="{674D36DC-E64A-49EC-B921-A8DBF9399AE2}" destId="{0BDA62A1-6179-4649-9491-86EA7AE590B6}" srcOrd="0" destOrd="0" presId="urn:microsoft.com/office/officeart/2005/8/layout/orgChart1"/>
    <dgm:cxn modelId="{FBE6C734-CBE1-4863-940B-ED130EFB0A2F}" type="presOf" srcId="{D92A7FE5-9E2E-4293-9CA7-F13AAC3F9F9F}" destId="{36400558-BBE1-4458-B5E2-A3F5F8065080}" srcOrd="0" destOrd="0" presId="urn:microsoft.com/office/officeart/2005/8/layout/orgChart1"/>
    <dgm:cxn modelId="{951DF845-5E80-4BA4-A261-7884ABB69E61}" type="presOf" srcId="{762AB7D4-1373-48AC-8880-FAF0EEEE7F02}" destId="{BF12C6AB-C08A-487C-8E45-910715F4F94C}" srcOrd="0" destOrd="0" presId="urn:microsoft.com/office/officeart/2005/8/layout/orgChart1"/>
    <dgm:cxn modelId="{3EF5BC49-7A7B-4F16-B66C-9A6FE0C94402}" type="presOf" srcId="{12D7605C-D797-4360-B5FF-E6575E7F332E}" destId="{024A0C15-BB1E-4950-871D-9388FC900220}" srcOrd="1" destOrd="0" presId="urn:microsoft.com/office/officeart/2005/8/layout/orgChart1"/>
    <dgm:cxn modelId="{F3D16E6A-3FC6-45E7-AD3C-FB26A66B6B0F}" type="presOf" srcId="{3BEAB8E4-EABB-463A-A0C5-5414644F4883}" destId="{A55EF3D3-2998-4FBE-8AA3-4ED556D36A2C}" srcOrd="0" destOrd="0" presId="urn:microsoft.com/office/officeart/2005/8/layout/orgChart1"/>
    <dgm:cxn modelId="{D7E9446E-97C9-4986-9EFB-4B3AD16F67C2}" srcId="{94DE9948-A886-4AE5-9629-8420E3BFE008}" destId="{12D7605C-D797-4360-B5FF-E6575E7F332E}" srcOrd="0" destOrd="0" parTransId="{8C572E9D-DED9-4F74-ABC9-A899D8ECFBA2}" sibTransId="{E28A7691-1814-47A7-A533-6E5CD00F81EA}"/>
    <dgm:cxn modelId="{33E8967E-4DF1-4EE7-BFC0-CF657A975328}" srcId="{94DE9948-A886-4AE5-9629-8420E3BFE008}" destId="{4F691B6F-A310-4BBD-A7F7-D50C67CCD9F0}" srcOrd="4" destOrd="0" parTransId="{762AB7D4-1373-48AC-8880-FAF0EEEE7F02}" sibTransId="{82B2E2B7-FC64-433F-B9E3-DAA42AB9DAAF}"/>
    <dgm:cxn modelId="{33D60282-2A6E-490D-8C1A-77B02D6F707E}" type="presOf" srcId="{2990FAC0-F2AD-45CE-8E2A-571287FFBA6F}" destId="{36FFB955-2441-4AAB-865F-73A5CDFFF1E6}" srcOrd="1" destOrd="0" presId="urn:microsoft.com/office/officeart/2005/8/layout/orgChart1"/>
    <dgm:cxn modelId="{34911F82-4C8E-4952-8BF7-064BF911E86B}" srcId="{94DE9948-A886-4AE5-9629-8420E3BFE008}" destId="{3BEAB8E4-EABB-463A-A0C5-5414644F4883}" srcOrd="2" destOrd="0" parTransId="{71874BED-CE8E-4989-8C97-8A8FFD068B0D}" sibTransId="{AEC551DE-00F6-44DC-B028-593DFBDC9FCB}"/>
    <dgm:cxn modelId="{25D0AE91-EF0C-45BA-A6CC-F8AF1D3D6B18}" type="presOf" srcId="{4F691B6F-A310-4BBD-A7F7-D50C67CCD9F0}" destId="{63FFF225-12A8-4D7E-9626-123F2CE1B78B}" srcOrd="0" destOrd="0" presId="urn:microsoft.com/office/officeart/2005/8/layout/orgChart1"/>
    <dgm:cxn modelId="{D5060495-6C7F-4860-8D1B-0097D9EAB618}" type="presOf" srcId="{94DE9948-A886-4AE5-9629-8420E3BFE008}" destId="{0948EB4E-AAEF-4E09-9C3D-93CFD85CC11D}" srcOrd="1" destOrd="0" presId="urn:microsoft.com/office/officeart/2005/8/layout/orgChart1"/>
    <dgm:cxn modelId="{469A539D-1E8C-4466-B4EF-25B7A652101F}" type="presOf" srcId="{4F691B6F-A310-4BBD-A7F7-D50C67CCD9F0}" destId="{866D08AB-F94F-4AED-8978-250583A9DD9A}" srcOrd="1" destOrd="0" presId="urn:microsoft.com/office/officeart/2005/8/layout/orgChart1"/>
    <dgm:cxn modelId="{1949C29E-D88B-4A41-9081-C34183C819F4}" type="presOf" srcId="{71874BED-CE8E-4989-8C97-8A8FFD068B0D}" destId="{988A903B-DE3D-40AB-9881-22FA89366094}" srcOrd="0" destOrd="0" presId="urn:microsoft.com/office/officeart/2005/8/layout/orgChart1"/>
    <dgm:cxn modelId="{3DA84FBF-E0F6-41EE-8865-FCA057EF4381}" type="presOf" srcId="{252046C0-4941-4019-BBCB-9B07DF1AB48B}" destId="{5CFB9404-8909-40CF-918B-A5A6906652E7}" srcOrd="0" destOrd="0" presId="urn:microsoft.com/office/officeart/2005/8/layout/orgChart1"/>
    <dgm:cxn modelId="{24BC4EC2-C2F1-4EAC-8A6A-E6B1FE669A5A}" srcId="{94DE9948-A886-4AE5-9629-8420E3BFE008}" destId="{F9FB2D7D-AF4D-4FAC-A4EB-6BF84E6F14AD}" srcOrd="3" destOrd="0" parTransId="{D92A7FE5-9E2E-4293-9CA7-F13AAC3F9F9F}" sibTransId="{37962DA9-38EC-4E30-8E13-AE56B9864CE8}"/>
    <dgm:cxn modelId="{9690FDE7-2A74-40AF-A0FC-CE6E9347FC6B}" type="presOf" srcId="{12D7605C-D797-4360-B5FF-E6575E7F332E}" destId="{759B15CE-2E87-4706-BDDA-873EE8148BCC}" srcOrd="0" destOrd="0" presId="urn:microsoft.com/office/officeart/2005/8/layout/orgChart1"/>
    <dgm:cxn modelId="{DA791AEB-45B2-4918-98BA-3D68B87C583D}" srcId="{94DE9948-A886-4AE5-9629-8420E3BFE008}" destId="{2990FAC0-F2AD-45CE-8E2A-571287FFBA6F}" srcOrd="1" destOrd="0" parTransId="{252046C0-4941-4019-BBCB-9B07DF1AB48B}" sibTransId="{D6A95121-F6EA-4B2F-B39E-20A250B6306E}"/>
    <dgm:cxn modelId="{9819A9EF-CDDE-40CF-BBDF-E21569ED5DAE}" type="presOf" srcId="{3BEAB8E4-EABB-463A-A0C5-5414644F4883}" destId="{55DB7FE7-9DE5-450F-BD53-874FC60DCCB2}" srcOrd="1" destOrd="0" presId="urn:microsoft.com/office/officeart/2005/8/layout/orgChart1"/>
    <dgm:cxn modelId="{CEB604FC-50E7-4998-81D1-C25A809CA9F8}" type="presOf" srcId="{94DE9948-A886-4AE5-9629-8420E3BFE008}" destId="{73A7FF3B-5240-4B8F-95A2-3647BF29B573}" srcOrd="0" destOrd="0" presId="urn:microsoft.com/office/officeart/2005/8/layout/orgChart1"/>
    <dgm:cxn modelId="{D024B0D7-EA74-417B-97C7-208823E97D7B}" type="presParOf" srcId="{0BDA62A1-6179-4649-9491-86EA7AE590B6}" destId="{BA20D1C4-B5B1-4923-9282-A76ADD160E2A}" srcOrd="0" destOrd="0" presId="urn:microsoft.com/office/officeart/2005/8/layout/orgChart1"/>
    <dgm:cxn modelId="{F333007D-20C1-4C67-87D7-CA5E21AC0323}" type="presParOf" srcId="{BA20D1C4-B5B1-4923-9282-A76ADD160E2A}" destId="{0969AC7C-4BFC-4644-A55B-388E304FDBAB}" srcOrd="0" destOrd="0" presId="urn:microsoft.com/office/officeart/2005/8/layout/orgChart1"/>
    <dgm:cxn modelId="{412A27E9-73F0-4320-8B79-DBDEEA879417}" type="presParOf" srcId="{0969AC7C-4BFC-4644-A55B-388E304FDBAB}" destId="{73A7FF3B-5240-4B8F-95A2-3647BF29B573}" srcOrd="0" destOrd="0" presId="urn:microsoft.com/office/officeart/2005/8/layout/orgChart1"/>
    <dgm:cxn modelId="{75841C42-238B-4F1D-B111-344ABE82893C}" type="presParOf" srcId="{0969AC7C-4BFC-4644-A55B-388E304FDBAB}" destId="{0948EB4E-AAEF-4E09-9C3D-93CFD85CC11D}" srcOrd="1" destOrd="0" presId="urn:microsoft.com/office/officeart/2005/8/layout/orgChart1"/>
    <dgm:cxn modelId="{60A2DA66-DD8B-409B-967E-E68582AB0784}" type="presParOf" srcId="{BA20D1C4-B5B1-4923-9282-A76ADD160E2A}" destId="{BF647480-6FC2-4F39-85E9-B2BA98B42041}" srcOrd="1" destOrd="0" presId="urn:microsoft.com/office/officeart/2005/8/layout/orgChart1"/>
    <dgm:cxn modelId="{28678382-89F5-4461-9A01-1C9383846C82}" type="presParOf" srcId="{BF647480-6FC2-4F39-85E9-B2BA98B42041}" destId="{6D45A217-7EA1-4A2B-ADD3-679B947FAA40}" srcOrd="0" destOrd="0" presId="urn:microsoft.com/office/officeart/2005/8/layout/orgChart1"/>
    <dgm:cxn modelId="{7E75E5AC-BEDF-4DB2-8FB3-62A7FEBF55F3}" type="presParOf" srcId="{BF647480-6FC2-4F39-85E9-B2BA98B42041}" destId="{1FE0747B-0C69-47A9-A8F5-1617D15D1244}" srcOrd="1" destOrd="0" presId="urn:microsoft.com/office/officeart/2005/8/layout/orgChart1"/>
    <dgm:cxn modelId="{A8B47841-F294-437F-B456-BF9AE0975419}" type="presParOf" srcId="{1FE0747B-0C69-47A9-A8F5-1617D15D1244}" destId="{36D82ED4-77BE-4308-868C-463280606D36}" srcOrd="0" destOrd="0" presId="urn:microsoft.com/office/officeart/2005/8/layout/orgChart1"/>
    <dgm:cxn modelId="{529108D5-2CC8-4291-AAF8-F8944179B239}" type="presParOf" srcId="{36D82ED4-77BE-4308-868C-463280606D36}" destId="{759B15CE-2E87-4706-BDDA-873EE8148BCC}" srcOrd="0" destOrd="0" presId="urn:microsoft.com/office/officeart/2005/8/layout/orgChart1"/>
    <dgm:cxn modelId="{989AED13-2358-4E92-81D6-85F0B72452F2}" type="presParOf" srcId="{36D82ED4-77BE-4308-868C-463280606D36}" destId="{024A0C15-BB1E-4950-871D-9388FC900220}" srcOrd="1" destOrd="0" presId="urn:microsoft.com/office/officeart/2005/8/layout/orgChart1"/>
    <dgm:cxn modelId="{4091489B-9930-4288-9E3C-BD76DACE9383}" type="presParOf" srcId="{1FE0747B-0C69-47A9-A8F5-1617D15D1244}" destId="{E1CF518C-0E39-470A-99B1-A06573FF4046}" srcOrd="1" destOrd="0" presId="urn:microsoft.com/office/officeart/2005/8/layout/orgChart1"/>
    <dgm:cxn modelId="{C06B2EC5-6E28-47FD-B344-601E733239EE}" type="presParOf" srcId="{1FE0747B-0C69-47A9-A8F5-1617D15D1244}" destId="{9B381F17-627F-441C-937B-69C40F05FE2D}" srcOrd="2" destOrd="0" presId="urn:microsoft.com/office/officeart/2005/8/layout/orgChart1"/>
    <dgm:cxn modelId="{84FD6552-8A6E-461E-A9A0-30E7FA005AAE}" type="presParOf" srcId="{BF647480-6FC2-4F39-85E9-B2BA98B42041}" destId="{5CFB9404-8909-40CF-918B-A5A6906652E7}" srcOrd="2" destOrd="0" presId="urn:microsoft.com/office/officeart/2005/8/layout/orgChart1"/>
    <dgm:cxn modelId="{F13C762E-64B9-43A9-8D6C-200321538EA9}" type="presParOf" srcId="{BF647480-6FC2-4F39-85E9-B2BA98B42041}" destId="{A9A6F797-80DE-4392-8B07-26D9D6E31FF9}" srcOrd="3" destOrd="0" presId="urn:microsoft.com/office/officeart/2005/8/layout/orgChart1"/>
    <dgm:cxn modelId="{D14FFEF5-2B5A-4E04-A996-1D7198C19EFF}" type="presParOf" srcId="{A9A6F797-80DE-4392-8B07-26D9D6E31FF9}" destId="{7239E72B-4E98-4DDB-B13C-F00F6E13BA2D}" srcOrd="0" destOrd="0" presId="urn:microsoft.com/office/officeart/2005/8/layout/orgChart1"/>
    <dgm:cxn modelId="{18585B80-80AA-4CB8-AFF2-D44414BF1706}" type="presParOf" srcId="{7239E72B-4E98-4DDB-B13C-F00F6E13BA2D}" destId="{78B2C956-CFDE-418C-B3BB-9936EF23E6A4}" srcOrd="0" destOrd="0" presId="urn:microsoft.com/office/officeart/2005/8/layout/orgChart1"/>
    <dgm:cxn modelId="{96828D8C-74B9-4792-BFB9-682C8D5C4651}" type="presParOf" srcId="{7239E72B-4E98-4DDB-B13C-F00F6E13BA2D}" destId="{36FFB955-2441-4AAB-865F-73A5CDFFF1E6}" srcOrd="1" destOrd="0" presId="urn:microsoft.com/office/officeart/2005/8/layout/orgChart1"/>
    <dgm:cxn modelId="{C13E99E4-E4C9-4026-871F-A1C85EE508CB}" type="presParOf" srcId="{A9A6F797-80DE-4392-8B07-26D9D6E31FF9}" destId="{A9A651B6-1782-4111-B80C-7E957F261755}" srcOrd="1" destOrd="0" presId="urn:microsoft.com/office/officeart/2005/8/layout/orgChart1"/>
    <dgm:cxn modelId="{FFC92058-E00B-4433-87B0-5E60E2840AA3}" type="presParOf" srcId="{A9A6F797-80DE-4392-8B07-26D9D6E31FF9}" destId="{C00DC887-4C22-4E84-8CE8-A359F93B90E0}" srcOrd="2" destOrd="0" presId="urn:microsoft.com/office/officeart/2005/8/layout/orgChart1"/>
    <dgm:cxn modelId="{FD961D35-BA34-445A-98A5-F81CA9363C67}" type="presParOf" srcId="{BF647480-6FC2-4F39-85E9-B2BA98B42041}" destId="{988A903B-DE3D-40AB-9881-22FA89366094}" srcOrd="4" destOrd="0" presId="urn:microsoft.com/office/officeart/2005/8/layout/orgChart1"/>
    <dgm:cxn modelId="{395AD14C-61EA-41F8-A8CA-99233C035836}" type="presParOf" srcId="{BF647480-6FC2-4F39-85E9-B2BA98B42041}" destId="{364043C3-02C2-4641-9D0F-C6BFA42A7C63}" srcOrd="5" destOrd="0" presId="urn:microsoft.com/office/officeart/2005/8/layout/orgChart1"/>
    <dgm:cxn modelId="{F7AD044E-5407-490F-9B6C-90695EB73876}" type="presParOf" srcId="{364043C3-02C2-4641-9D0F-C6BFA42A7C63}" destId="{48003FA6-23A9-4343-B236-AB1991753C1C}" srcOrd="0" destOrd="0" presId="urn:microsoft.com/office/officeart/2005/8/layout/orgChart1"/>
    <dgm:cxn modelId="{19EA7A08-2017-430A-BB7C-17BB76BA8B85}" type="presParOf" srcId="{48003FA6-23A9-4343-B236-AB1991753C1C}" destId="{A55EF3D3-2998-4FBE-8AA3-4ED556D36A2C}" srcOrd="0" destOrd="0" presId="urn:microsoft.com/office/officeart/2005/8/layout/orgChart1"/>
    <dgm:cxn modelId="{51F5A2AF-5BF9-413D-A820-70922AC6C9A5}" type="presParOf" srcId="{48003FA6-23A9-4343-B236-AB1991753C1C}" destId="{55DB7FE7-9DE5-450F-BD53-874FC60DCCB2}" srcOrd="1" destOrd="0" presId="urn:microsoft.com/office/officeart/2005/8/layout/orgChart1"/>
    <dgm:cxn modelId="{14C1DF60-8490-4B75-8024-8A6F8974BA5C}" type="presParOf" srcId="{364043C3-02C2-4641-9D0F-C6BFA42A7C63}" destId="{B8AD036A-4A38-40F6-9EDC-865830F53B97}" srcOrd="1" destOrd="0" presId="urn:microsoft.com/office/officeart/2005/8/layout/orgChart1"/>
    <dgm:cxn modelId="{295055CC-27C6-4ACB-8705-11720C49F821}" type="presParOf" srcId="{364043C3-02C2-4641-9D0F-C6BFA42A7C63}" destId="{F57753BF-25CF-46DF-93F1-339B159DFE4C}" srcOrd="2" destOrd="0" presId="urn:microsoft.com/office/officeart/2005/8/layout/orgChart1"/>
    <dgm:cxn modelId="{ABD17AAC-3A6B-411E-9C2B-73262957C5AA}" type="presParOf" srcId="{BF647480-6FC2-4F39-85E9-B2BA98B42041}" destId="{36400558-BBE1-4458-B5E2-A3F5F8065080}" srcOrd="6" destOrd="0" presId="urn:microsoft.com/office/officeart/2005/8/layout/orgChart1"/>
    <dgm:cxn modelId="{C70AC0E4-7F9C-4BA1-B330-9189993C9346}" type="presParOf" srcId="{BF647480-6FC2-4F39-85E9-B2BA98B42041}" destId="{2EE95CDE-C52B-4E15-B1BC-CAD2E833E817}" srcOrd="7" destOrd="0" presId="urn:microsoft.com/office/officeart/2005/8/layout/orgChart1"/>
    <dgm:cxn modelId="{4FAC3168-38C1-4689-BB07-D9F3E06B0E49}" type="presParOf" srcId="{2EE95CDE-C52B-4E15-B1BC-CAD2E833E817}" destId="{87FD582A-C59E-4E56-89B5-41B4A18A91E2}" srcOrd="0" destOrd="0" presId="urn:microsoft.com/office/officeart/2005/8/layout/orgChart1"/>
    <dgm:cxn modelId="{AC27620C-64E7-4623-8F4F-F0D9645E2FD6}" type="presParOf" srcId="{87FD582A-C59E-4E56-89B5-41B4A18A91E2}" destId="{D32814B3-ABE4-47B2-8D12-2E661225F9D7}" srcOrd="0" destOrd="0" presId="urn:microsoft.com/office/officeart/2005/8/layout/orgChart1"/>
    <dgm:cxn modelId="{045B196B-9D1B-41CA-B22C-A25D6346A793}" type="presParOf" srcId="{87FD582A-C59E-4E56-89B5-41B4A18A91E2}" destId="{8C2E0C88-6B8E-4ED1-9955-B3024255D867}" srcOrd="1" destOrd="0" presId="urn:microsoft.com/office/officeart/2005/8/layout/orgChart1"/>
    <dgm:cxn modelId="{DD8FC9E9-44D8-41B1-BD13-726FFDAEEF50}" type="presParOf" srcId="{2EE95CDE-C52B-4E15-B1BC-CAD2E833E817}" destId="{7E4C7004-4444-4439-8F8C-C9CE1F9E5793}" srcOrd="1" destOrd="0" presId="urn:microsoft.com/office/officeart/2005/8/layout/orgChart1"/>
    <dgm:cxn modelId="{4021D473-8CC7-46CA-A74B-F968696B3FE8}" type="presParOf" srcId="{2EE95CDE-C52B-4E15-B1BC-CAD2E833E817}" destId="{D0C4E558-7D3C-436B-BC92-361B4DB7E6C5}" srcOrd="2" destOrd="0" presId="urn:microsoft.com/office/officeart/2005/8/layout/orgChart1"/>
    <dgm:cxn modelId="{DBCF217A-44E4-482C-B5D0-42EA00ACA3C0}" type="presParOf" srcId="{BF647480-6FC2-4F39-85E9-B2BA98B42041}" destId="{BF12C6AB-C08A-487C-8E45-910715F4F94C}" srcOrd="8" destOrd="0" presId="urn:microsoft.com/office/officeart/2005/8/layout/orgChart1"/>
    <dgm:cxn modelId="{A9D67C21-EB8E-475D-9DF7-6569728A50A2}" type="presParOf" srcId="{BF647480-6FC2-4F39-85E9-B2BA98B42041}" destId="{8BEEC42B-0769-4173-BF8F-585AC23D3A42}" srcOrd="9" destOrd="0" presId="urn:microsoft.com/office/officeart/2005/8/layout/orgChart1"/>
    <dgm:cxn modelId="{2C18BE85-AB4C-4380-8742-CF33B78CA946}" type="presParOf" srcId="{8BEEC42B-0769-4173-BF8F-585AC23D3A42}" destId="{FCE91E0A-4A57-4368-BEC7-3265BB0391EC}" srcOrd="0" destOrd="0" presId="urn:microsoft.com/office/officeart/2005/8/layout/orgChart1"/>
    <dgm:cxn modelId="{417146D7-1089-4436-A3B5-4CE53ABC47F3}" type="presParOf" srcId="{FCE91E0A-4A57-4368-BEC7-3265BB0391EC}" destId="{63FFF225-12A8-4D7E-9626-123F2CE1B78B}" srcOrd="0" destOrd="0" presId="urn:microsoft.com/office/officeart/2005/8/layout/orgChart1"/>
    <dgm:cxn modelId="{E466CBFA-5AEC-4DB8-97B6-3735DDBBFFEC}" type="presParOf" srcId="{FCE91E0A-4A57-4368-BEC7-3265BB0391EC}" destId="{866D08AB-F94F-4AED-8978-250583A9DD9A}" srcOrd="1" destOrd="0" presId="urn:microsoft.com/office/officeart/2005/8/layout/orgChart1"/>
    <dgm:cxn modelId="{3493544B-62A2-4F2F-8B63-F7346A3763BD}" type="presParOf" srcId="{8BEEC42B-0769-4173-BF8F-585AC23D3A42}" destId="{056433CE-8ED8-449E-93EF-73E86217A3FE}" srcOrd="1" destOrd="0" presId="urn:microsoft.com/office/officeart/2005/8/layout/orgChart1"/>
    <dgm:cxn modelId="{3F628DA9-110C-4BA8-89B9-A6BC06A57135}" type="presParOf" srcId="{8BEEC42B-0769-4173-BF8F-585AC23D3A42}" destId="{74324B4A-EA29-40E7-A75C-C0F69C6C010B}" srcOrd="2" destOrd="0" presId="urn:microsoft.com/office/officeart/2005/8/layout/orgChart1"/>
    <dgm:cxn modelId="{7555FF78-D039-4808-92ED-2736DEF61765}" type="presParOf" srcId="{BA20D1C4-B5B1-4923-9282-A76ADD160E2A}" destId="{AF4B5021-E928-4471-8318-9E17B415D5C9}" srcOrd="2" destOrd="0" presId="urn:microsoft.com/office/officeart/2005/8/layout/orgChart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4D311A-0B6B-4115-8084-62FBAA2DB007}">
      <dsp:nvSpPr>
        <dsp:cNvPr id="0" name=""/>
        <dsp:cNvSpPr/>
      </dsp:nvSpPr>
      <dsp:spPr>
        <a:xfrm>
          <a:off x="6288"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EC45604-BE2B-4BFE-B2BF-B1445E186033}">
      <dsp:nvSpPr>
        <dsp:cNvPr id="0" name=""/>
        <dsp:cNvSpPr/>
      </dsp:nvSpPr>
      <dsp:spPr>
        <a:xfrm>
          <a:off x="222876" y="378389"/>
          <a:ext cx="598194" cy="5981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2059BE1-8D45-45F3-B1FA-03001684DA8E}">
      <dsp:nvSpPr>
        <dsp:cNvPr id="0" name=""/>
        <dsp:cNvSpPr/>
      </dsp:nvSpPr>
      <dsp:spPr>
        <a:xfrm>
          <a:off x="1258666"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Handle upserts, updates, deletes on sql sinks</a:t>
          </a:r>
        </a:p>
      </dsp:txBody>
      <dsp:txXfrm>
        <a:off x="1258666" y="161801"/>
        <a:ext cx="2431085" cy="1031369"/>
      </dsp:txXfrm>
    </dsp:sp>
    <dsp:sp modelId="{A5060776-7667-450E-9E7E-5927C580E07A}">
      <dsp:nvSpPr>
        <dsp:cNvPr id="0" name=""/>
        <dsp:cNvSpPr/>
      </dsp:nvSpPr>
      <dsp:spPr>
        <a:xfrm>
          <a:off x="4113350"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59AC859-BA97-4142-AF5A-184674D55B21}">
      <dsp:nvSpPr>
        <dsp:cNvPr id="0" name=""/>
        <dsp:cNvSpPr/>
      </dsp:nvSpPr>
      <dsp:spPr>
        <a:xfrm>
          <a:off x="4329937" y="378389"/>
          <a:ext cx="598194" cy="5981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E692C81-A917-498C-BBA5-5F0D793E99EE}">
      <dsp:nvSpPr>
        <dsp:cNvPr id="0" name=""/>
        <dsp:cNvSpPr/>
      </dsp:nvSpPr>
      <dsp:spPr>
        <a:xfrm>
          <a:off x="5365727"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new partition methods</a:t>
          </a:r>
        </a:p>
      </dsp:txBody>
      <dsp:txXfrm>
        <a:off x="5365727" y="161801"/>
        <a:ext cx="2431085" cy="1031369"/>
      </dsp:txXfrm>
    </dsp:sp>
    <dsp:sp modelId="{CB7E00D7-BC6A-4541-B468-2C6B6021C8CB}">
      <dsp:nvSpPr>
        <dsp:cNvPr id="0" name=""/>
        <dsp:cNvSpPr/>
      </dsp:nvSpPr>
      <dsp:spPr>
        <a:xfrm>
          <a:off x="8220411"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209A9B1-7A16-4811-BED9-3B14A0C58A19}">
      <dsp:nvSpPr>
        <dsp:cNvPr id="0" name=""/>
        <dsp:cNvSpPr/>
      </dsp:nvSpPr>
      <dsp:spPr>
        <a:xfrm>
          <a:off x="8436998" y="378389"/>
          <a:ext cx="598194" cy="5981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0D1FD9-ADA2-4672-BFCE-E0613269F513}">
      <dsp:nvSpPr>
        <dsp:cNvPr id="0" name=""/>
        <dsp:cNvSpPr/>
      </dsp:nvSpPr>
      <dsp:spPr>
        <a:xfrm>
          <a:off x="9472788"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schema drift support</a:t>
          </a:r>
        </a:p>
      </dsp:txBody>
      <dsp:txXfrm>
        <a:off x="9472788" y="161801"/>
        <a:ext cx="2431085" cy="1031369"/>
      </dsp:txXfrm>
    </dsp:sp>
    <dsp:sp modelId="{AA427A13-E309-474D-908E-E0B3F35C4D13}">
      <dsp:nvSpPr>
        <dsp:cNvPr id="0" name=""/>
        <dsp:cNvSpPr/>
      </dsp:nvSpPr>
      <dsp:spPr>
        <a:xfrm>
          <a:off x="6288"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6189B64-1C0B-47F2-AF00-DF4742BFBA15}">
      <dsp:nvSpPr>
        <dsp:cNvPr id="0" name=""/>
        <dsp:cNvSpPr/>
      </dsp:nvSpPr>
      <dsp:spPr>
        <a:xfrm>
          <a:off x="222876" y="2290078"/>
          <a:ext cx="598194" cy="5981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C1E2FB9-9B4A-4016-883F-5BA7FA8B95EF}">
      <dsp:nvSpPr>
        <dsp:cNvPr id="0" name=""/>
        <dsp:cNvSpPr/>
      </dsp:nvSpPr>
      <dsp:spPr>
        <a:xfrm>
          <a:off x="1258666"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file handling (move files after read, write files to file names described in rows etc)</a:t>
          </a:r>
        </a:p>
      </dsp:txBody>
      <dsp:txXfrm>
        <a:off x="1258666" y="2073490"/>
        <a:ext cx="2431085" cy="1031369"/>
      </dsp:txXfrm>
    </dsp:sp>
    <dsp:sp modelId="{9606C723-3476-48FA-9509-260E98D77033}">
      <dsp:nvSpPr>
        <dsp:cNvPr id="0" name=""/>
        <dsp:cNvSpPr/>
      </dsp:nvSpPr>
      <dsp:spPr>
        <a:xfrm>
          <a:off x="4113350"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4C6537B-C84B-4E7F-80C7-3605B8BE0875}">
      <dsp:nvSpPr>
        <dsp:cNvPr id="0" name=""/>
        <dsp:cNvSpPr/>
      </dsp:nvSpPr>
      <dsp:spPr>
        <a:xfrm>
          <a:off x="4329937" y="2290078"/>
          <a:ext cx="598194" cy="5981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23804C-3941-4C18-86C1-50BDB865CFD8}">
      <dsp:nvSpPr>
        <dsp:cNvPr id="0" name=""/>
        <dsp:cNvSpPr/>
      </dsp:nvSpPr>
      <dsp:spPr>
        <a:xfrm>
          <a:off x="5365727"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New inventory of functions (for e.g Hash functions for row comparison)</a:t>
          </a:r>
        </a:p>
      </dsp:txBody>
      <dsp:txXfrm>
        <a:off x="5365727" y="2073490"/>
        <a:ext cx="2431085" cy="1031369"/>
      </dsp:txXfrm>
    </dsp:sp>
    <dsp:sp modelId="{D3A050B0-D875-4449-8FCF-69249291952B}">
      <dsp:nvSpPr>
        <dsp:cNvPr id="0" name=""/>
        <dsp:cNvSpPr/>
      </dsp:nvSpPr>
      <dsp:spPr>
        <a:xfrm>
          <a:off x="8220411"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E830FBC-37D6-4EFC-8103-C7261A5D2698}">
      <dsp:nvSpPr>
        <dsp:cNvPr id="0" name=""/>
        <dsp:cNvSpPr/>
      </dsp:nvSpPr>
      <dsp:spPr>
        <a:xfrm>
          <a:off x="8436998" y="2290078"/>
          <a:ext cx="598194" cy="59819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31A2D5E-8678-4238-86EB-9FCC03B1074B}">
      <dsp:nvSpPr>
        <dsp:cNvPr id="0" name=""/>
        <dsp:cNvSpPr/>
      </dsp:nvSpPr>
      <dsp:spPr>
        <a:xfrm>
          <a:off x="9472788"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Commonly used ETL patterns(Sequence generator/Lookup transformation/SCD…)</a:t>
          </a:r>
        </a:p>
      </dsp:txBody>
      <dsp:txXfrm>
        <a:off x="9472788" y="2073490"/>
        <a:ext cx="2431085" cy="1031369"/>
      </dsp:txXfrm>
    </dsp:sp>
    <dsp:sp modelId="{E4C96D0C-6E9B-4F6B-9C62-12B265A0CC4D}">
      <dsp:nvSpPr>
        <dsp:cNvPr id="0" name=""/>
        <dsp:cNvSpPr/>
      </dsp:nvSpPr>
      <dsp:spPr>
        <a:xfrm>
          <a:off x="6288"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6464C61-AA9E-490D-B5AE-5D0112D7FD84}">
      <dsp:nvSpPr>
        <dsp:cNvPr id="0" name=""/>
        <dsp:cNvSpPr/>
      </dsp:nvSpPr>
      <dsp:spPr>
        <a:xfrm>
          <a:off x="222876" y="4201767"/>
          <a:ext cx="598194" cy="59819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7601EEC-2060-460B-A8A6-D692120DDE7E}">
      <dsp:nvSpPr>
        <dsp:cNvPr id="0" name=""/>
        <dsp:cNvSpPr/>
      </dsp:nvSpPr>
      <dsp:spPr>
        <a:xfrm>
          <a:off x="1258666"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Data lineage – Capturing sink column lineage &amp; impact analysis(invaluable if this is for enterprise deployment)</a:t>
          </a:r>
        </a:p>
      </dsp:txBody>
      <dsp:txXfrm>
        <a:off x="1258666" y="3985179"/>
        <a:ext cx="2431085" cy="1031369"/>
      </dsp:txXfrm>
    </dsp:sp>
    <dsp:sp modelId="{68AB75F4-8668-48FF-9070-686F86C2DBFF}">
      <dsp:nvSpPr>
        <dsp:cNvPr id="0" name=""/>
        <dsp:cNvSpPr/>
      </dsp:nvSpPr>
      <dsp:spPr>
        <a:xfrm>
          <a:off x="4113350"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59B6AB2-03D4-48A8-B649-AA6947A16D01}">
      <dsp:nvSpPr>
        <dsp:cNvPr id="0" name=""/>
        <dsp:cNvSpPr/>
      </dsp:nvSpPr>
      <dsp:spPr>
        <a:xfrm>
          <a:off x="4329937" y="4201767"/>
          <a:ext cx="598194" cy="598194"/>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DC3DD7A-B96E-460B-A86C-FDA5F5C018C1}">
      <dsp:nvSpPr>
        <dsp:cNvPr id="0" name=""/>
        <dsp:cNvSpPr/>
      </dsp:nvSpPr>
      <dsp:spPr>
        <a:xfrm>
          <a:off x="5365727"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Implement commonly used ETL patterns as templates(SCD Type1, Type2, Data Vault)</a:t>
          </a:r>
        </a:p>
      </dsp:txBody>
      <dsp:txXfrm>
        <a:off x="5365727" y="3985179"/>
        <a:ext cx="2431085" cy="10313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D3C74-A890-4670-ADF8-15428782258E}">
      <dsp:nvSpPr>
        <dsp:cNvPr id="0" name=""/>
        <dsp:cNvSpPr/>
      </dsp:nvSpPr>
      <dsp:spPr>
        <a:xfrm>
          <a:off x="5237"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26670" rIns="252043" bIns="26670" numCol="1" spcCol="1270" anchor="ctr" anchorCtr="1">
          <a:noAutofit/>
        </a:bodyPr>
        <a:lstStyle/>
        <a:p>
          <a:pPr marL="0" lvl="0" indent="0" algn="l" defTabSz="933450">
            <a:lnSpc>
              <a:spcPct val="90000"/>
            </a:lnSpc>
            <a:spcBef>
              <a:spcPct val="0"/>
            </a:spcBef>
            <a:spcAft>
              <a:spcPct val="35000"/>
            </a:spcAft>
            <a:buNone/>
          </a:pPr>
          <a:r>
            <a:rPr lang="en-US" sz="2100" kern="1200"/>
            <a:t>Quick data exploration</a:t>
          </a:r>
        </a:p>
        <a:p>
          <a:pPr marL="171450" lvl="1" indent="-171450" algn="l" defTabSz="711200">
            <a:lnSpc>
              <a:spcPct val="90000"/>
            </a:lnSpc>
            <a:spcBef>
              <a:spcPct val="0"/>
            </a:spcBef>
            <a:spcAft>
              <a:spcPct val="15000"/>
            </a:spcAft>
            <a:buChar char="•"/>
          </a:pPr>
          <a:r>
            <a:rPr lang="en-US" sz="1600" kern="1200"/>
            <a:t>Easily explore schema and data in files on Azure storage</a:t>
          </a:r>
        </a:p>
        <a:p>
          <a:pPr marL="171450" lvl="1" indent="-171450" algn="l" defTabSz="711200">
            <a:lnSpc>
              <a:spcPct val="90000"/>
            </a:lnSpc>
            <a:spcBef>
              <a:spcPct val="0"/>
            </a:spcBef>
            <a:spcAft>
              <a:spcPct val="15000"/>
            </a:spcAft>
            <a:buChar char="•"/>
          </a:pPr>
          <a:r>
            <a:rPr lang="en-US" sz="1600" kern="1200" dirty="0"/>
            <a:t>Supports various file formats (Parquet, CSV, JSON)</a:t>
          </a:r>
        </a:p>
        <a:p>
          <a:pPr marL="171450" lvl="1" indent="-171450" algn="l" defTabSz="711200">
            <a:lnSpc>
              <a:spcPct val="90000"/>
            </a:lnSpc>
            <a:spcBef>
              <a:spcPct val="0"/>
            </a:spcBef>
            <a:spcAft>
              <a:spcPct val="15000"/>
            </a:spcAft>
            <a:buChar char="•"/>
          </a:pPr>
          <a:r>
            <a:rPr lang="en-US" sz="1600" kern="1200"/>
            <a:t>Direct connector to Azure storage for large BI ecosystem</a:t>
          </a:r>
        </a:p>
      </dsp:txBody>
      <dsp:txXfrm>
        <a:off x="675937" y="823467"/>
        <a:ext cx="3238426" cy="3238426"/>
      </dsp:txXfrm>
    </dsp:sp>
    <dsp:sp modelId="{13147367-F0E9-4ACF-8B01-06F2B02A3C7D}">
      <dsp:nvSpPr>
        <dsp:cNvPr id="0" name=""/>
        <dsp:cNvSpPr/>
      </dsp:nvSpPr>
      <dsp:spPr>
        <a:xfrm>
          <a:off x="3669098"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26670" rIns="252043" bIns="26670" numCol="1" spcCol="1270" anchor="ctr" anchorCtr="1">
          <a:noAutofit/>
        </a:bodyPr>
        <a:lstStyle/>
        <a:p>
          <a:pPr marL="0" lvl="0" indent="0" algn="l" defTabSz="933450">
            <a:lnSpc>
              <a:spcPct val="90000"/>
            </a:lnSpc>
            <a:spcBef>
              <a:spcPct val="0"/>
            </a:spcBef>
            <a:spcAft>
              <a:spcPct val="35000"/>
            </a:spcAft>
            <a:buNone/>
          </a:pPr>
          <a:r>
            <a:rPr lang="en-US" sz="2100" kern="1200"/>
            <a:t>Logical Data Warehouse</a:t>
          </a:r>
        </a:p>
        <a:p>
          <a:pPr marL="171450" lvl="1" indent="-171450" algn="l" defTabSz="711200">
            <a:lnSpc>
              <a:spcPct val="90000"/>
            </a:lnSpc>
            <a:spcBef>
              <a:spcPct val="0"/>
            </a:spcBef>
            <a:spcAft>
              <a:spcPct val="15000"/>
            </a:spcAft>
            <a:buChar char="•"/>
          </a:pPr>
          <a:r>
            <a:rPr lang="en-US" sz="1600" kern="1200"/>
            <a:t>Model raw files as virtual tables and views</a:t>
          </a:r>
        </a:p>
        <a:p>
          <a:pPr marL="171450" lvl="1" indent="-171450" algn="l" defTabSz="711200">
            <a:lnSpc>
              <a:spcPct val="90000"/>
            </a:lnSpc>
            <a:spcBef>
              <a:spcPct val="0"/>
            </a:spcBef>
            <a:spcAft>
              <a:spcPct val="15000"/>
            </a:spcAft>
            <a:buChar char="•"/>
          </a:pPr>
          <a:r>
            <a:rPr lang="en-US" sz="1600" kern="1200" dirty="0"/>
            <a:t>Use any tool that works with SQL to analyze files</a:t>
          </a:r>
        </a:p>
        <a:p>
          <a:pPr marL="171450" lvl="1" indent="-171450" algn="l" defTabSz="711200">
            <a:lnSpc>
              <a:spcPct val="90000"/>
            </a:lnSpc>
            <a:spcBef>
              <a:spcPct val="0"/>
            </a:spcBef>
            <a:spcAft>
              <a:spcPct val="15000"/>
            </a:spcAft>
            <a:buChar char="•"/>
          </a:pPr>
          <a:r>
            <a:rPr lang="en-US" sz="1600" kern="1200"/>
            <a:t>Use enterprise-grade security model</a:t>
          </a:r>
        </a:p>
      </dsp:txBody>
      <dsp:txXfrm>
        <a:off x="4339798" y="823467"/>
        <a:ext cx="3238426" cy="3238426"/>
      </dsp:txXfrm>
    </dsp:sp>
    <dsp:sp modelId="{AAE36A8B-7273-47E0-914A-57C4B748E852}">
      <dsp:nvSpPr>
        <dsp:cNvPr id="0" name=""/>
        <dsp:cNvSpPr/>
      </dsp:nvSpPr>
      <dsp:spPr>
        <a:xfrm>
          <a:off x="7332959"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26670" rIns="252043" bIns="26670" numCol="1" spcCol="1270" anchor="ctr" anchorCtr="1">
          <a:noAutofit/>
        </a:bodyPr>
        <a:lstStyle/>
        <a:p>
          <a:pPr marL="0" lvl="0" indent="0" algn="l" defTabSz="933450">
            <a:lnSpc>
              <a:spcPct val="90000"/>
            </a:lnSpc>
            <a:spcBef>
              <a:spcPct val="0"/>
            </a:spcBef>
            <a:spcAft>
              <a:spcPct val="35000"/>
            </a:spcAft>
            <a:buNone/>
          </a:pPr>
          <a:r>
            <a:rPr lang="en-US" sz="2100" kern="1200"/>
            <a:t>Easy data transformation</a:t>
          </a:r>
        </a:p>
        <a:p>
          <a:pPr marL="171450" lvl="1" indent="-171450" algn="l" defTabSz="711200">
            <a:lnSpc>
              <a:spcPct val="90000"/>
            </a:lnSpc>
            <a:spcBef>
              <a:spcPct val="0"/>
            </a:spcBef>
            <a:spcAft>
              <a:spcPct val="15000"/>
            </a:spcAft>
            <a:buChar char="•"/>
          </a:pPr>
          <a:r>
            <a:rPr lang="en-US" sz="1600" kern="1200" dirty="0"/>
            <a:t>Transform CSV to parquet format</a:t>
          </a:r>
        </a:p>
        <a:p>
          <a:pPr marL="171450" lvl="1" indent="-171450" algn="l" defTabSz="711200">
            <a:lnSpc>
              <a:spcPct val="90000"/>
            </a:lnSpc>
            <a:spcBef>
              <a:spcPct val="0"/>
            </a:spcBef>
            <a:spcAft>
              <a:spcPct val="15000"/>
            </a:spcAft>
            <a:buChar char="•"/>
          </a:pPr>
          <a:r>
            <a:rPr lang="en-US" sz="1600" kern="1200"/>
            <a:t>Move data between containers and accounts</a:t>
          </a:r>
        </a:p>
        <a:p>
          <a:pPr marL="171450" lvl="1" indent="-171450" algn="l" defTabSz="711200">
            <a:lnSpc>
              <a:spcPct val="90000"/>
            </a:lnSpc>
            <a:spcBef>
              <a:spcPct val="0"/>
            </a:spcBef>
            <a:spcAft>
              <a:spcPct val="15000"/>
            </a:spcAft>
            <a:buChar char="•"/>
          </a:pPr>
          <a:r>
            <a:rPr lang="en-US" sz="1600" kern="1200"/>
            <a:t>Save the results of queries on external storage</a:t>
          </a:r>
        </a:p>
        <a:p>
          <a:pPr marL="171450" lvl="1" indent="-171450" algn="l" defTabSz="711200">
            <a:lnSpc>
              <a:spcPct val="90000"/>
            </a:lnSpc>
            <a:spcBef>
              <a:spcPct val="0"/>
            </a:spcBef>
            <a:spcAft>
              <a:spcPct val="15000"/>
            </a:spcAft>
            <a:buChar char="•"/>
          </a:pPr>
          <a:endParaRPr lang="en-US" sz="1600" kern="1200"/>
        </a:p>
      </dsp:txBody>
      <dsp:txXfrm>
        <a:off x="8003659" y="823467"/>
        <a:ext cx="3238426" cy="32384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2C6AB-C08A-487C-8E45-910715F4F94C}">
      <dsp:nvSpPr>
        <dsp:cNvPr id="0" name=""/>
        <dsp:cNvSpPr/>
      </dsp:nvSpPr>
      <dsp:spPr>
        <a:xfrm>
          <a:off x="1755613" y="1254236"/>
          <a:ext cx="1454745" cy="126238"/>
        </a:xfrm>
        <a:custGeom>
          <a:avLst/>
          <a:gdLst/>
          <a:ahLst/>
          <a:cxnLst/>
          <a:rect l="0" t="0" r="0" b="0"/>
          <a:pathLst>
            <a:path>
              <a:moveTo>
                <a:pt x="0" y="0"/>
              </a:moveTo>
              <a:lnTo>
                <a:pt x="0" y="63119"/>
              </a:lnTo>
              <a:lnTo>
                <a:pt x="1454745" y="63119"/>
              </a:lnTo>
              <a:lnTo>
                <a:pt x="1454745"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400558-BBE1-4458-B5E2-A3F5F8065080}">
      <dsp:nvSpPr>
        <dsp:cNvPr id="0" name=""/>
        <dsp:cNvSpPr/>
      </dsp:nvSpPr>
      <dsp:spPr>
        <a:xfrm>
          <a:off x="1755613" y="1254236"/>
          <a:ext cx="727372" cy="126238"/>
        </a:xfrm>
        <a:custGeom>
          <a:avLst/>
          <a:gdLst/>
          <a:ahLst/>
          <a:cxnLst/>
          <a:rect l="0" t="0" r="0" b="0"/>
          <a:pathLst>
            <a:path>
              <a:moveTo>
                <a:pt x="0" y="0"/>
              </a:moveTo>
              <a:lnTo>
                <a:pt x="0" y="63119"/>
              </a:lnTo>
              <a:lnTo>
                <a:pt x="727372" y="63119"/>
              </a:lnTo>
              <a:lnTo>
                <a:pt x="727372"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8A903B-DE3D-40AB-9881-22FA89366094}">
      <dsp:nvSpPr>
        <dsp:cNvPr id="0" name=""/>
        <dsp:cNvSpPr/>
      </dsp:nvSpPr>
      <dsp:spPr>
        <a:xfrm>
          <a:off x="1709893" y="1254236"/>
          <a:ext cx="91440" cy="124314"/>
        </a:xfrm>
        <a:custGeom>
          <a:avLst/>
          <a:gdLst/>
          <a:ahLst/>
          <a:cxnLst/>
          <a:rect l="0" t="0" r="0" b="0"/>
          <a:pathLst>
            <a:path>
              <a:moveTo>
                <a:pt x="45720" y="0"/>
              </a:moveTo>
              <a:lnTo>
                <a:pt x="45720" y="124314"/>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FB9404-8909-40CF-918B-A5A6906652E7}">
      <dsp:nvSpPr>
        <dsp:cNvPr id="0" name=""/>
        <dsp:cNvSpPr/>
      </dsp:nvSpPr>
      <dsp:spPr>
        <a:xfrm>
          <a:off x="1028240" y="1254236"/>
          <a:ext cx="727372" cy="126238"/>
        </a:xfrm>
        <a:custGeom>
          <a:avLst/>
          <a:gdLst/>
          <a:ahLst/>
          <a:cxnLst/>
          <a:rect l="0" t="0" r="0" b="0"/>
          <a:pathLst>
            <a:path>
              <a:moveTo>
                <a:pt x="727372" y="0"/>
              </a:moveTo>
              <a:lnTo>
                <a:pt x="727372" y="63119"/>
              </a:lnTo>
              <a:lnTo>
                <a:pt x="0" y="63119"/>
              </a:lnTo>
              <a:lnTo>
                <a:pt x="0"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45A217-7EA1-4A2B-ADD3-679B947FAA40}">
      <dsp:nvSpPr>
        <dsp:cNvPr id="0" name=""/>
        <dsp:cNvSpPr/>
      </dsp:nvSpPr>
      <dsp:spPr>
        <a:xfrm>
          <a:off x="300867" y="1254236"/>
          <a:ext cx="1454745" cy="126238"/>
        </a:xfrm>
        <a:custGeom>
          <a:avLst/>
          <a:gdLst/>
          <a:ahLst/>
          <a:cxnLst/>
          <a:rect l="0" t="0" r="0" b="0"/>
          <a:pathLst>
            <a:path>
              <a:moveTo>
                <a:pt x="1454745" y="0"/>
              </a:moveTo>
              <a:lnTo>
                <a:pt x="1454745" y="63119"/>
              </a:lnTo>
              <a:lnTo>
                <a:pt x="0" y="63119"/>
              </a:lnTo>
              <a:lnTo>
                <a:pt x="0"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A7FF3B-5240-4B8F-95A2-3647BF29B573}">
      <dsp:nvSpPr>
        <dsp:cNvPr id="0" name=""/>
        <dsp:cNvSpPr/>
      </dsp:nvSpPr>
      <dsp:spPr>
        <a:xfrm>
          <a:off x="1455045" y="953669"/>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Driver</a:t>
          </a:r>
        </a:p>
      </dsp:txBody>
      <dsp:txXfrm>
        <a:off x="1455045" y="953669"/>
        <a:ext cx="601134" cy="300567"/>
      </dsp:txXfrm>
    </dsp:sp>
    <dsp:sp modelId="{759B15CE-2E87-4706-BDDA-873EE8148BCC}">
      <dsp:nvSpPr>
        <dsp:cNvPr id="0" name=""/>
        <dsp:cNvSpPr/>
      </dsp:nvSpPr>
      <dsp:spPr>
        <a:xfrm>
          <a:off x="300"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300" y="1380475"/>
        <a:ext cx="601134" cy="300567"/>
      </dsp:txXfrm>
    </dsp:sp>
    <dsp:sp modelId="{78B2C956-CFDE-418C-B3BB-9936EF23E6A4}">
      <dsp:nvSpPr>
        <dsp:cNvPr id="0" name=""/>
        <dsp:cNvSpPr/>
      </dsp:nvSpPr>
      <dsp:spPr>
        <a:xfrm>
          <a:off x="727672"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727672" y="1380475"/>
        <a:ext cx="601134" cy="300567"/>
      </dsp:txXfrm>
    </dsp:sp>
    <dsp:sp modelId="{A55EF3D3-2998-4FBE-8AA3-4ED556D36A2C}">
      <dsp:nvSpPr>
        <dsp:cNvPr id="0" name=""/>
        <dsp:cNvSpPr/>
      </dsp:nvSpPr>
      <dsp:spPr>
        <a:xfrm>
          <a:off x="1455045" y="1378551"/>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1455045" y="1378551"/>
        <a:ext cx="601134" cy="300567"/>
      </dsp:txXfrm>
    </dsp:sp>
    <dsp:sp modelId="{D32814B3-ABE4-47B2-8D12-2E661225F9D7}">
      <dsp:nvSpPr>
        <dsp:cNvPr id="0" name=""/>
        <dsp:cNvSpPr/>
      </dsp:nvSpPr>
      <dsp:spPr>
        <a:xfrm>
          <a:off x="2182418"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2182418" y="1380475"/>
        <a:ext cx="601134" cy="300567"/>
      </dsp:txXfrm>
    </dsp:sp>
    <dsp:sp modelId="{63FFF225-12A8-4D7E-9626-123F2CE1B78B}">
      <dsp:nvSpPr>
        <dsp:cNvPr id="0" name=""/>
        <dsp:cNvSpPr/>
      </dsp:nvSpPr>
      <dsp:spPr>
        <a:xfrm>
          <a:off x="2909791"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2909791" y="1380475"/>
        <a:ext cx="601134" cy="3005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2C6AB-C08A-487C-8E45-910715F4F94C}">
      <dsp:nvSpPr>
        <dsp:cNvPr id="0" name=""/>
        <dsp:cNvSpPr/>
      </dsp:nvSpPr>
      <dsp:spPr>
        <a:xfrm>
          <a:off x="1755613" y="1254236"/>
          <a:ext cx="1454746" cy="126238"/>
        </a:xfrm>
        <a:custGeom>
          <a:avLst/>
          <a:gdLst/>
          <a:ahLst/>
          <a:cxnLst/>
          <a:rect l="0" t="0" r="0" b="0"/>
          <a:pathLst>
            <a:path>
              <a:moveTo>
                <a:pt x="0" y="0"/>
              </a:moveTo>
              <a:lnTo>
                <a:pt x="0" y="63119"/>
              </a:lnTo>
              <a:lnTo>
                <a:pt x="1454746" y="63119"/>
              </a:lnTo>
              <a:lnTo>
                <a:pt x="1454746"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400558-BBE1-4458-B5E2-A3F5F8065080}">
      <dsp:nvSpPr>
        <dsp:cNvPr id="0" name=""/>
        <dsp:cNvSpPr/>
      </dsp:nvSpPr>
      <dsp:spPr>
        <a:xfrm>
          <a:off x="1755613" y="1254236"/>
          <a:ext cx="691208" cy="126238"/>
        </a:xfrm>
        <a:custGeom>
          <a:avLst/>
          <a:gdLst/>
          <a:ahLst/>
          <a:cxnLst/>
          <a:rect l="0" t="0" r="0" b="0"/>
          <a:pathLst>
            <a:path>
              <a:moveTo>
                <a:pt x="0" y="0"/>
              </a:moveTo>
              <a:lnTo>
                <a:pt x="0" y="63119"/>
              </a:lnTo>
              <a:lnTo>
                <a:pt x="691208" y="63119"/>
              </a:lnTo>
              <a:lnTo>
                <a:pt x="691208"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8A903B-DE3D-40AB-9881-22FA89366094}">
      <dsp:nvSpPr>
        <dsp:cNvPr id="0" name=""/>
        <dsp:cNvSpPr/>
      </dsp:nvSpPr>
      <dsp:spPr>
        <a:xfrm>
          <a:off x="1670579" y="1254236"/>
          <a:ext cx="91440" cy="135931"/>
        </a:xfrm>
        <a:custGeom>
          <a:avLst/>
          <a:gdLst/>
          <a:ahLst/>
          <a:cxnLst/>
          <a:rect l="0" t="0" r="0" b="0"/>
          <a:pathLst>
            <a:path>
              <a:moveTo>
                <a:pt x="85034" y="0"/>
              </a:moveTo>
              <a:lnTo>
                <a:pt x="85034" y="72812"/>
              </a:lnTo>
              <a:lnTo>
                <a:pt x="45720" y="72812"/>
              </a:lnTo>
              <a:lnTo>
                <a:pt x="45720" y="135931"/>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FB9404-8909-40CF-918B-A5A6906652E7}">
      <dsp:nvSpPr>
        <dsp:cNvPr id="0" name=""/>
        <dsp:cNvSpPr/>
      </dsp:nvSpPr>
      <dsp:spPr>
        <a:xfrm>
          <a:off x="1028240" y="1254236"/>
          <a:ext cx="727373" cy="126238"/>
        </a:xfrm>
        <a:custGeom>
          <a:avLst/>
          <a:gdLst/>
          <a:ahLst/>
          <a:cxnLst/>
          <a:rect l="0" t="0" r="0" b="0"/>
          <a:pathLst>
            <a:path>
              <a:moveTo>
                <a:pt x="727373" y="0"/>
              </a:moveTo>
              <a:lnTo>
                <a:pt x="727373"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45A217-7EA1-4A2B-ADD3-679B947FAA40}">
      <dsp:nvSpPr>
        <dsp:cNvPr id="0" name=""/>
        <dsp:cNvSpPr/>
      </dsp:nvSpPr>
      <dsp:spPr>
        <a:xfrm>
          <a:off x="300867" y="1254236"/>
          <a:ext cx="1454746" cy="126238"/>
        </a:xfrm>
        <a:custGeom>
          <a:avLst/>
          <a:gdLst/>
          <a:ahLst/>
          <a:cxnLst/>
          <a:rect l="0" t="0" r="0" b="0"/>
          <a:pathLst>
            <a:path>
              <a:moveTo>
                <a:pt x="1454746" y="0"/>
              </a:moveTo>
              <a:lnTo>
                <a:pt x="1454746"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A7FF3B-5240-4B8F-95A2-3647BF29B573}">
      <dsp:nvSpPr>
        <dsp:cNvPr id="0" name=""/>
        <dsp:cNvSpPr/>
      </dsp:nvSpPr>
      <dsp:spPr>
        <a:xfrm>
          <a:off x="1455046" y="953669"/>
          <a:ext cx="601134" cy="300567"/>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a:t>Control Node</a:t>
          </a:r>
        </a:p>
      </dsp:txBody>
      <dsp:txXfrm>
        <a:off x="1455046" y="953669"/>
        <a:ext cx="601134" cy="300567"/>
      </dsp:txXfrm>
    </dsp:sp>
    <dsp:sp modelId="{759B15CE-2E87-4706-BDDA-873EE8148BCC}">
      <dsp:nvSpPr>
        <dsp:cNvPr id="0" name=""/>
        <dsp:cNvSpPr/>
      </dsp:nvSpPr>
      <dsp:spPr>
        <a:xfrm>
          <a:off x="300"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300" y="1380475"/>
        <a:ext cx="601134" cy="300567"/>
      </dsp:txXfrm>
    </dsp:sp>
    <dsp:sp modelId="{78B2C956-CFDE-418C-B3BB-9936EF23E6A4}">
      <dsp:nvSpPr>
        <dsp:cNvPr id="0" name=""/>
        <dsp:cNvSpPr/>
      </dsp:nvSpPr>
      <dsp:spPr>
        <a:xfrm>
          <a:off x="727673"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727673" y="1380475"/>
        <a:ext cx="601134" cy="300567"/>
      </dsp:txXfrm>
    </dsp:sp>
    <dsp:sp modelId="{A55EF3D3-2998-4FBE-8AA3-4ED556D36A2C}">
      <dsp:nvSpPr>
        <dsp:cNvPr id="0" name=""/>
        <dsp:cNvSpPr/>
      </dsp:nvSpPr>
      <dsp:spPr>
        <a:xfrm>
          <a:off x="1415731" y="1390168"/>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1415731" y="1390168"/>
        <a:ext cx="601134" cy="300567"/>
      </dsp:txXfrm>
    </dsp:sp>
    <dsp:sp modelId="{D32814B3-ABE4-47B2-8D12-2E661225F9D7}">
      <dsp:nvSpPr>
        <dsp:cNvPr id="0" name=""/>
        <dsp:cNvSpPr/>
      </dsp:nvSpPr>
      <dsp:spPr>
        <a:xfrm>
          <a:off x="2146254"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146254" y="1380475"/>
        <a:ext cx="601134" cy="300567"/>
      </dsp:txXfrm>
    </dsp:sp>
    <dsp:sp modelId="{63FFF225-12A8-4D7E-9626-123F2CE1B78B}">
      <dsp:nvSpPr>
        <dsp:cNvPr id="0" name=""/>
        <dsp:cNvSpPr/>
      </dsp:nvSpPr>
      <dsp:spPr>
        <a:xfrm>
          <a:off x="2909792"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909792" y="1380475"/>
        <a:ext cx="601134" cy="3005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2C6AB-C08A-487C-8E45-910715F4F94C}">
      <dsp:nvSpPr>
        <dsp:cNvPr id="0" name=""/>
        <dsp:cNvSpPr/>
      </dsp:nvSpPr>
      <dsp:spPr>
        <a:xfrm>
          <a:off x="1755613" y="1254236"/>
          <a:ext cx="1454745" cy="126238"/>
        </a:xfrm>
        <a:custGeom>
          <a:avLst/>
          <a:gdLst/>
          <a:ahLst/>
          <a:cxnLst/>
          <a:rect l="0" t="0" r="0" b="0"/>
          <a:pathLst>
            <a:path>
              <a:moveTo>
                <a:pt x="0" y="0"/>
              </a:moveTo>
              <a:lnTo>
                <a:pt x="0" y="63119"/>
              </a:lnTo>
              <a:lnTo>
                <a:pt x="1454745" y="63119"/>
              </a:lnTo>
              <a:lnTo>
                <a:pt x="1454745"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400558-BBE1-4458-B5E2-A3F5F8065080}">
      <dsp:nvSpPr>
        <dsp:cNvPr id="0" name=""/>
        <dsp:cNvSpPr/>
      </dsp:nvSpPr>
      <dsp:spPr>
        <a:xfrm>
          <a:off x="1755613" y="1254236"/>
          <a:ext cx="691208" cy="126238"/>
        </a:xfrm>
        <a:custGeom>
          <a:avLst/>
          <a:gdLst/>
          <a:ahLst/>
          <a:cxnLst/>
          <a:rect l="0" t="0" r="0" b="0"/>
          <a:pathLst>
            <a:path>
              <a:moveTo>
                <a:pt x="0" y="0"/>
              </a:moveTo>
              <a:lnTo>
                <a:pt x="0" y="63119"/>
              </a:lnTo>
              <a:lnTo>
                <a:pt x="691208" y="63119"/>
              </a:lnTo>
              <a:lnTo>
                <a:pt x="691208"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8A903B-DE3D-40AB-9881-22FA89366094}">
      <dsp:nvSpPr>
        <dsp:cNvPr id="0" name=""/>
        <dsp:cNvSpPr/>
      </dsp:nvSpPr>
      <dsp:spPr>
        <a:xfrm>
          <a:off x="1709893" y="1254236"/>
          <a:ext cx="91440" cy="130142"/>
        </a:xfrm>
        <a:custGeom>
          <a:avLst/>
          <a:gdLst/>
          <a:ahLst/>
          <a:cxnLst/>
          <a:rect l="0" t="0" r="0" b="0"/>
          <a:pathLst>
            <a:path>
              <a:moveTo>
                <a:pt x="45720" y="0"/>
              </a:moveTo>
              <a:lnTo>
                <a:pt x="45720" y="130142"/>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FB9404-8909-40CF-918B-A5A6906652E7}">
      <dsp:nvSpPr>
        <dsp:cNvPr id="0" name=""/>
        <dsp:cNvSpPr/>
      </dsp:nvSpPr>
      <dsp:spPr>
        <a:xfrm>
          <a:off x="1028240" y="1254236"/>
          <a:ext cx="727372" cy="126238"/>
        </a:xfrm>
        <a:custGeom>
          <a:avLst/>
          <a:gdLst/>
          <a:ahLst/>
          <a:cxnLst/>
          <a:rect l="0" t="0" r="0" b="0"/>
          <a:pathLst>
            <a:path>
              <a:moveTo>
                <a:pt x="727372" y="0"/>
              </a:moveTo>
              <a:lnTo>
                <a:pt x="727372"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45A217-7EA1-4A2B-ADD3-679B947FAA40}">
      <dsp:nvSpPr>
        <dsp:cNvPr id="0" name=""/>
        <dsp:cNvSpPr/>
      </dsp:nvSpPr>
      <dsp:spPr>
        <a:xfrm>
          <a:off x="300867" y="1254236"/>
          <a:ext cx="1454745" cy="126238"/>
        </a:xfrm>
        <a:custGeom>
          <a:avLst/>
          <a:gdLst/>
          <a:ahLst/>
          <a:cxnLst/>
          <a:rect l="0" t="0" r="0" b="0"/>
          <a:pathLst>
            <a:path>
              <a:moveTo>
                <a:pt x="1454745" y="0"/>
              </a:moveTo>
              <a:lnTo>
                <a:pt x="1454745"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A7FF3B-5240-4B8F-95A2-3647BF29B573}">
      <dsp:nvSpPr>
        <dsp:cNvPr id="0" name=""/>
        <dsp:cNvSpPr/>
      </dsp:nvSpPr>
      <dsp:spPr>
        <a:xfrm>
          <a:off x="1455045" y="953669"/>
          <a:ext cx="601134" cy="300567"/>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a:t>Control Node</a:t>
          </a:r>
        </a:p>
      </dsp:txBody>
      <dsp:txXfrm>
        <a:off x="1455045" y="953669"/>
        <a:ext cx="601134" cy="300567"/>
      </dsp:txXfrm>
    </dsp:sp>
    <dsp:sp modelId="{759B15CE-2E87-4706-BDDA-873EE8148BCC}">
      <dsp:nvSpPr>
        <dsp:cNvPr id="0" name=""/>
        <dsp:cNvSpPr/>
      </dsp:nvSpPr>
      <dsp:spPr>
        <a:xfrm>
          <a:off x="300"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300" y="1380475"/>
        <a:ext cx="601134" cy="300567"/>
      </dsp:txXfrm>
    </dsp:sp>
    <dsp:sp modelId="{78B2C956-CFDE-418C-B3BB-9936EF23E6A4}">
      <dsp:nvSpPr>
        <dsp:cNvPr id="0" name=""/>
        <dsp:cNvSpPr/>
      </dsp:nvSpPr>
      <dsp:spPr>
        <a:xfrm>
          <a:off x="727672"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727672" y="1380475"/>
        <a:ext cx="601134" cy="300567"/>
      </dsp:txXfrm>
    </dsp:sp>
    <dsp:sp modelId="{A55EF3D3-2998-4FBE-8AA3-4ED556D36A2C}">
      <dsp:nvSpPr>
        <dsp:cNvPr id="0" name=""/>
        <dsp:cNvSpPr/>
      </dsp:nvSpPr>
      <dsp:spPr>
        <a:xfrm>
          <a:off x="1455045" y="1384379"/>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1455045" y="1384379"/>
        <a:ext cx="601134" cy="300567"/>
      </dsp:txXfrm>
    </dsp:sp>
    <dsp:sp modelId="{D32814B3-ABE4-47B2-8D12-2E661225F9D7}">
      <dsp:nvSpPr>
        <dsp:cNvPr id="0" name=""/>
        <dsp:cNvSpPr/>
      </dsp:nvSpPr>
      <dsp:spPr>
        <a:xfrm>
          <a:off x="2146254"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146254" y="1380475"/>
        <a:ext cx="601134" cy="300567"/>
      </dsp:txXfrm>
    </dsp:sp>
    <dsp:sp modelId="{63FFF225-12A8-4D7E-9626-123F2CE1B78B}">
      <dsp:nvSpPr>
        <dsp:cNvPr id="0" name=""/>
        <dsp:cNvSpPr/>
      </dsp:nvSpPr>
      <dsp:spPr>
        <a:xfrm>
          <a:off x="2909791"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909791" y="1380475"/>
        <a:ext cx="601134" cy="300567"/>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2/22/2021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azure/synapse-analytics/cicd/source-control"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azure/synapse-analytics/sql/develop-tables-external-tables?tabs=sql-pool"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en-us/azure/data-factory/connector-azure-sql-data-warehouse#polybase-troubleshooting"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microsoft.com/en-us/azure/synapse-analytics/sql/resource-consumption-models"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cs.microsoft.com/en-us/azure/synapse-analytics/sql/develop-tables-external-tables?tabs=sql-on-demand"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docs.microsoft.com/en-us/sql/relational-databases/system-stored-procedures/sp-describe-first-result-set-transact-sql?view=sql-server-ver15"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microsoft.com/en-us/azure/synapse-analytics/sql/data-processed#statistics" TargetMode="External"/><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synapse-analytics/cicd/source-control"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2/22/2021 6:01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Tumbling window triggers are a type of trigger that fires at a periodic time interval from a specified start time, while retaining state. Tumbling windows are a series of fixed-sized, non-overlapping, and contiguous time intervals.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34</a:t>
            </a:fld>
            <a:endParaRPr lang="en-US"/>
          </a:p>
        </p:txBody>
      </p:sp>
    </p:spTree>
    <p:extLst>
      <p:ext uri="{BB962C8B-B14F-4D97-AF65-F5344CB8AC3E}">
        <p14:creationId xmlns:p14="http://schemas.microsoft.com/office/powerpoint/2010/main" val="2825797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Source control in Synapse Studio - Azure Synapse Analytics | Microsoft Docs</a:t>
            </a:r>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36</a:t>
            </a:fld>
            <a:endParaRPr lang="en-US" dirty="0"/>
          </a:p>
        </p:txBody>
      </p:sp>
    </p:spTree>
    <p:extLst>
      <p:ext uri="{BB962C8B-B14F-4D97-AF65-F5344CB8AC3E}">
        <p14:creationId xmlns:p14="http://schemas.microsoft.com/office/powerpoint/2010/main" val="21413281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2/22/2021 6:01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2/22/2021 6:01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 it over to Lino</a:t>
            </a:r>
          </a:p>
        </p:txBody>
      </p:sp>
      <p:sp>
        <p:nvSpPr>
          <p:cNvPr id="4" name="Slide Number Placeholder 3"/>
          <p:cNvSpPr>
            <a:spLocks noGrp="1"/>
          </p:cNvSpPr>
          <p:nvPr>
            <p:ph type="sldNum" sz="quarter" idx="5"/>
          </p:nvPr>
        </p:nvSpPr>
        <p:spPr/>
        <p:txBody>
          <a:bodyPr/>
          <a:lstStyle/>
          <a:p>
            <a:fld id="{09259B3D-005A-450F-B89F-6A3DD53EE3BF}" type="slidenum">
              <a:rPr lang="en-US" smtClean="0"/>
              <a:t>42</a:t>
            </a:fld>
            <a:endParaRPr lang="en-US"/>
          </a:p>
        </p:txBody>
      </p:sp>
    </p:spTree>
    <p:extLst>
      <p:ext uri="{BB962C8B-B14F-4D97-AF65-F5344CB8AC3E}">
        <p14:creationId xmlns:p14="http://schemas.microsoft.com/office/powerpoint/2010/main" val="24666771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44</a:t>
            </a:fld>
            <a:endParaRPr lang="en-US"/>
          </a:p>
        </p:txBody>
      </p:sp>
    </p:spTree>
    <p:extLst>
      <p:ext uri="{BB962C8B-B14F-4D97-AF65-F5344CB8AC3E}">
        <p14:creationId xmlns:p14="http://schemas.microsoft.com/office/powerpoint/2010/main" val="21292157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formatting</a:t>
            </a:r>
          </a:p>
        </p:txBody>
      </p:sp>
      <p:sp>
        <p:nvSpPr>
          <p:cNvPr id="4" name="Slide Number Placeholder 3"/>
          <p:cNvSpPr>
            <a:spLocks noGrp="1"/>
          </p:cNvSpPr>
          <p:nvPr>
            <p:ph type="sldNum" sz="quarter" idx="5"/>
          </p:nvPr>
        </p:nvSpPr>
        <p:spPr/>
        <p:txBody>
          <a:bodyPr/>
          <a:lstStyle/>
          <a:p>
            <a:fld id="{67E65352-95B5-4433-84FB-24BF035F4B44}" type="slidenum">
              <a:rPr lang="en-US" smtClean="0"/>
              <a:t>47</a:t>
            </a:fld>
            <a:endParaRPr lang="en-US"/>
          </a:p>
        </p:txBody>
      </p:sp>
    </p:spTree>
    <p:extLst>
      <p:ext uri="{BB962C8B-B14F-4D97-AF65-F5344CB8AC3E}">
        <p14:creationId xmlns:p14="http://schemas.microsoft.com/office/powerpoint/2010/main" val="6352004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49</a:t>
            </a:fld>
            <a:endParaRPr lang="en-US"/>
          </a:p>
        </p:txBody>
      </p:sp>
    </p:spTree>
    <p:extLst>
      <p:ext uri="{BB962C8B-B14F-4D97-AF65-F5344CB8AC3E}">
        <p14:creationId xmlns:p14="http://schemas.microsoft.com/office/powerpoint/2010/main" val="409228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2/22/2021 6:01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40684318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53</a:t>
            </a:fld>
            <a:endParaRPr lang="en-US"/>
          </a:p>
        </p:txBody>
      </p:sp>
    </p:spTree>
    <p:extLst>
      <p:ext uri="{BB962C8B-B14F-4D97-AF65-F5344CB8AC3E}">
        <p14:creationId xmlns:p14="http://schemas.microsoft.com/office/powerpoint/2010/main" val="3689205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of different roles can use the same environment to accomplish their job responsibilities.</a:t>
            </a:r>
          </a:p>
        </p:txBody>
      </p:sp>
      <p:sp>
        <p:nvSpPr>
          <p:cNvPr id="4" name="Slide Number Placeholder 3"/>
          <p:cNvSpPr>
            <a:spLocks noGrp="1"/>
          </p:cNvSpPr>
          <p:nvPr>
            <p:ph type="sldNum" sz="quarter" idx="5"/>
          </p:nvPr>
        </p:nvSpPr>
        <p:spPr/>
        <p:txBody>
          <a:bodyPr/>
          <a:lstStyle/>
          <a:p>
            <a:fld id="{09259B3D-005A-450F-B89F-6A3DD53EE3BF}" type="slidenum">
              <a:rPr lang="en-US" smtClean="0"/>
              <a:t>4</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explain and why needed</a:t>
            </a:r>
          </a:p>
          <a:p>
            <a:r>
              <a:rPr lang="en-US" dirty="0"/>
              <a:t>Check with Gaurav</a:t>
            </a:r>
          </a:p>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55</a:t>
            </a:fld>
            <a:endParaRPr lang="en-US" dirty="0"/>
          </a:p>
        </p:txBody>
      </p:sp>
    </p:spTree>
    <p:extLst>
      <p:ext uri="{BB962C8B-B14F-4D97-AF65-F5344CB8AC3E}">
        <p14:creationId xmlns:p14="http://schemas.microsoft.com/office/powerpoint/2010/main" val="1514974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56</a:t>
            </a:fld>
            <a:endParaRPr lang="en-US"/>
          </a:p>
        </p:txBody>
      </p:sp>
    </p:spTree>
    <p:extLst>
      <p:ext uri="{BB962C8B-B14F-4D97-AF65-F5344CB8AC3E}">
        <p14:creationId xmlns:p14="http://schemas.microsoft.com/office/powerpoint/2010/main" val="10216672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57</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2/22/2021 6:01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2/22/2021 6:01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40563762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Use external tables with Synapse SQL - Azure Synapse Analytics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61</a:t>
            </a:fld>
            <a:endParaRPr lang="en-US"/>
          </a:p>
        </p:txBody>
      </p:sp>
    </p:spTree>
    <p:extLst>
      <p:ext uri="{BB962C8B-B14F-4D97-AF65-F5344CB8AC3E}">
        <p14:creationId xmlns:p14="http://schemas.microsoft.com/office/powerpoint/2010/main" val="42301250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specific approach would you say is the most efficient way for moving flat file data from the ingest storage locations to the data lake?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Follow the pattern of landing data in the data lake first, then ingest from the flat files into relational tables within the data warehouse. Then create pipelines that extract the source data and store in Azure Data Lake Store Gen2 as Parquet files.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storage service would you recommend to use?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5"/>
          </p:nvPr>
        </p:nvSpPr>
        <p:spPr/>
        <p:txBody>
          <a:bodyPr/>
          <a:lstStyle/>
          <a:p>
            <a:fld id="{0998D5BB-B127-481F-BC0A-2F77C576BB34}" type="slidenum">
              <a:rPr lang="en-US" smtClean="0"/>
              <a:t>65</a:t>
            </a:fld>
            <a:endParaRPr lang="en-US"/>
          </a:p>
        </p:txBody>
      </p:sp>
    </p:spTree>
    <p:extLst>
      <p:ext uri="{BB962C8B-B14F-4D97-AF65-F5344CB8AC3E}">
        <p14:creationId xmlns:p14="http://schemas.microsoft.com/office/powerpoint/2010/main" val="9554166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How would you recommend to structure the folder to manage the data at the various levels of refinement?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In ADLS, it is a best practice to have a dedicated Storage Account for production, and a separate Storage Account for dev and test workloads. This will ensure that dev or test workloads never interfere with production.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One common folder structure is to organize the data in separate folders by degree of refinement. For example a bronze folder contains the raw data, silver contains the cleaned, prepared and integrated data and gold contains data ready to support analytics, which might include final refinements such as pre-computed aggregates.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66</a:t>
            </a:fld>
            <a:endParaRPr lang="en-US"/>
          </a:p>
        </p:txBody>
      </p:sp>
    </p:spTree>
    <p:extLst>
      <p:ext uri="{BB962C8B-B14F-4D97-AF65-F5344CB8AC3E}">
        <p14:creationId xmlns:p14="http://schemas.microsoft.com/office/powerpoint/2010/main" val="23790936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When it comes to ingesting raw data in batch from new data sources, what data formats are supported by Synapse?</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CSV, Parquet, ORC, JSON</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How do you ingest streaming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Collect messages in Event Hub or IoT Hub and process them with Stream Analytics.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Azure offers purpose-built stream ingestion services such as Azure Kafka and Azure Event Hubs that are robust, proven and performant.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(Preview) Azure Synapse will also support native stream ingestion through integration with Azure Stream Analytics.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Segoe UI Light" pitchFamily="34" charset="0"/>
                <a:ea typeface="+mn-ea"/>
                <a:cs typeface="+mn-cs"/>
              </a:rPr>
              <a:t>When it comes to storing refined versions of the data for possible querying, what data format would you recommend they use? Why?</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Parquet. There is industry alignment around the Parquet format for sharing data at the storage layer (e.g., across Hadoop, Databricks, and SQL engine scenarios). Parquet is a high-performance, column oriented format optimized for big data scenarios.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70</a:t>
            </a:fld>
            <a:endParaRPr lang="en-US"/>
          </a:p>
        </p:txBody>
      </p:sp>
    </p:spTree>
    <p:extLst>
      <p:ext uri="{BB962C8B-B14F-4D97-AF65-F5344CB8AC3E}">
        <p14:creationId xmlns:p14="http://schemas.microsoft.com/office/powerpoint/2010/main" val="29126452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https://docs.microsoft.com/en-us/azure/data-factory/connector-azure-sql-data-warehouse#polybase-troubleshooting</a:t>
            </a:r>
            <a:r>
              <a:rPr lang="en-US" dirty="0"/>
              <a:t> &lt;- a good resource to share out as well</a:t>
            </a:r>
          </a:p>
          <a:p>
            <a:endParaRPr lang="en-US" dirty="0"/>
          </a:p>
          <a:p>
            <a:r>
              <a:rPr lang="en-US" dirty="0"/>
              <a:t>Lino 68</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2/22/2021 6:01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3062680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covering each of these hubs in this introduction in more detail</a:t>
            </a:r>
          </a:p>
        </p:txBody>
      </p:sp>
      <p:sp>
        <p:nvSpPr>
          <p:cNvPr id="4" name="Slide Number Placeholder 3"/>
          <p:cNvSpPr>
            <a:spLocks noGrp="1"/>
          </p:cNvSpPr>
          <p:nvPr>
            <p:ph type="sldNum" sz="quarter" idx="5"/>
          </p:nvPr>
        </p:nvSpPr>
        <p:spPr/>
        <p:txBody>
          <a:bodyPr/>
          <a:lstStyle/>
          <a:p>
            <a:fld id="{67E65352-95B5-4433-84FB-24BF035F4B44}" type="slidenum">
              <a:rPr lang="en-US" smtClean="0"/>
              <a:t>5</a:t>
            </a:fld>
            <a:endParaRPr lang="en-US" dirty="0"/>
          </a:p>
        </p:txBody>
      </p:sp>
    </p:spTree>
    <p:extLst>
      <p:ext uri="{BB962C8B-B14F-4D97-AF65-F5344CB8AC3E}">
        <p14:creationId xmlns:p14="http://schemas.microsoft.com/office/powerpoint/2010/main" val="5419590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What should you use for the fastest loading of staging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columnstore table.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73</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Segoe UI Light" pitchFamily="34" charset="0"/>
                <a:ea typeface="+mn-ea"/>
                <a:cs typeface="+mn-cs"/>
              </a:rPr>
              <a:t>How should you configure table distribution for tables created from the raw input that might be useful, or tables used for staging?</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round-robin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using the round-robin distribution for your table in the following scenarios:</a:t>
            </a:r>
          </a:p>
          <a:p>
            <a:pPr lvl="2"/>
            <a:r>
              <a:rPr lang="en-US" sz="1200" b="0" i="0" u="none" strike="noStrike" kern="1200">
                <a:solidFill>
                  <a:schemeClr val="tx1"/>
                </a:solidFill>
                <a:effectLst/>
                <a:latin typeface="Segoe UI Light" pitchFamily="34" charset="0"/>
                <a:ea typeface="+mn-ea"/>
                <a:cs typeface="+mn-cs"/>
              </a:rPr>
              <a:t>When getting started as a simple starting point since it is the default</a:t>
            </a:r>
          </a:p>
          <a:p>
            <a:pPr lvl="2"/>
            <a:r>
              <a:rPr lang="en-US" sz="1200" b="0" i="0" u="none" strike="noStrike" kern="1200">
                <a:solidFill>
                  <a:schemeClr val="tx1"/>
                </a:solidFill>
                <a:effectLst/>
                <a:latin typeface="Segoe UI Light" pitchFamily="34" charset="0"/>
                <a:ea typeface="+mn-ea"/>
                <a:cs typeface="+mn-cs"/>
              </a:rPr>
              <a:t>If there is no obvious joining key</a:t>
            </a:r>
          </a:p>
          <a:p>
            <a:pPr lvl="2"/>
            <a:r>
              <a:rPr lang="en-US" sz="1200" b="0" i="0" u="none" strike="noStrike" kern="1200">
                <a:solidFill>
                  <a:schemeClr val="tx1"/>
                </a:solidFill>
                <a:effectLst/>
                <a:latin typeface="Segoe UI Light" pitchFamily="34" charset="0"/>
                <a:ea typeface="+mn-ea"/>
                <a:cs typeface="+mn-cs"/>
              </a:rPr>
              <a:t>If there is not good candidate column for hash distributing the table</a:t>
            </a:r>
          </a:p>
          <a:p>
            <a:pPr lvl="2"/>
            <a:r>
              <a:rPr lang="en-US" sz="1200" b="0" i="0" u="none" strike="noStrike" kern="1200">
                <a:solidFill>
                  <a:schemeClr val="tx1"/>
                </a:solidFill>
                <a:effectLst/>
                <a:latin typeface="Segoe UI Light" pitchFamily="34" charset="0"/>
                <a:ea typeface="+mn-ea"/>
                <a:cs typeface="+mn-cs"/>
              </a:rPr>
              <a:t>If the table does not share a common join key with other tables</a:t>
            </a:r>
          </a:p>
          <a:p>
            <a:pPr lvl="2"/>
            <a:r>
              <a:rPr lang="en-US" sz="1200" b="0" i="0" u="none" strike="noStrike" kern="1200">
                <a:solidFill>
                  <a:schemeClr val="tx1"/>
                </a:solidFill>
                <a:effectLst/>
                <a:latin typeface="Segoe UI Light" pitchFamily="34" charset="0"/>
                <a:ea typeface="+mn-ea"/>
                <a:cs typeface="+mn-cs"/>
              </a:rPr>
              <a:t>If the join is less significant than other joins in the query</a:t>
            </a:r>
          </a:p>
          <a:p>
            <a:pPr lvl="2"/>
            <a:r>
              <a:rPr lang="en-US" sz="1200" b="0" i="0" u="none" strike="noStrike" kern="1200">
                <a:solidFill>
                  <a:schemeClr val="tx1"/>
                </a:solidFill>
                <a:effectLst/>
                <a:latin typeface="Segoe UI Light" pitchFamily="34" charset="0"/>
                <a:ea typeface="+mn-ea"/>
                <a:cs typeface="+mn-cs"/>
              </a:rPr>
              <a:t>When the table is a temporary staging table</a:t>
            </a:r>
          </a:p>
          <a:p>
            <a:pPr lvl="2"/>
            <a:endParaRPr lang="en-US" sz="1200" b="0" i="0" u="none" strike="noStrike" kern="1200">
              <a:solidFill>
                <a:schemeClr val="tx1"/>
              </a:solidFill>
              <a:effectLst/>
              <a:latin typeface="Segoe UI Light" pitchFamily="34" charset="0"/>
              <a:ea typeface="+mn-ea"/>
              <a:cs typeface="+mn-cs"/>
            </a:endParaRPr>
          </a:p>
          <a:p>
            <a:endParaRPr lang="en-US" sz="1200" b="0" i="0" u="none" strike="noStrike"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74</a:t>
            </a:fld>
            <a:endParaRPr lang="en-US"/>
          </a:p>
        </p:txBody>
      </p:sp>
    </p:spTree>
    <p:extLst>
      <p:ext uri="{BB962C8B-B14F-4D97-AF65-F5344CB8AC3E}">
        <p14:creationId xmlns:p14="http://schemas.microsoft.com/office/powerpoint/2010/main" val="5700611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2/22/2021 6:01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41588169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 only Polybase requires CONTROL permission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2/22/2021 6:01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11190250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80</a:t>
            </a:fld>
            <a:endParaRPr lang="en-US"/>
          </a:p>
        </p:txBody>
      </p:sp>
    </p:spTree>
    <p:extLst>
      <p:ext uri="{BB962C8B-B14F-4D97-AF65-F5344CB8AC3E}">
        <p14:creationId xmlns:p14="http://schemas.microsoft.com/office/powerpoint/2010/main" val="23413930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2/22/2021 6:01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2/22/2021 6:01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2/22/2021 6:01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88</a:t>
            </a:fld>
            <a:endParaRPr lang="en-US"/>
          </a:p>
        </p:txBody>
      </p:sp>
    </p:spTree>
    <p:extLst>
      <p:ext uri="{BB962C8B-B14F-4D97-AF65-F5344CB8AC3E}">
        <p14:creationId xmlns:p14="http://schemas.microsoft.com/office/powerpoint/2010/main" val="5793822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93</a:t>
            </a:fld>
            <a:endParaRPr lang="en-US"/>
          </a:p>
        </p:txBody>
      </p:sp>
    </p:spTree>
    <p:extLst>
      <p:ext uri="{BB962C8B-B14F-4D97-AF65-F5344CB8AC3E}">
        <p14:creationId xmlns:p14="http://schemas.microsoft.com/office/powerpoint/2010/main" val="35253336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serverless</a:t>
            </a:r>
          </a:p>
        </p:txBody>
      </p:sp>
      <p:sp>
        <p:nvSpPr>
          <p:cNvPr id="4" name="Slide Number Placeholder 3"/>
          <p:cNvSpPr>
            <a:spLocks noGrp="1"/>
          </p:cNvSpPr>
          <p:nvPr>
            <p:ph type="sldNum" sz="quarter" idx="5"/>
          </p:nvPr>
        </p:nvSpPr>
        <p:spPr/>
        <p:txBody>
          <a:bodyPr/>
          <a:lstStyle/>
          <a:p>
            <a:fld id="{09259B3D-005A-450F-B89F-6A3DD53EE3BF}" type="slidenum">
              <a:rPr lang="en-US" smtClean="0"/>
              <a:t>97</a:t>
            </a:fld>
            <a:endParaRPr lang="en-US"/>
          </a:p>
        </p:txBody>
      </p:sp>
    </p:spTree>
    <p:extLst>
      <p:ext uri="{BB962C8B-B14F-4D97-AF65-F5344CB8AC3E}">
        <p14:creationId xmlns:p14="http://schemas.microsoft.com/office/powerpoint/2010/main" val="1372319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a:t>
            </a:fld>
            <a:endParaRPr lang="en-US"/>
          </a:p>
        </p:txBody>
      </p:sp>
    </p:spTree>
    <p:extLst>
      <p:ext uri="{BB962C8B-B14F-4D97-AF65-F5344CB8AC3E}">
        <p14:creationId xmlns:p14="http://schemas.microsoft.com/office/powerpoint/2010/main" val="32200530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SQL pool, the unit of scale is an abstraction of compute power that is known as a </a:t>
            </a:r>
            <a:r>
              <a:rPr lang="en-US" sz="1200" b="0" i="0" u="none" strike="noStrike" kern="1200" dirty="0">
                <a:solidFill>
                  <a:schemeClr val="tx1"/>
                </a:solidFill>
                <a:effectLst/>
                <a:latin typeface="+mn-lt"/>
                <a:ea typeface="+mn-ea"/>
                <a:cs typeface="+mn-cs"/>
                <a:hlinkClick r:id="rId3"/>
              </a:rPr>
              <a:t>data warehouse unit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For serverless SQL, being serverless, scaling is done automatically to accommodate query resource requirements. As topology changes over time by adding, removing nodes or failovers, it adapts to changes and makes sure your query has enough resources and finishes successfully. For example, the image below shows serverless SQL utilizing 4 compute nodes to execute a query.</a:t>
            </a:r>
          </a:p>
          <a:p>
            <a:endParaRPr lang="en-US" dirty="0"/>
          </a:p>
          <a:p>
            <a:r>
              <a:rPr lang="en-US" sz="1200" b="0" i="0" kern="1200" dirty="0">
                <a:solidFill>
                  <a:schemeClr val="tx1"/>
                </a:solidFill>
                <a:effectLst/>
                <a:latin typeface="+mn-lt"/>
                <a:ea typeface="+mn-ea"/>
                <a:cs typeface="+mn-cs"/>
              </a:rPr>
              <a:t>The SQL pool Control node utilizes MPP engine to optimize queries for parallel processing, and then passes operations to Compute nodes to do their work in parallel.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serverless SQL Control node utilizes Distributed Query Processing (DQP) engine to optimize and orchestrate distributed execution of user query by splitting it into smaller queries that will be executed on Compute nodes. Each small query is called task and represents distributed execution unit. It reads file(s) from storage, joins results from other tasks, groups or orders data retrieved from other tasks.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Compute nodes store all user data in Azure Storage and run the parallel queries. The Data Movement Service (DMS) is a system-level internal service that moves data across the nodes as necessary to run queries in parallel and return accurate results.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With decoupled storage and compute, when using Synapse SQL one can benefit from independent sizing of compute power irrespective of your storage needs.</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99</a:t>
            </a:fld>
            <a:endParaRPr lang="en-US"/>
          </a:p>
        </p:txBody>
      </p:sp>
    </p:spTree>
    <p:extLst>
      <p:ext uri="{BB962C8B-B14F-4D97-AF65-F5344CB8AC3E}">
        <p14:creationId xmlns:p14="http://schemas.microsoft.com/office/powerpoint/2010/main" val="27139527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CSV file , head = true</a:t>
            </a:r>
          </a:p>
        </p:txBody>
      </p:sp>
      <p:sp>
        <p:nvSpPr>
          <p:cNvPr id="4" name="Slide Number Placeholder 3"/>
          <p:cNvSpPr>
            <a:spLocks noGrp="1"/>
          </p:cNvSpPr>
          <p:nvPr>
            <p:ph type="sldNum" sz="quarter" idx="5"/>
          </p:nvPr>
        </p:nvSpPr>
        <p:spPr/>
        <p:txBody>
          <a:bodyPr/>
          <a:lstStyle/>
          <a:p>
            <a:fld id="{67E65352-95B5-4433-84FB-24BF035F4B44}" type="slidenum">
              <a:rPr lang="en-US" smtClean="0"/>
              <a:t>102</a:t>
            </a:fld>
            <a:endParaRPr lang="en-US"/>
          </a:p>
        </p:txBody>
      </p:sp>
    </p:spTree>
    <p:extLst>
      <p:ext uri="{BB962C8B-B14F-4D97-AF65-F5344CB8AC3E}">
        <p14:creationId xmlns:p14="http://schemas.microsoft.com/office/powerpoint/2010/main" val="17078081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the UI view- creating external table</a:t>
            </a:r>
          </a:p>
          <a:p>
            <a:endParaRPr lang="en-US" dirty="0"/>
          </a:p>
          <a:p>
            <a:r>
              <a:rPr lang="en-US" dirty="0"/>
              <a:t>File formats are defined by the user, example queries that create a file format: [</a:t>
            </a:r>
            <a:r>
              <a:rPr lang="en-US" dirty="0">
                <a:hlinkClick r:id="rId3"/>
              </a:rPr>
              <a:t>Use external tables with Synapse SQL - Azure Synapse Analytics | Microsoft Docs</a:t>
            </a:r>
            <a:r>
              <a:rPr lang="en-US" dirty="0"/>
              <a:t>]</a:t>
            </a:r>
          </a:p>
          <a:p>
            <a:endParaRPr lang="en-US" dirty="0"/>
          </a:p>
          <a:p>
            <a:r>
              <a:rPr lang="en-US" b="0" i="0" dirty="0">
                <a:solidFill>
                  <a:srgbClr val="008000"/>
                </a:solidFill>
                <a:effectLst/>
                <a:latin typeface="SFMono-Regular"/>
              </a:rPr>
              <a:t>-- Create an external file format for PARQUET files. </a:t>
            </a:r>
          </a:p>
          <a:p>
            <a:endParaRPr lang="en-US" b="0" i="0" dirty="0">
              <a:solidFill>
                <a:srgbClr val="008000"/>
              </a:solidFill>
              <a:effectLst/>
              <a:latin typeface="SFMono-Regular"/>
            </a:endParaRPr>
          </a:p>
          <a:p>
            <a:r>
              <a:rPr lang="en-US" b="0" i="0" dirty="0">
                <a:solidFill>
                  <a:srgbClr val="0101FD"/>
                </a:solidFill>
                <a:effectLst/>
                <a:latin typeface="SFMono-Regular"/>
              </a:rPr>
              <a:t>CREATE</a:t>
            </a:r>
            <a:r>
              <a:rPr lang="en-US" b="0" i="0" dirty="0">
                <a:solidFill>
                  <a:srgbClr val="171717"/>
                </a:solidFill>
                <a:effectLst/>
                <a:latin typeface="SFMono-Regular"/>
              </a:rPr>
              <a:t> </a:t>
            </a:r>
            <a:r>
              <a:rPr lang="en-US" b="0" i="0" dirty="0">
                <a:solidFill>
                  <a:srgbClr val="0101FD"/>
                </a:solidFill>
                <a:effectLst/>
                <a:latin typeface="SFMono-Regular"/>
              </a:rPr>
              <a:t>EXTERNAL</a:t>
            </a:r>
            <a:r>
              <a:rPr lang="en-US" b="0" i="0" dirty="0">
                <a:solidFill>
                  <a:srgbClr val="171717"/>
                </a:solidFill>
                <a:effectLst/>
                <a:latin typeface="SFMono-Regular"/>
              </a:rPr>
              <a:t> </a:t>
            </a:r>
            <a:r>
              <a:rPr lang="en-US" b="0" i="0" dirty="0">
                <a:solidFill>
                  <a:srgbClr val="0101FD"/>
                </a:solidFill>
                <a:effectLst/>
                <a:latin typeface="SFMono-Regular"/>
              </a:rPr>
              <a:t>FILE</a:t>
            </a:r>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 </a:t>
            </a:r>
            <a:r>
              <a:rPr lang="en-US" b="0" i="0" dirty="0" err="1">
                <a:solidFill>
                  <a:srgbClr val="171717"/>
                </a:solidFill>
                <a:effectLst/>
                <a:latin typeface="SFMono-Regular"/>
              </a:rPr>
              <a:t>file_format_name</a:t>
            </a:r>
            <a:r>
              <a:rPr lang="en-US" b="0" i="0" dirty="0">
                <a:solidFill>
                  <a:srgbClr val="171717"/>
                </a:solidFill>
                <a:effectLst/>
                <a:latin typeface="SFMono-Regular"/>
              </a:rPr>
              <a:t> </a:t>
            </a:r>
          </a:p>
          <a:p>
            <a:r>
              <a:rPr lang="en-US" b="0" i="0" dirty="0">
                <a:solidFill>
                  <a:srgbClr val="0101FD"/>
                </a:solidFill>
                <a:effectLst/>
                <a:latin typeface="SFMono-Regular"/>
              </a:rPr>
              <a:t>WITH</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_</a:t>
            </a:r>
            <a:r>
              <a:rPr lang="en-US" b="0" i="0" dirty="0">
                <a:solidFill>
                  <a:srgbClr val="0101FD"/>
                </a:solidFill>
                <a:effectLst/>
                <a:latin typeface="SFMono-Regular"/>
              </a:rPr>
              <a:t>TYPE</a:t>
            </a:r>
            <a:r>
              <a:rPr lang="en-US" b="0" i="0" dirty="0">
                <a:solidFill>
                  <a:srgbClr val="171717"/>
                </a:solidFill>
                <a:effectLst/>
                <a:latin typeface="SFMono-Regular"/>
              </a:rPr>
              <a:t> = </a:t>
            </a:r>
            <a:r>
              <a:rPr lang="en-US" b="0" i="0" dirty="0">
                <a:solidFill>
                  <a:srgbClr val="0101FD"/>
                </a:solidFill>
                <a:effectLst/>
                <a:latin typeface="SFMono-Regular"/>
              </a:rPr>
              <a:t>PARQUET</a:t>
            </a:r>
            <a:r>
              <a:rPr lang="en-US" b="0" i="0" dirty="0">
                <a:solidFill>
                  <a:srgbClr val="171717"/>
                </a:solidFill>
                <a:effectLst/>
                <a:latin typeface="SFMono-Regular"/>
              </a:rPr>
              <a:t> </a:t>
            </a:r>
          </a:p>
          <a:p>
            <a:r>
              <a:rPr lang="en-US" b="0" i="0" dirty="0">
                <a:solidFill>
                  <a:srgbClr val="171717"/>
                </a:solidFill>
                <a:effectLst/>
                <a:latin typeface="SFMono-Regular"/>
              </a:rPr>
              <a:t>	[ , </a:t>
            </a:r>
            <a:r>
              <a:rPr lang="en-US" b="0" i="0" dirty="0">
                <a:solidFill>
                  <a:srgbClr val="0101FD"/>
                </a:solidFill>
                <a:effectLst/>
                <a:latin typeface="SFMono-Regular"/>
              </a:rPr>
              <a:t>DATA</a:t>
            </a:r>
            <a:r>
              <a:rPr lang="en-US" b="0" i="0" dirty="0">
                <a:solidFill>
                  <a:srgbClr val="171717"/>
                </a:solidFill>
                <a:effectLst/>
                <a:latin typeface="SFMono-Regular"/>
              </a:rPr>
              <a:t>_</a:t>
            </a:r>
            <a:r>
              <a:rPr lang="en-US" b="0" i="0" dirty="0">
                <a:solidFill>
                  <a:srgbClr val="0101FD"/>
                </a:solidFill>
                <a:effectLst/>
                <a:latin typeface="SFMono-Regular"/>
              </a:rPr>
              <a:t>COMPRESSION</a:t>
            </a:r>
            <a:r>
              <a:rPr lang="en-US" b="0" i="0" dirty="0">
                <a:solidFill>
                  <a:srgbClr val="171717"/>
                </a:solidFill>
                <a:effectLst/>
                <a:latin typeface="SFMono-Regular"/>
              </a:rPr>
              <a:t> = { </a:t>
            </a:r>
            <a:r>
              <a:rPr lang="en-US" b="0" i="0" dirty="0">
                <a:solidFill>
                  <a:srgbClr val="A31515"/>
                </a:solidFill>
                <a:effectLst/>
                <a:latin typeface="SFMono-Regular"/>
              </a:rPr>
              <a:t>'</a:t>
            </a:r>
            <a:r>
              <a:rPr lang="en-US" b="0" i="0" dirty="0" err="1">
                <a:solidFill>
                  <a:srgbClr val="A31515"/>
                </a:solidFill>
                <a:effectLst/>
                <a:latin typeface="SFMono-Regular"/>
              </a:rPr>
              <a:t>org.apache.hadoop.io.compress.SnappyCodec</a:t>
            </a:r>
            <a:r>
              <a:rPr lang="en-US" b="0" i="0" dirty="0">
                <a:solidFill>
                  <a:srgbClr val="A31515"/>
                </a:solidFill>
                <a:effectLst/>
                <a:latin typeface="SFMono-Regular"/>
              </a:rPr>
              <a:t>'</a:t>
            </a:r>
            <a:r>
              <a:rPr lang="en-US" b="0" i="0" dirty="0">
                <a:solidFill>
                  <a:srgbClr val="171717"/>
                </a:solidFill>
                <a:effectLst/>
                <a:latin typeface="SFMono-Regular"/>
              </a:rPr>
              <a:t> | </a:t>
            </a:r>
            <a:r>
              <a:rPr lang="en-US" b="0" i="0" dirty="0">
                <a:solidFill>
                  <a:srgbClr val="A31515"/>
                </a:solidFill>
                <a:effectLst/>
                <a:latin typeface="SFMono-Regular"/>
              </a:rPr>
              <a:t>'</a:t>
            </a:r>
            <a:r>
              <a:rPr lang="en-US" b="0" i="0" dirty="0" err="1">
                <a:solidFill>
                  <a:srgbClr val="A31515"/>
                </a:solidFill>
                <a:effectLst/>
                <a:latin typeface="SFMono-Regular"/>
              </a:rPr>
              <a:t>org.apache.hadoop.io.compress.GzipCodec</a:t>
            </a:r>
            <a:r>
              <a:rPr lang="en-US" b="0" i="0" dirty="0">
                <a:solidFill>
                  <a:srgbClr val="A31515"/>
                </a:solidFill>
                <a:effectLst/>
                <a:latin typeface="SFMono-Regular"/>
              </a:rPr>
              <a:t>'</a:t>
            </a:r>
            <a:r>
              <a:rPr lang="en-US" b="0" i="0" dirty="0">
                <a:solidFill>
                  <a:srgbClr val="171717"/>
                </a:solidFill>
                <a:effectLst/>
                <a:latin typeface="SFMono-Regular"/>
              </a:rPr>
              <a:t> } ]</a:t>
            </a:r>
          </a:p>
          <a:p>
            <a:r>
              <a:rPr lang="en-US" b="0" i="0" dirty="0">
                <a:solidFill>
                  <a:srgbClr val="171717"/>
                </a:solidFill>
                <a:effectLst/>
                <a:latin typeface="SFMono-Regular"/>
              </a:rPr>
              <a:t>);</a:t>
            </a:r>
          </a:p>
          <a:p>
            <a:endParaRPr lang="en-US" b="0" i="0" dirty="0">
              <a:solidFill>
                <a:srgbClr val="171717"/>
              </a:solidFill>
              <a:effectLst/>
              <a:latin typeface="SFMono-Regular"/>
            </a:endParaRPr>
          </a:p>
          <a:p>
            <a:r>
              <a:rPr lang="en-US" b="0" i="0" dirty="0">
                <a:solidFill>
                  <a:srgbClr val="171717"/>
                </a:solidFill>
                <a:effectLst/>
                <a:latin typeface="SFMono-Regular"/>
              </a:rPr>
              <a:t> </a:t>
            </a:r>
            <a:r>
              <a:rPr lang="en-US" b="0" i="0" dirty="0">
                <a:solidFill>
                  <a:srgbClr val="008000"/>
                </a:solidFill>
                <a:effectLst/>
                <a:latin typeface="SFMono-Regular"/>
              </a:rPr>
              <a:t>--Create an external file format for DELIMITED TEXT files</a:t>
            </a:r>
            <a:r>
              <a:rPr lang="en-US" b="0" i="0" dirty="0">
                <a:solidFill>
                  <a:srgbClr val="171717"/>
                </a:solidFill>
                <a:effectLst/>
                <a:latin typeface="SFMono-Regular"/>
              </a:rPr>
              <a:t> </a:t>
            </a:r>
          </a:p>
          <a:p>
            <a:r>
              <a:rPr lang="en-US" b="0" i="0" dirty="0">
                <a:solidFill>
                  <a:srgbClr val="0101FD"/>
                </a:solidFill>
                <a:effectLst/>
                <a:latin typeface="SFMono-Regular"/>
              </a:rPr>
              <a:t>CREATE</a:t>
            </a:r>
            <a:r>
              <a:rPr lang="en-US" b="0" i="0" dirty="0">
                <a:solidFill>
                  <a:srgbClr val="171717"/>
                </a:solidFill>
                <a:effectLst/>
                <a:latin typeface="SFMono-Regular"/>
              </a:rPr>
              <a:t> </a:t>
            </a:r>
            <a:r>
              <a:rPr lang="en-US" b="0" i="0" dirty="0">
                <a:solidFill>
                  <a:srgbClr val="0101FD"/>
                </a:solidFill>
                <a:effectLst/>
                <a:latin typeface="SFMono-Regular"/>
              </a:rPr>
              <a:t>EXTERNAL</a:t>
            </a:r>
            <a:r>
              <a:rPr lang="en-US" b="0" i="0" dirty="0">
                <a:solidFill>
                  <a:srgbClr val="171717"/>
                </a:solidFill>
                <a:effectLst/>
                <a:latin typeface="SFMono-Regular"/>
              </a:rPr>
              <a:t> </a:t>
            </a:r>
            <a:r>
              <a:rPr lang="en-US" b="0" i="0" dirty="0">
                <a:solidFill>
                  <a:srgbClr val="0101FD"/>
                </a:solidFill>
                <a:effectLst/>
                <a:latin typeface="SFMono-Regular"/>
              </a:rPr>
              <a:t>FILE</a:t>
            </a:r>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 </a:t>
            </a:r>
            <a:r>
              <a:rPr lang="en-US" b="0" i="0" dirty="0" err="1">
                <a:solidFill>
                  <a:srgbClr val="171717"/>
                </a:solidFill>
                <a:effectLst/>
                <a:latin typeface="SFMono-Regular"/>
              </a:rPr>
              <a:t>file_format_name</a:t>
            </a:r>
            <a:r>
              <a:rPr lang="en-US" b="0" i="0" dirty="0">
                <a:solidFill>
                  <a:srgbClr val="171717"/>
                </a:solidFill>
                <a:effectLst/>
                <a:latin typeface="SFMono-Regular"/>
              </a:rPr>
              <a:t> </a:t>
            </a:r>
          </a:p>
          <a:p>
            <a:r>
              <a:rPr lang="en-US" b="0" i="0" dirty="0">
                <a:solidFill>
                  <a:srgbClr val="0101FD"/>
                </a:solidFill>
                <a:effectLst/>
                <a:latin typeface="SFMono-Regular"/>
              </a:rPr>
              <a:t>WITH</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_</a:t>
            </a:r>
            <a:r>
              <a:rPr lang="en-US" b="0" i="0" dirty="0">
                <a:solidFill>
                  <a:srgbClr val="0101FD"/>
                </a:solidFill>
                <a:effectLst/>
                <a:latin typeface="SFMono-Regular"/>
              </a:rPr>
              <a:t>TYPE</a:t>
            </a:r>
            <a:r>
              <a:rPr lang="en-US" b="0" i="0" dirty="0">
                <a:solidFill>
                  <a:srgbClr val="171717"/>
                </a:solidFill>
                <a:effectLst/>
                <a:latin typeface="SFMono-Regular"/>
              </a:rPr>
              <a:t> = </a:t>
            </a:r>
            <a:r>
              <a:rPr lang="en-US" b="0" i="0" dirty="0">
                <a:solidFill>
                  <a:srgbClr val="0101FD"/>
                </a:solidFill>
                <a:effectLst/>
                <a:latin typeface="SFMono-Regular"/>
              </a:rPr>
              <a:t>DELIMITEDTEXT</a:t>
            </a:r>
            <a:r>
              <a:rPr lang="en-US" b="0" i="0" dirty="0">
                <a:solidFill>
                  <a:srgbClr val="171717"/>
                </a:solidFill>
                <a:effectLst/>
                <a:latin typeface="SFMono-Regular"/>
              </a:rPr>
              <a:t> </a:t>
            </a:r>
          </a:p>
          <a:p>
            <a:r>
              <a:rPr lang="en-US" b="0" i="0" dirty="0">
                <a:solidFill>
                  <a:srgbClr val="171717"/>
                </a:solidFill>
                <a:effectLst/>
                <a:latin typeface="SFMono-Regular"/>
              </a:rPr>
              <a:t>	[ , </a:t>
            </a:r>
            <a:r>
              <a:rPr lang="en-US" b="0" i="0" dirty="0">
                <a:solidFill>
                  <a:srgbClr val="0101FD"/>
                </a:solidFill>
                <a:effectLst/>
                <a:latin typeface="SFMono-Regular"/>
              </a:rPr>
              <a:t>DATA</a:t>
            </a:r>
            <a:r>
              <a:rPr lang="en-US" b="0" i="0" dirty="0">
                <a:solidFill>
                  <a:srgbClr val="171717"/>
                </a:solidFill>
                <a:effectLst/>
                <a:latin typeface="SFMono-Regular"/>
              </a:rPr>
              <a:t>_</a:t>
            </a:r>
            <a:r>
              <a:rPr lang="en-US" b="0" i="0" dirty="0">
                <a:solidFill>
                  <a:srgbClr val="0101FD"/>
                </a:solidFill>
                <a:effectLst/>
                <a:latin typeface="SFMono-Regular"/>
              </a:rPr>
              <a:t>COMPRESSION</a:t>
            </a:r>
            <a:r>
              <a:rPr lang="en-US" b="0" i="0" dirty="0">
                <a:solidFill>
                  <a:srgbClr val="171717"/>
                </a:solidFill>
                <a:effectLst/>
                <a:latin typeface="SFMono-Regular"/>
              </a:rPr>
              <a:t> = </a:t>
            </a:r>
            <a:r>
              <a:rPr lang="en-US" b="0" i="0" dirty="0">
                <a:solidFill>
                  <a:srgbClr val="A31515"/>
                </a:solidFill>
                <a:effectLst/>
                <a:latin typeface="SFMono-Regular"/>
              </a:rPr>
              <a:t>'</a:t>
            </a:r>
            <a:r>
              <a:rPr lang="en-US" b="0" i="0" dirty="0" err="1">
                <a:solidFill>
                  <a:srgbClr val="A31515"/>
                </a:solidFill>
                <a:effectLst/>
                <a:latin typeface="SFMono-Regular"/>
              </a:rPr>
              <a:t>org.apache.hadoop.io.compress.GzipCodec</a:t>
            </a:r>
            <a:r>
              <a:rPr lang="en-US" b="0" i="0" dirty="0">
                <a:solidFill>
                  <a:srgbClr val="A31515"/>
                </a:solidFill>
                <a:effectLst/>
                <a:latin typeface="SFMono-Regular"/>
              </a:rPr>
              <a:t>'</a:t>
            </a:r>
            <a:r>
              <a:rPr lang="en-US" b="0" i="0" dirty="0">
                <a:solidFill>
                  <a:srgbClr val="171717"/>
                </a:solidFill>
                <a:effectLst/>
                <a:latin typeface="SFMono-Regular"/>
              </a:rPr>
              <a:t> ] [ , </a:t>
            </a:r>
            <a:r>
              <a:rPr lang="en-US" b="0" i="0" dirty="0">
                <a:solidFill>
                  <a:srgbClr val="0101FD"/>
                </a:solidFill>
                <a:effectLst/>
                <a:latin typeface="SFMono-Regular"/>
              </a:rPr>
              <a:t>FORMAT</a:t>
            </a:r>
            <a:r>
              <a:rPr lang="en-US" b="0" i="0" dirty="0">
                <a:solidFill>
                  <a:srgbClr val="171717"/>
                </a:solidFill>
                <a:effectLst/>
                <a:latin typeface="SFMono-Regular"/>
              </a:rPr>
              <a:t>_</a:t>
            </a:r>
            <a:r>
              <a:rPr lang="en-US" b="0" i="0" dirty="0">
                <a:solidFill>
                  <a:srgbClr val="0101FD"/>
                </a:solidFill>
                <a:effectLst/>
                <a:latin typeface="SFMono-Regular"/>
              </a:rPr>
              <a:t>OPTIONS</a:t>
            </a:r>
            <a:r>
              <a:rPr lang="en-US" b="0" i="0" dirty="0">
                <a:solidFill>
                  <a:srgbClr val="171717"/>
                </a:solidFill>
                <a:effectLst/>
                <a:latin typeface="SFMono-Regular"/>
              </a:rPr>
              <a:t> ( </a:t>
            </a:r>
            <a:r>
              <a:rPr lang="en-US" b="0" i="0" dirty="0">
                <a:solidFill>
                  <a:srgbClr val="007D9A"/>
                </a:solidFill>
                <a:effectLst/>
                <a:latin typeface="SFMono-Regular"/>
              </a:rPr>
              <a:t>&lt;</a:t>
            </a:r>
            <a:r>
              <a:rPr lang="en-US" b="0" i="0" dirty="0" err="1">
                <a:solidFill>
                  <a:srgbClr val="007D9A"/>
                </a:solidFill>
                <a:effectLst/>
                <a:latin typeface="SFMono-Regular"/>
              </a:rPr>
              <a:t>format_options</a:t>
            </a:r>
            <a:r>
              <a:rPr lang="en-US" b="0" i="0" dirty="0">
                <a:solidFill>
                  <a:srgbClr val="007D9A"/>
                </a:solidFill>
                <a:effectLst/>
                <a:latin typeface="SFMono-Regular"/>
              </a:rPr>
              <a:t>&gt;</a:t>
            </a:r>
            <a:r>
              <a:rPr lang="en-US" b="0" i="0" dirty="0">
                <a:solidFill>
                  <a:srgbClr val="171717"/>
                </a:solidFill>
                <a:effectLst/>
                <a:latin typeface="SFMono-Regular"/>
              </a:rPr>
              <a:t> [ ,...n ] ) ] </a:t>
            </a:r>
          </a:p>
          <a:p>
            <a:r>
              <a:rPr lang="en-US" b="0" i="0" dirty="0">
                <a:solidFill>
                  <a:srgbClr val="171717"/>
                </a:solidFill>
                <a:effectLst/>
                <a:latin typeface="SFMono-Regular"/>
              </a:rPr>
              <a:t>); </a:t>
            </a:r>
          </a:p>
          <a:p>
            <a:endParaRPr lang="en-US" b="0" i="0" dirty="0">
              <a:solidFill>
                <a:srgbClr val="171717"/>
              </a:solidFill>
              <a:effectLst/>
              <a:latin typeface="SFMono-Regular"/>
            </a:endParaRPr>
          </a:p>
          <a:p>
            <a:r>
              <a:rPr lang="en-US" b="0" i="0" dirty="0">
                <a:solidFill>
                  <a:srgbClr val="007D9A"/>
                </a:solidFill>
                <a:effectLst/>
                <a:latin typeface="SFMono-Regular"/>
              </a:rPr>
              <a:t>&lt;</a:t>
            </a:r>
            <a:r>
              <a:rPr lang="en-US" b="0" i="0" dirty="0" err="1">
                <a:solidFill>
                  <a:srgbClr val="007D9A"/>
                </a:solidFill>
                <a:effectLst/>
                <a:latin typeface="SFMono-Regular"/>
              </a:rPr>
              <a:t>format_options</a:t>
            </a:r>
            <a:r>
              <a:rPr lang="en-US" b="0" i="0" dirty="0">
                <a:solidFill>
                  <a:srgbClr val="007D9A"/>
                </a:solidFill>
                <a:effectLst/>
                <a:latin typeface="SFMono-Regular"/>
              </a:rPr>
              <a:t>&gt;</a:t>
            </a:r>
            <a:r>
              <a:rPr lang="en-US" b="0" i="0" dirty="0">
                <a:solidFill>
                  <a:srgbClr val="171717"/>
                </a:solidFill>
                <a:effectLst/>
                <a:latin typeface="SFMono-Regular"/>
              </a:rPr>
              <a:t> </a:t>
            </a:r>
            <a:r>
              <a:rPr lang="en-US" b="0" i="0" dirty="0">
                <a:solidFill>
                  <a:srgbClr val="AF00DB"/>
                </a:solidFill>
                <a:effectLst/>
                <a:latin typeface="SFMono-Regular"/>
              </a:rPr>
              <a:t>::=</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FIELD</a:t>
            </a:r>
            <a:r>
              <a:rPr lang="en-US" b="0" i="0" dirty="0">
                <a:solidFill>
                  <a:srgbClr val="171717"/>
                </a:solidFill>
                <a:effectLst/>
                <a:latin typeface="SFMono-Regular"/>
              </a:rPr>
              <a:t>_</a:t>
            </a:r>
            <a:r>
              <a:rPr lang="en-US" b="0" i="0" dirty="0">
                <a:solidFill>
                  <a:srgbClr val="0101FD"/>
                </a:solidFill>
                <a:effectLst/>
                <a:latin typeface="SFMono-Regular"/>
              </a:rPr>
              <a:t>TERMINATOR</a:t>
            </a:r>
            <a:r>
              <a:rPr lang="en-US" b="0" i="0" dirty="0">
                <a:solidFill>
                  <a:srgbClr val="171717"/>
                </a:solidFill>
                <a:effectLst/>
                <a:latin typeface="SFMono-Regular"/>
              </a:rPr>
              <a:t> = </a:t>
            </a:r>
            <a:r>
              <a:rPr lang="en-US" b="0" i="0" dirty="0" err="1">
                <a:solidFill>
                  <a:srgbClr val="171717"/>
                </a:solidFill>
                <a:effectLst/>
                <a:latin typeface="SFMono-Regular"/>
              </a:rPr>
              <a:t>field_terminator</a:t>
            </a:r>
            <a:r>
              <a:rPr lang="en-US" b="0" i="0" dirty="0">
                <a:solidFill>
                  <a:srgbClr val="171717"/>
                </a:solidFill>
                <a:effectLst/>
                <a:latin typeface="SFMono-Regular"/>
              </a:rPr>
              <a:t> </a:t>
            </a:r>
          </a:p>
          <a:p>
            <a:r>
              <a:rPr lang="en-US" b="0" i="0" dirty="0">
                <a:solidFill>
                  <a:srgbClr val="171717"/>
                </a:solidFill>
                <a:effectLst/>
                <a:latin typeface="SFMono-Regular"/>
              </a:rPr>
              <a:t>	| </a:t>
            </a:r>
            <a:r>
              <a:rPr lang="en-US" b="0" i="0" dirty="0">
                <a:solidFill>
                  <a:srgbClr val="0101FD"/>
                </a:solidFill>
                <a:effectLst/>
                <a:latin typeface="SFMono-Regular"/>
              </a:rPr>
              <a:t>STRING</a:t>
            </a:r>
            <a:r>
              <a:rPr lang="en-US" b="0" i="0" dirty="0">
                <a:solidFill>
                  <a:srgbClr val="171717"/>
                </a:solidFill>
                <a:effectLst/>
                <a:latin typeface="SFMono-Regular"/>
              </a:rPr>
              <a:t>_</a:t>
            </a:r>
            <a:r>
              <a:rPr lang="en-US" b="0" i="0" dirty="0">
                <a:solidFill>
                  <a:srgbClr val="0101FD"/>
                </a:solidFill>
                <a:effectLst/>
                <a:latin typeface="SFMono-Regular"/>
              </a:rPr>
              <a:t>DELIMITER</a:t>
            </a:r>
            <a:r>
              <a:rPr lang="en-US" b="0" i="0" dirty="0">
                <a:solidFill>
                  <a:srgbClr val="171717"/>
                </a:solidFill>
                <a:effectLst/>
                <a:latin typeface="SFMono-Regular"/>
              </a:rPr>
              <a:t> = </a:t>
            </a:r>
            <a:r>
              <a:rPr lang="en-US" b="0" i="0" dirty="0" err="1">
                <a:solidFill>
                  <a:srgbClr val="171717"/>
                </a:solidFill>
                <a:effectLst/>
                <a:latin typeface="SFMono-Regular"/>
              </a:rPr>
              <a:t>string_delimiter</a:t>
            </a:r>
            <a:r>
              <a:rPr lang="en-US" b="0" i="0" dirty="0">
                <a:solidFill>
                  <a:srgbClr val="171717"/>
                </a:solidFill>
                <a:effectLst/>
                <a:latin typeface="SFMono-Regular"/>
              </a:rPr>
              <a:t> </a:t>
            </a:r>
          </a:p>
          <a:p>
            <a:r>
              <a:rPr lang="en-US" b="0" i="0" dirty="0">
                <a:solidFill>
                  <a:srgbClr val="171717"/>
                </a:solidFill>
                <a:effectLst/>
                <a:latin typeface="SFMono-Regular"/>
              </a:rPr>
              <a:t>	| </a:t>
            </a:r>
            <a:r>
              <a:rPr lang="en-US" b="0" i="0" dirty="0" err="1">
                <a:solidFill>
                  <a:srgbClr val="0101FD"/>
                </a:solidFill>
                <a:effectLst/>
                <a:latin typeface="SFMono-Regular"/>
              </a:rPr>
              <a:t>F</a:t>
            </a:r>
            <a:r>
              <a:rPr lang="en-US" b="0" i="0" dirty="0" err="1">
                <a:solidFill>
                  <a:srgbClr val="171717"/>
                </a:solidFill>
                <a:effectLst/>
                <a:latin typeface="SFMono-Regular"/>
              </a:rPr>
              <a:t>irst_</a:t>
            </a:r>
            <a:r>
              <a:rPr lang="en-US" b="0" i="0" dirty="0" err="1">
                <a:solidFill>
                  <a:srgbClr val="0101FD"/>
                </a:solidFill>
                <a:effectLst/>
                <a:latin typeface="SFMono-Regular"/>
              </a:rPr>
              <a:t>R</a:t>
            </a:r>
            <a:r>
              <a:rPr lang="en-US" b="0" i="0" dirty="0" err="1">
                <a:solidFill>
                  <a:srgbClr val="171717"/>
                </a:solidFill>
                <a:effectLst/>
                <a:latin typeface="SFMono-Regular"/>
              </a:rPr>
              <a:t>ow</a:t>
            </a:r>
            <a:r>
              <a:rPr lang="en-US" b="0" i="0" dirty="0">
                <a:solidFill>
                  <a:srgbClr val="171717"/>
                </a:solidFill>
                <a:effectLst/>
                <a:latin typeface="SFMono-Regular"/>
              </a:rPr>
              <a:t> = integer </a:t>
            </a:r>
          </a:p>
          <a:p>
            <a:r>
              <a:rPr lang="en-US" b="0" i="0" dirty="0">
                <a:solidFill>
                  <a:srgbClr val="171717"/>
                </a:solidFill>
                <a:effectLst/>
                <a:latin typeface="SFMono-Regular"/>
              </a:rPr>
              <a:t>	| </a:t>
            </a:r>
            <a:r>
              <a:rPr lang="en-US" b="0" i="0" dirty="0">
                <a:solidFill>
                  <a:srgbClr val="0101FD"/>
                </a:solidFill>
                <a:effectLst/>
                <a:latin typeface="SFMono-Regular"/>
              </a:rPr>
              <a:t>USE</a:t>
            </a:r>
            <a:r>
              <a:rPr lang="en-US" b="0" i="0" dirty="0">
                <a:solidFill>
                  <a:srgbClr val="171717"/>
                </a:solidFill>
                <a:effectLst/>
                <a:latin typeface="SFMono-Regular"/>
              </a:rPr>
              <a:t>_</a:t>
            </a:r>
            <a:r>
              <a:rPr lang="en-US" b="0" i="0" dirty="0">
                <a:solidFill>
                  <a:srgbClr val="0101FD"/>
                </a:solidFill>
                <a:effectLst/>
                <a:latin typeface="SFMono-Regular"/>
              </a:rPr>
              <a:t>TYPE</a:t>
            </a:r>
            <a:r>
              <a:rPr lang="en-US" b="0" i="0" dirty="0">
                <a:solidFill>
                  <a:srgbClr val="171717"/>
                </a:solidFill>
                <a:effectLst/>
                <a:latin typeface="SFMono-Regular"/>
              </a:rPr>
              <a:t>_</a:t>
            </a:r>
            <a:r>
              <a:rPr lang="en-US" b="0" i="0" dirty="0">
                <a:solidFill>
                  <a:srgbClr val="0101FD"/>
                </a:solidFill>
                <a:effectLst/>
                <a:latin typeface="SFMono-Regular"/>
              </a:rPr>
              <a:t>DEFAULT</a:t>
            </a:r>
            <a:r>
              <a:rPr lang="en-US" b="0" i="0" dirty="0">
                <a:solidFill>
                  <a:srgbClr val="171717"/>
                </a:solidFill>
                <a:effectLst/>
                <a:latin typeface="SFMono-Regular"/>
              </a:rPr>
              <a:t> = { </a:t>
            </a:r>
            <a:r>
              <a:rPr lang="en-US" b="0" i="0" dirty="0">
                <a:solidFill>
                  <a:srgbClr val="0101FD"/>
                </a:solidFill>
                <a:effectLst/>
                <a:latin typeface="SFMono-Regular"/>
              </a:rPr>
              <a:t>TRUE</a:t>
            </a:r>
            <a:r>
              <a:rPr lang="en-US" b="0" i="0" dirty="0">
                <a:solidFill>
                  <a:srgbClr val="171717"/>
                </a:solidFill>
                <a:effectLst/>
                <a:latin typeface="SFMono-Regular"/>
              </a:rPr>
              <a:t> | </a:t>
            </a:r>
            <a:r>
              <a:rPr lang="en-US" b="0" i="0" dirty="0">
                <a:solidFill>
                  <a:srgbClr val="0101FD"/>
                </a:solidFill>
                <a:effectLst/>
                <a:latin typeface="SFMono-Regular"/>
              </a:rPr>
              <a:t>FALSE</a:t>
            </a:r>
            <a:r>
              <a:rPr lang="en-US" b="0" i="0" dirty="0">
                <a:solidFill>
                  <a:srgbClr val="171717"/>
                </a:solidFill>
                <a:effectLst/>
                <a:latin typeface="SFMono-Regular"/>
              </a:rPr>
              <a:t> } </a:t>
            </a:r>
          </a:p>
          <a:p>
            <a:r>
              <a:rPr lang="en-US" b="0" i="0" dirty="0">
                <a:solidFill>
                  <a:srgbClr val="171717"/>
                </a:solidFill>
                <a:effectLst/>
                <a:latin typeface="SFMono-Regular"/>
              </a:rPr>
              <a:t>	| </a:t>
            </a:r>
            <a:r>
              <a:rPr lang="en-US" b="0" i="0" dirty="0">
                <a:solidFill>
                  <a:srgbClr val="0101FD"/>
                </a:solidFill>
                <a:effectLst/>
                <a:latin typeface="SFMono-Regular"/>
              </a:rPr>
              <a:t>E</a:t>
            </a:r>
            <a:r>
              <a:rPr lang="en-US" b="0" i="0" dirty="0">
                <a:solidFill>
                  <a:srgbClr val="171717"/>
                </a:solidFill>
                <a:effectLst/>
                <a:latin typeface="SFMono-Regular"/>
              </a:rPr>
              <a:t>ncoding = {</a:t>
            </a:r>
            <a:r>
              <a:rPr lang="en-US" b="0" i="0" dirty="0">
                <a:solidFill>
                  <a:srgbClr val="A31515"/>
                </a:solidFill>
                <a:effectLst/>
                <a:latin typeface="SFMono-Regular"/>
              </a:rPr>
              <a:t>'UTF8'</a:t>
            </a:r>
            <a:r>
              <a:rPr lang="en-US" b="0" i="0" dirty="0">
                <a:solidFill>
                  <a:srgbClr val="171717"/>
                </a:solidFill>
                <a:effectLst/>
                <a:latin typeface="SFMono-Regular"/>
              </a:rPr>
              <a:t> | </a:t>
            </a:r>
            <a:r>
              <a:rPr lang="en-US" b="0" i="0" dirty="0">
                <a:solidFill>
                  <a:srgbClr val="A31515"/>
                </a:solidFill>
                <a:effectLst/>
                <a:latin typeface="SFMono-Regular"/>
              </a:rPr>
              <a:t>'UTF16'</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PARSER</a:t>
            </a:r>
            <a:r>
              <a:rPr lang="en-US" b="0" i="0" dirty="0">
                <a:solidFill>
                  <a:srgbClr val="171717"/>
                </a:solidFill>
                <a:effectLst/>
                <a:latin typeface="SFMono-Regular"/>
              </a:rPr>
              <a:t>_</a:t>
            </a:r>
            <a:r>
              <a:rPr lang="en-US" b="0" i="0" dirty="0">
                <a:solidFill>
                  <a:srgbClr val="0101FD"/>
                </a:solidFill>
                <a:effectLst/>
                <a:latin typeface="SFMono-Regular"/>
              </a:rPr>
              <a:t>VERSION</a:t>
            </a:r>
            <a:r>
              <a:rPr lang="en-US" b="0" i="0" dirty="0">
                <a:solidFill>
                  <a:srgbClr val="171717"/>
                </a:solidFill>
                <a:effectLst/>
                <a:latin typeface="SFMono-Regular"/>
              </a:rPr>
              <a:t> = {</a:t>
            </a:r>
            <a:r>
              <a:rPr lang="en-US" b="0" i="0" dirty="0">
                <a:solidFill>
                  <a:srgbClr val="A31515"/>
                </a:solidFill>
                <a:effectLst/>
                <a:latin typeface="SFMono-Regular"/>
              </a:rPr>
              <a:t>'</a:t>
            </a:r>
            <a:r>
              <a:rPr lang="en-US" b="0" i="0" dirty="0" err="1">
                <a:solidFill>
                  <a:srgbClr val="A31515"/>
                </a:solidFill>
                <a:effectLst/>
                <a:latin typeface="SFMono-Regular"/>
              </a:rPr>
              <a:t>parser_version</a:t>
            </a:r>
            <a:r>
              <a:rPr lang="en-US" b="0" i="0" dirty="0">
                <a:solidFill>
                  <a:srgbClr val="A31515"/>
                </a:solidFill>
                <a:effectLst/>
                <a:latin typeface="SFMono-Regular"/>
              </a:rPr>
              <a:t>’</a:t>
            </a:r>
            <a:r>
              <a:rPr lang="en-US" b="0" i="0" dirty="0">
                <a:solidFill>
                  <a:srgbClr val="171717"/>
                </a:solidFill>
                <a:effectLst/>
                <a:latin typeface="SFMono-Regular"/>
              </a:rPr>
              <a:t>} </a:t>
            </a:r>
          </a:p>
          <a:p>
            <a:r>
              <a:rPr lang="en-US" b="0" i="0" dirty="0">
                <a:solidFill>
                  <a:srgbClr val="171717"/>
                </a:solidFill>
                <a:effectLst/>
                <a:latin typeface="SFMono-Regular"/>
              </a:rPr>
              <a:t>}</a:t>
            </a:r>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111</a:t>
            </a:fld>
            <a:endParaRPr lang="en-US"/>
          </a:p>
        </p:txBody>
      </p:sp>
    </p:spTree>
    <p:extLst>
      <p:ext uri="{BB962C8B-B14F-4D97-AF65-F5344CB8AC3E}">
        <p14:creationId xmlns:p14="http://schemas.microsoft.com/office/powerpoint/2010/main" val="24884692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slide 22 template</a:t>
            </a:r>
          </a:p>
        </p:txBody>
      </p:sp>
      <p:sp>
        <p:nvSpPr>
          <p:cNvPr id="4" name="Slide Number Placeholder 3"/>
          <p:cNvSpPr>
            <a:spLocks noGrp="1"/>
          </p:cNvSpPr>
          <p:nvPr>
            <p:ph type="sldNum" sz="quarter" idx="5"/>
          </p:nvPr>
        </p:nvSpPr>
        <p:spPr/>
        <p:txBody>
          <a:bodyPr/>
          <a:lstStyle/>
          <a:p>
            <a:fld id="{67E65352-95B5-4433-84FB-24BF035F4B44}" type="slidenum">
              <a:rPr lang="en-US" smtClean="0"/>
              <a:t>112</a:t>
            </a:fld>
            <a:endParaRPr lang="en-US"/>
          </a:p>
        </p:txBody>
      </p:sp>
    </p:spTree>
    <p:extLst>
      <p:ext uri="{BB962C8B-B14F-4D97-AF65-F5344CB8AC3E}">
        <p14:creationId xmlns:p14="http://schemas.microsoft.com/office/powerpoint/2010/main" val="40690851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dirty="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6458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Lino</a:t>
            </a:r>
          </a:p>
        </p:txBody>
      </p:sp>
      <p:sp>
        <p:nvSpPr>
          <p:cNvPr id="4" name="Slide Number Placeholder 3"/>
          <p:cNvSpPr>
            <a:spLocks noGrp="1"/>
          </p:cNvSpPr>
          <p:nvPr>
            <p:ph type="sldNum" sz="quarter" idx="5"/>
          </p:nvPr>
        </p:nvSpPr>
        <p:spPr/>
        <p:txBody>
          <a:bodyPr/>
          <a:lstStyle/>
          <a:p>
            <a:fld id="{09259B3D-005A-450F-B89F-6A3DD53EE3BF}" type="slidenum">
              <a:rPr lang="en-US" smtClean="0"/>
              <a:t>115</a:t>
            </a:fld>
            <a:endParaRPr lang="en-US"/>
          </a:p>
        </p:txBody>
      </p:sp>
    </p:spTree>
    <p:extLst>
      <p:ext uri="{BB962C8B-B14F-4D97-AF65-F5344CB8AC3E}">
        <p14:creationId xmlns:p14="http://schemas.microsoft.com/office/powerpoint/2010/main" val="23622665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00" b="1" dirty="0">
                <a:solidFill>
                  <a:schemeClr val="tx2"/>
                </a:solidFill>
              </a:rPr>
              <a:t>Important Points:</a:t>
            </a:r>
          </a:p>
          <a:p>
            <a:pPr algn="l"/>
            <a:r>
              <a:rPr lang="en-US" sz="900" dirty="0">
                <a:solidFill>
                  <a:schemeClr val="tx2"/>
                </a:solidFill>
              </a:rPr>
              <a:t>No need to pre-create the table in the SQL Pool to write to, it will be created if it does not exist.</a:t>
            </a:r>
          </a:p>
          <a:p>
            <a:pPr algn="l"/>
            <a:endParaRPr lang="en-US" sz="900" dirty="0">
              <a:solidFill>
                <a:schemeClr val="tx2"/>
              </a:solidFill>
            </a:endParaRPr>
          </a:p>
          <a:p>
            <a:pPr algn="l"/>
            <a:r>
              <a:rPr lang="en-US" sz="900" dirty="0" err="1">
                <a:solidFill>
                  <a:schemeClr val="tx2"/>
                </a:solidFill>
              </a:rPr>
              <a:t>sqlanalytics</a:t>
            </a:r>
            <a:r>
              <a:rPr lang="en-US" sz="900" dirty="0">
                <a:solidFill>
                  <a:schemeClr val="tx2"/>
                </a:solidFill>
              </a:rPr>
              <a:t> only works in Scala language cells. </a:t>
            </a:r>
          </a:p>
          <a:p>
            <a:pPr algn="l"/>
            <a:endParaRPr lang="en-US" sz="900" dirty="0">
              <a:solidFill>
                <a:schemeClr val="tx2"/>
              </a:solidFill>
            </a:endParaRPr>
          </a:p>
          <a:p>
            <a:pPr algn="l"/>
            <a:r>
              <a:rPr lang="en-US" sz="900" dirty="0">
                <a:solidFill>
                  <a:schemeClr val="tx2"/>
                </a:solidFill>
              </a:rPr>
              <a:t>To read with other languages like Python, use Spark to register a temporary view and then query the view using </a:t>
            </a:r>
            <a:r>
              <a:rPr lang="en-US" sz="900" dirty="0" err="1">
                <a:solidFill>
                  <a:schemeClr val="tx2"/>
                </a:solidFill>
              </a:rPr>
              <a:t>Spark.SQL</a:t>
            </a:r>
            <a:r>
              <a:rPr lang="en-US" sz="900" dirty="0">
                <a:solidFill>
                  <a:schemeClr val="tx2"/>
                </a:solidFill>
              </a:rPr>
              <a:t>(“select * from </a:t>
            </a:r>
            <a:r>
              <a:rPr lang="en-US" sz="900" dirty="0" err="1">
                <a:solidFill>
                  <a:schemeClr val="tx2"/>
                </a:solidFill>
              </a:rPr>
              <a:t>viewname</a:t>
            </a:r>
            <a:r>
              <a:rPr lang="en-US" sz="900" dirty="0">
                <a:solidFill>
                  <a:schemeClr val="tx2"/>
                </a:solidFill>
              </a:rPr>
              <a:t>”)</a:t>
            </a:r>
          </a:p>
          <a:p>
            <a:pPr algn="l"/>
            <a:endParaRPr lang="en-US" sz="900" dirty="0">
              <a:solidFill>
                <a:schemeClr val="tx2"/>
              </a:solidFill>
            </a:endParaRPr>
          </a:p>
          <a:p>
            <a:pPr algn="l"/>
            <a:r>
              <a:rPr lang="en-US" sz="900" dirty="0">
                <a:solidFill>
                  <a:schemeClr val="tx2"/>
                </a:solidFill>
              </a:rPr>
              <a:t>To write with other languages, create a view for table you want write, then query from that view in Scala. Then write.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6C99BD-48BF-084D-840E-D23CBF9433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46695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Best Practices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Storage accounts and endpoints provisioned during workspace creation are located in the same region. For optimal performance, if you access other storage accounts with serverless SQL, make sure they're in the same region. If they aren't in the same region, there will be increased latency for the data's network transfer between the remote region and the endpoint's region.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Multiple applications and services might access your storage account. Storage throttling occurs when the combined IOPS or throughput generated by applications, services, and serverless SQL workload exceed the limits of the storage account. As a result, you'll experience a significant negative effect on query performance.</a:t>
            </a:r>
          </a:p>
          <a:p>
            <a:r>
              <a:rPr lang="en-US" sz="1200" b="0" i="0" kern="1200" dirty="0">
                <a:solidFill>
                  <a:schemeClr val="tx1"/>
                </a:solidFill>
                <a:effectLst/>
                <a:latin typeface="+mn-lt"/>
                <a:ea typeface="+mn-ea"/>
                <a:cs typeface="+mn-cs"/>
              </a:rPr>
              <a:t>When throttling is detected, serverless SQL has built-in handling to resolve it. serverless SQL will make requests to storage at a slower pace until throttling is resolved.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Prepare files:</a:t>
            </a:r>
          </a:p>
          <a:p>
            <a:pPr marL="171450" indent="-171450">
              <a:buFontTx/>
              <a:buChar char="-"/>
            </a:pPr>
            <a:r>
              <a:rPr lang="en-US" sz="1200" b="0" i="0" kern="1200" dirty="0">
                <a:solidFill>
                  <a:schemeClr val="tx1"/>
                </a:solidFill>
                <a:effectLst/>
                <a:latin typeface="+mn-lt"/>
                <a:ea typeface="+mn-ea"/>
                <a:cs typeface="+mn-cs"/>
              </a:rPr>
              <a:t>If a query targets a single large file, you'll benefit from splitting it into multiple smaller files.</a:t>
            </a:r>
          </a:p>
          <a:p>
            <a:pPr marL="171450" indent="-171450">
              <a:buFontTx/>
              <a:buChar char="-"/>
            </a:pPr>
            <a:r>
              <a:rPr lang="en-US" sz="1200" b="0" i="0" kern="1200" dirty="0">
                <a:solidFill>
                  <a:schemeClr val="tx1"/>
                </a:solidFill>
                <a:effectLst/>
                <a:latin typeface="+mn-lt"/>
                <a:ea typeface="+mn-ea"/>
                <a:cs typeface="+mn-cs"/>
              </a:rPr>
              <a:t>Try to keep your CSV file size below 10 GB.</a:t>
            </a:r>
          </a:p>
          <a:p>
            <a:pPr marL="171450" indent="-171450">
              <a:buFontTx/>
              <a:buChar char="-"/>
            </a:pPr>
            <a:r>
              <a:rPr lang="en-US" sz="1200" b="0" i="0" kern="1200" dirty="0">
                <a:solidFill>
                  <a:schemeClr val="tx1"/>
                </a:solidFill>
                <a:effectLst/>
                <a:latin typeface="+mn-lt"/>
                <a:ea typeface="+mn-ea"/>
                <a:cs typeface="+mn-cs"/>
              </a:rPr>
              <a:t>It's better to have equally sized files for a single OPENROWSET path or an external table LOCATION.</a:t>
            </a:r>
          </a:p>
          <a:p>
            <a:pPr marL="171450" indent="-171450">
              <a:buFontTx/>
              <a:buChar char="-"/>
            </a:pPr>
            <a:r>
              <a:rPr lang="en-US" sz="1200" b="0" i="0" kern="1200" dirty="0">
                <a:solidFill>
                  <a:schemeClr val="tx1"/>
                </a:solidFill>
                <a:effectLst/>
                <a:latin typeface="+mn-lt"/>
                <a:ea typeface="+mn-ea"/>
                <a:cs typeface="+mn-cs"/>
              </a:rPr>
              <a:t>Partition your data by storing partitions to different folders or file names</a:t>
            </a:r>
          </a:p>
          <a:p>
            <a:pPr marL="171450" indent="-171450">
              <a:buFontTx/>
              <a:buChar char="-"/>
            </a:pPr>
            <a:endParaRPr lang="en-US" sz="1200" b="0" i="0" kern="1200" dirty="0">
              <a:solidFill>
                <a:schemeClr val="tx1"/>
              </a:solidFill>
              <a:effectLst/>
              <a:latin typeface="+mn-lt"/>
              <a:ea typeface="+mn-ea"/>
              <a:cs typeface="+mn-cs"/>
            </a:endParaRPr>
          </a:p>
          <a:p>
            <a:pPr marL="0" indent="0">
              <a:buFontTx/>
              <a:buNone/>
            </a:pPr>
            <a:r>
              <a:rPr lang="en-US" sz="1200" b="0" i="0" kern="1200" dirty="0">
                <a:solidFill>
                  <a:schemeClr val="tx1"/>
                </a:solidFill>
                <a:effectLst/>
                <a:latin typeface="+mn-lt"/>
                <a:ea typeface="+mn-ea"/>
                <a:cs typeface="+mn-cs"/>
              </a:rPr>
              <a:t>serverless SQL lists files in your storage account, starting from the first * using storage API. It eliminates files that don't match the specified path. Reducing the initial list of files can improve performance if there are many files that match the specified path up to the first wildcard.</a:t>
            </a:r>
          </a:p>
          <a:p>
            <a:pPr marL="0" indent="0">
              <a:buFontTx/>
              <a:buNone/>
            </a:pPr>
            <a:endParaRPr lang="en-US" sz="1200" b="0" i="0" kern="1200" dirty="0">
              <a:solidFill>
                <a:schemeClr val="tx1"/>
              </a:solidFill>
              <a:effectLst/>
              <a:latin typeface="+mn-lt"/>
              <a:ea typeface="+mn-ea"/>
              <a:cs typeface="+mn-cs"/>
            </a:endParaRPr>
          </a:p>
          <a:p>
            <a:pPr marL="0" indent="0">
              <a:buFontTx/>
              <a:buNone/>
            </a:pPr>
            <a:r>
              <a:rPr lang="en-US" sz="1200" b="0" i="0" kern="1200" dirty="0">
                <a:solidFill>
                  <a:schemeClr val="tx1"/>
                </a:solidFill>
                <a:effectLst/>
                <a:latin typeface="+mn-lt"/>
                <a:ea typeface="+mn-ea"/>
                <a:cs typeface="+mn-cs"/>
              </a:rPr>
              <a:t>Use appropriate data types:</a:t>
            </a:r>
          </a:p>
          <a:p>
            <a:pPr marL="171450" indent="-171450">
              <a:buFontTx/>
              <a:buChar char="-"/>
            </a:pPr>
            <a:r>
              <a:rPr lang="en-US" sz="1200" b="0" i="0" kern="1200" dirty="0">
                <a:solidFill>
                  <a:schemeClr val="tx1"/>
                </a:solidFill>
                <a:effectLst/>
                <a:latin typeface="+mn-lt"/>
                <a:ea typeface="+mn-ea"/>
                <a:cs typeface="+mn-cs"/>
              </a:rPr>
              <a:t>Use the smallest data size that will accommodate the largest possible value</a:t>
            </a:r>
          </a:p>
          <a:p>
            <a:pPr marL="171450" indent="-171450">
              <a:buFontTx/>
              <a:buChar char="-"/>
            </a:pPr>
            <a:r>
              <a:rPr lang="en-US" sz="1200" b="0" i="0" kern="1200" dirty="0">
                <a:solidFill>
                  <a:schemeClr val="tx1"/>
                </a:solidFill>
                <a:effectLst/>
                <a:latin typeface="+mn-lt"/>
                <a:ea typeface="+mn-ea"/>
                <a:cs typeface="+mn-cs"/>
              </a:rPr>
              <a:t>Use integer-based data types if possible</a:t>
            </a:r>
          </a:p>
          <a:p>
            <a:pPr marL="171450" indent="-171450">
              <a:buFontTx/>
              <a:buChar char="-"/>
            </a:pPr>
            <a:r>
              <a:rPr lang="en-US" sz="1200" b="0" i="0" kern="1200" dirty="0">
                <a:solidFill>
                  <a:schemeClr val="tx1"/>
                </a:solidFill>
                <a:effectLst/>
                <a:latin typeface="+mn-lt"/>
                <a:ea typeface="+mn-ea"/>
                <a:cs typeface="+mn-cs"/>
              </a:rPr>
              <a:t>Use  </a:t>
            </a:r>
            <a:r>
              <a:rPr lang="en-US" sz="1200" b="0" i="0" u="none" strike="noStrike" kern="1200" dirty="0" err="1">
                <a:solidFill>
                  <a:schemeClr val="tx1"/>
                </a:solidFill>
                <a:effectLst/>
                <a:latin typeface="+mn-lt"/>
                <a:ea typeface="+mn-ea"/>
                <a:cs typeface="+mn-cs"/>
                <a:hlinkClick r:id="rId3"/>
              </a:rPr>
              <a:t>sp_describe_first_results_set</a:t>
            </a:r>
            <a:r>
              <a:rPr lang="en-US" sz="1200" b="0" i="0" u="none" strike="noStrike" kern="1200" dirty="0">
                <a:solidFill>
                  <a:schemeClr val="tx1"/>
                </a:solidFill>
                <a:effectLst/>
                <a:latin typeface="+mn-lt"/>
                <a:ea typeface="+mn-ea"/>
                <a:cs typeface="+mn-cs"/>
              </a:rPr>
              <a:t> to check the resulting data types of your query and specify appropriate data types if needed</a:t>
            </a:r>
          </a:p>
          <a:p>
            <a:pPr marL="171450" indent="-171450">
              <a:buFontTx/>
              <a:buChar char="-"/>
            </a:pPr>
            <a:endParaRPr lang="en-US" sz="1200" b="0" i="0" u="none" strike="noStrike" kern="1200" dirty="0">
              <a:solidFill>
                <a:schemeClr val="tx1"/>
              </a:solidFill>
              <a:effectLst/>
              <a:latin typeface="+mn-lt"/>
              <a:ea typeface="+mn-ea"/>
              <a:cs typeface="+mn-cs"/>
            </a:endParaRPr>
          </a:p>
          <a:p>
            <a:pPr marL="171450" indent="-171450">
              <a:buFontTx/>
              <a:buChar char="-"/>
            </a:pPr>
            <a:endParaRPr lang="en-US" sz="1200" b="0" i="0" u="none" strike="noStrike" kern="1200" dirty="0">
              <a:solidFill>
                <a:schemeClr val="tx1"/>
              </a:solidFill>
              <a:effectLst/>
              <a:latin typeface="+mn-lt"/>
              <a:ea typeface="+mn-ea"/>
              <a:cs typeface="+mn-cs"/>
            </a:endParaRPr>
          </a:p>
          <a:p>
            <a:pPr marL="0" indent="0">
              <a:buFontTx/>
              <a:buNone/>
            </a:pPr>
            <a:r>
              <a:rPr lang="en-US" sz="1200" b="0" i="0" u="none" strike="noStrike" kern="1200" dirty="0">
                <a:solidFill>
                  <a:schemeClr val="tx1"/>
                </a:solidFill>
                <a:effectLst/>
                <a:latin typeface="+mn-lt"/>
                <a:ea typeface="+mn-ea"/>
                <a:cs typeface="+mn-cs"/>
              </a:rPr>
              <a:t>PARSER_VERSION 1.0 is default and feature rich, PARSER_VERSION 2.0 if built for performance and does not support all options and encodings/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CETAS:</a:t>
            </a:r>
          </a:p>
          <a:p>
            <a:pPr marL="171450" indent="-171450">
              <a:buFontTx/>
              <a:buChar char="-"/>
            </a:pPr>
            <a:r>
              <a:rPr lang="en-US" sz="1200" b="0" i="0" kern="1200" dirty="0">
                <a:solidFill>
                  <a:schemeClr val="tx1"/>
                </a:solidFill>
                <a:effectLst/>
                <a:latin typeface="+mn-lt"/>
                <a:ea typeface="+mn-ea"/>
                <a:cs typeface="+mn-cs"/>
              </a:rPr>
              <a:t>CETAS is a parallel operation that creates external table metadata and exports the SELECT query results to a set of files in your storage account.</a:t>
            </a:r>
          </a:p>
          <a:p>
            <a:pPr marL="171450" indent="-171450">
              <a:buFontTx/>
              <a:buChar char="-"/>
            </a:pPr>
            <a:r>
              <a:rPr lang="en-US" sz="1200" b="0" i="0" kern="1200" dirty="0">
                <a:solidFill>
                  <a:schemeClr val="tx1"/>
                </a:solidFill>
                <a:effectLst/>
                <a:latin typeface="+mn-lt"/>
                <a:ea typeface="+mn-ea"/>
                <a:cs typeface="+mn-cs"/>
              </a:rPr>
              <a:t>You can use CETAS to store frequently used parts of queries, like joined reference tables, to a new set of files. You can then join to this single external table instead of repeating common joins in multiple queries.</a:t>
            </a:r>
          </a:p>
          <a:p>
            <a:pPr marL="171450" indent="-171450">
              <a:buFontTx/>
              <a:buChar char="-"/>
            </a:pPr>
            <a:r>
              <a:rPr lang="en-US" sz="1200" b="0" i="0" kern="1200" dirty="0">
                <a:solidFill>
                  <a:schemeClr val="tx1"/>
                </a:solidFill>
                <a:effectLst/>
                <a:latin typeface="+mn-lt"/>
                <a:ea typeface="+mn-ea"/>
                <a:cs typeface="+mn-cs"/>
              </a:rPr>
              <a:t>As CETAS generates Parquet files, statistics will be automatically created when the first query targets this external table, resulting in improved performance.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123</a:t>
            </a:fld>
            <a:endParaRPr lang="en-US"/>
          </a:p>
        </p:txBody>
      </p:sp>
    </p:spTree>
    <p:extLst>
      <p:ext uri="{BB962C8B-B14F-4D97-AF65-F5344CB8AC3E}">
        <p14:creationId xmlns:p14="http://schemas.microsoft.com/office/powerpoint/2010/main" val="31401093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Statistics synchronous option to be asynchronous</a:t>
            </a:r>
          </a:p>
          <a:p>
            <a:pPr marL="171450" indent="-171450">
              <a:buFont typeface="Arial" panose="020B0604020202020204" pitchFamily="34" charset="0"/>
              <a:buChar char="•"/>
            </a:pPr>
            <a:r>
              <a:rPr lang="en-US" dirty="0"/>
              <a:t>Recalculated when there are changes over 500 rows or 20% of rows are updated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By default, auto update statistics are configured to be synchronous but can be configured to be asynchronous operations</a:t>
            </a:r>
          </a:p>
          <a:p>
            <a:pPr marL="171450" indent="-171450">
              <a:buFont typeface="Arial" panose="020B0604020202020204" pitchFamily="34" charset="0"/>
              <a:buChar char="•"/>
            </a:pPr>
            <a:r>
              <a:rPr lang="en-US" dirty="0"/>
              <a:t>Statistics are updated opportunistically when queries are run.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995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CSV support added [</a:t>
            </a:r>
            <a:r>
              <a:rPr lang="en-US" dirty="0">
                <a:hlinkClick r:id="rId3"/>
              </a:rPr>
              <a:t>Cost management for serverless SQL pool - Azure Synapse Analytics | Microsoft Docs</a:t>
            </a:r>
            <a:r>
              <a:rPr lang="en-US" dirty="0"/>
              <a:t>]</a:t>
            </a:r>
          </a:p>
          <a:p>
            <a:endParaRPr lang="en-US" dirty="0"/>
          </a:p>
          <a:p>
            <a:r>
              <a:rPr lang="en-US" b="0" i="0" dirty="0">
                <a:solidFill>
                  <a:srgbClr val="171717"/>
                </a:solidFill>
                <a:effectLst/>
                <a:latin typeface="Segoe UI" panose="020B0502040204020203" pitchFamily="34" charset="0"/>
              </a:rPr>
              <a:t>When statistics are created for a Parquet column, only the relevant column is read from files. When statistics are created for a CSV column, whole files are read and parsed.</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127</a:t>
            </a:fld>
            <a:endParaRPr lang="en-US"/>
          </a:p>
        </p:txBody>
      </p:sp>
    </p:spTree>
    <p:extLst>
      <p:ext uri="{BB962C8B-B14F-4D97-AF65-F5344CB8AC3E}">
        <p14:creationId xmlns:p14="http://schemas.microsoft.com/office/powerpoint/2010/main" val="1595773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Ingest allows for quick access to a copy data tool to move data from one location to another</a:t>
            </a:r>
          </a:p>
          <a:p>
            <a:endParaRPr lang="en-US" dirty="0"/>
          </a:p>
          <a:p>
            <a:r>
              <a:rPr lang="en-US" dirty="0"/>
              <a:t>Explore and analyze – tutorial in how to get started querying data</a:t>
            </a:r>
          </a:p>
          <a:p>
            <a:endParaRPr lang="en-US" dirty="0"/>
          </a:p>
          <a:p>
            <a:r>
              <a:rPr lang="en-US" dirty="0"/>
              <a:t>Visualize – shows quick access to reports in linked Power BI workspaces</a:t>
            </a:r>
          </a:p>
          <a:p>
            <a:endParaRPr lang="en-US" dirty="0"/>
          </a:p>
          <a:p>
            <a:r>
              <a:rPr lang="en-US" dirty="0"/>
              <a:t>Learn -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7</a:t>
            </a:fld>
            <a:endParaRPr lang="en-US"/>
          </a:p>
        </p:txBody>
      </p:sp>
    </p:spTree>
    <p:extLst>
      <p:ext uri="{BB962C8B-B14F-4D97-AF65-F5344CB8AC3E}">
        <p14:creationId xmlns:p14="http://schemas.microsoft.com/office/powerpoint/2010/main" val="6228624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1,048,576 – this is why we recommend at least 60 million rows for a CCI table.  Azure Synapse automatically distributes data into 60 distribution, and each distribution needs at least 1 million rows for good rowgroup compression (or each partition, if your table </a:t>
            </a:r>
            <a:r>
              <a:rPr lang="en-US"/>
              <a:t>is partitioned).</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2/22/2021 6:01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132</a:t>
            </a:fld>
            <a:endParaRPr lang="en-US"/>
          </a:p>
        </p:txBody>
      </p:sp>
    </p:spTree>
    <p:extLst>
      <p:ext uri="{BB962C8B-B14F-4D97-AF65-F5344CB8AC3E}">
        <p14:creationId xmlns:p14="http://schemas.microsoft.com/office/powerpoint/2010/main" val="20750984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133</a:t>
            </a:fld>
            <a:endParaRPr lang="en-US"/>
          </a:p>
        </p:txBody>
      </p:sp>
    </p:spTree>
    <p:extLst>
      <p:ext uri="{BB962C8B-B14F-4D97-AF65-F5344CB8AC3E}">
        <p14:creationId xmlns:p14="http://schemas.microsoft.com/office/powerpoint/2010/main" val="40436740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2/22/2021 6:01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134</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2/22/2021 6:01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135</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136</a:t>
            </a:fld>
            <a:endParaRPr lang="en-US"/>
          </a:p>
        </p:txBody>
      </p:sp>
    </p:spTree>
    <p:extLst>
      <p:ext uri="{BB962C8B-B14F-4D97-AF65-F5344CB8AC3E}">
        <p14:creationId xmlns:p14="http://schemas.microsoft.com/office/powerpoint/2010/main" val="38601984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2/22/2021 6:01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Workspace == Databases</a:t>
            </a:r>
          </a:p>
          <a:p>
            <a:r>
              <a:rPr lang="en-US" dirty="0"/>
              <a:t>Linked == Storage accounts</a:t>
            </a:r>
          </a:p>
        </p:txBody>
      </p:sp>
      <p:sp>
        <p:nvSpPr>
          <p:cNvPr id="4" name="Slide Number Placeholder 3"/>
          <p:cNvSpPr>
            <a:spLocks noGrp="1"/>
          </p:cNvSpPr>
          <p:nvPr>
            <p:ph type="sldNum" sz="quarter" idx="5"/>
          </p:nvPr>
        </p:nvSpPr>
        <p:spPr/>
        <p:txBody>
          <a:bodyPr/>
          <a:lstStyle/>
          <a:p>
            <a:fld id="{09259B3D-005A-450F-B89F-6A3DD53EE3BF}" type="slidenum">
              <a:rPr lang="en-US" smtClean="0"/>
              <a:t>10</a:t>
            </a:fld>
            <a:endParaRPr lang="en-US"/>
          </a:p>
        </p:txBody>
      </p:sp>
    </p:spTree>
    <p:extLst>
      <p:ext uri="{BB962C8B-B14F-4D97-AF65-F5344CB8AC3E}">
        <p14:creationId xmlns:p14="http://schemas.microsoft.com/office/powerpoint/2010/main" val="1678840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15</a:t>
            </a:fld>
            <a:endParaRPr lang="en-US" dirty="0"/>
          </a:p>
        </p:txBody>
      </p:sp>
    </p:spTree>
    <p:extLst>
      <p:ext uri="{BB962C8B-B14F-4D97-AF65-F5344CB8AC3E}">
        <p14:creationId xmlns:p14="http://schemas.microsoft.com/office/powerpoint/2010/main" val="2881068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Source control in Synapse Studio - Azure Synapse Analytics | Microsoft Docs</a:t>
            </a:r>
            <a:endParaRPr lang="en-US" dirty="0"/>
          </a:p>
          <a:p>
            <a:endParaRPr lang="en-US" dirty="0"/>
          </a:p>
          <a:p>
            <a:r>
              <a:rPr lang="en-US" dirty="0"/>
              <a:t>No support for GitHub actions – Azure DevOps</a:t>
            </a:r>
          </a:p>
        </p:txBody>
      </p:sp>
      <p:sp>
        <p:nvSpPr>
          <p:cNvPr id="4" name="Slide Number Placeholder 3"/>
          <p:cNvSpPr>
            <a:spLocks noGrp="1"/>
          </p:cNvSpPr>
          <p:nvPr>
            <p:ph type="sldNum" sz="quarter" idx="5"/>
          </p:nvPr>
        </p:nvSpPr>
        <p:spPr/>
        <p:txBody>
          <a:bodyPr/>
          <a:lstStyle/>
          <a:p>
            <a:fld id="{67E65352-95B5-4433-84FB-24BF035F4B44}" type="slidenum">
              <a:rPr lang="en-US" smtClean="0"/>
              <a:t>29</a:t>
            </a:fld>
            <a:endParaRPr lang="en-US" dirty="0"/>
          </a:p>
        </p:txBody>
      </p:sp>
    </p:spTree>
    <p:extLst>
      <p:ext uri="{BB962C8B-B14F-4D97-AF65-F5344CB8AC3E}">
        <p14:creationId xmlns:p14="http://schemas.microsoft.com/office/powerpoint/2010/main" val="2902450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30</a:t>
            </a:fld>
            <a:endParaRPr lang="en-US" dirty="0"/>
          </a:p>
        </p:txBody>
      </p:sp>
    </p:spTree>
    <p:extLst>
      <p:ext uri="{BB962C8B-B14F-4D97-AF65-F5344CB8AC3E}">
        <p14:creationId xmlns:p14="http://schemas.microsoft.com/office/powerpoint/2010/main" val="30173472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1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605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388986713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6181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heme" Target="../theme/theme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emf"/><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ags" Target="../tags/tag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5"/>
          <a:stretch>
            <a:fillRect/>
          </a:stretch>
        </p:blipFill>
        <p:spPr>
          <a:xfrm rot="5400000">
            <a:off x="9208748" y="2991033"/>
            <a:ext cx="6858623" cy="876557"/>
          </a:xfrm>
          <a:prstGeom prst="rect">
            <a:avLst/>
          </a:prstGeom>
        </p:spPr>
      </p:pic>
    </p:spTree>
    <p:custDataLst>
      <p:tags r:id="rId43"/>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29" r:id="rId38"/>
    <p:sldLayoutId id="2147483730" r:id="rId39"/>
    <p:sldLayoutId id="2147483731" r:id="rId40"/>
    <p:sldLayoutId id="2147483732" r:id="rId41"/>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66.xml"/><Relationship Id="rId4" Type="http://schemas.openxmlformats.org/officeDocument/2006/relationships/image" Target="../media/image34.png"/></Relationships>
</file>

<file path=ppt/slides/_rels/slide10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66.xml"/></Relationships>
</file>

<file path=ppt/slides/_rels/slide10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66.xml"/></Relationships>
</file>

<file path=ppt/slides/_rels/slide10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1.xml"/><Relationship Id="rId1" Type="http://schemas.openxmlformats.org/officeDocument/2006/relationships/slideLayout" Target="../slideLayouts/slideLayout66.xml"/><Relationship Id="rId4" Type="http://schemas.openxmlformats.org/officeDocument/2006/relationships/image" Target="../media/image157.png"/></Relationships>
</file>

<file path=ppt/slides/_rels/slide10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66.xml"/></Relationships>
</file>

<file path=ppt/slides/_rels/slide10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66.xml"/></Relationships>
</file>

<file path=ppt/slides/_rels/slide10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6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0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0.jpeg"/><Relationship Id="rId1" Type="http://schemas.openxmlformats.org/officeDocument/2006/relationships/slideLayout" Target="../slideLayouts/slideLayout66.xml"/></Relationships>
</file>

<file path=ppt/slides/_rels/slide10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66.xml"/></Relationships>
</file>

<file path=ppt/slides/_rels/slide10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6.xml"/></Relationships>
</file>

<file path=ppt/slides/_rels/slide11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6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6.xml"/></Relationships>
</file>

<file path=ppt/slides/_rels/slide11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3.xml"/><Relationship Id="rId1" Type="http://schemas.openxmlformats.org/officeDocument/2006/relationships/slideLayout" Target="../slideLayouts/slideLayout66.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11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6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9.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2.xml"/></Relationships>
</file>

<file path=ppt/slides/_rels/slide117.xml.rels><?xml version="1.0" encoding="UTF-8" standalone="yes"?>
<Relationships xmlns="http://schemas.openxmlformats.org/package/2006/relationships"><Relationship Id="rId8" Type="http://schemas.microsoft.com/office/2007/relationships/diagramDrawing" Target="../diagrams/drawing3.xml"/><Relationship Id="rId13" Type="http://schemas.microsoft.com/office/2007/relationships/diagramDrawing" Target="../diagrams/drawing4.xml"/><Relationship Id="rId18" Type="http://schemas.microsoft.com/office/2007/relationships/diagramDrawing" Target="../diagrams/drawing5.xml"/><Relationship Id="rId3" Type="http://schemas.openxmlformats.org/officeDocument/2006/relationships/image" Target="../media/image168.png"/><Relationship Id="rId21" Type="http://schemas.openxmlformats.org/officeDocument/2006/relationships/image" Target="../media/image171.svg"/><Relationship Id="rId7" Type="http://schemas.openxmlformats.org/officeDocument/2006/relationships/diagramColors" Target="../diagrams/colors3.xml"/><Relationship Id="rId12" Type="http://schemas.openxmlformats.org/officeDocument/2006/relationships/diagramColors" Target="../diagrams/colors4.xml"/><Relationship Id="rId17" Type="http://schemas.openxmlformats.org/officeDocument/2006/relationships/diagramColors" Target="../diagrams/colors5.xml"/><Relationship Id="rId2" Type="http://schemas.openxmlformats.org/officeDocument/2006/relationships/image" Target="../media/image167.png"/><Relationship Id="rId16" Type="http://schemas.openxmlformats.org/officeDocument/2006/relationships/diagramQuickStyle" Target="../diagrams/quickStyle5.xml"/><Relationship Id="rId20" Type="http://schemas.openxmlformats.org/officeDocument/2006/relationships/image" Target="../media/image170.png"/><Relationship Id="rId1" Type="http://schemas.openxmlformats.org/officeDocument/2006/relationships/slideLayout" Target="../slideLayouts/slideLayout56.xml"/><Relationship Id="rId6" Type="http://schemas.openxmlformats.org/officeDocument/2006/relationships/diagramQuickStyle" Target="../diagrams/quickStyle3.xml"/><Relationship Id="rId11" Type="http://schemas.openxmlformats.org/officeDocument/2006/relationships/diagramQuickStyle" Target="../diagrams/quickStyle4.xml"/><Relationship Id="rId5" Type="http://schemas.openxmlformats.org/officeDocument/2006/relationships/diagramLayout" Target="../diagrams/layout3.xml"/><Relationship Id="rId15" Type="http://schemas.openxmlformats.org/officeDocument/2006/relationships/diagramLayout" Target="../diagrams/layout5.xml"/><Relationship Id="rId10" Type="http://schemas.openxmlformats.org/officeDocument/2006/relationships/diagramLayout" Target="../diagrams/layout4.xml"/><Relationship Id="rId19" Type="http://schemas.openxmlformats.org/officeDocument/2006/relationships/image" Target="../media/image169.png"/><Relationship Id="rId4" Type="http://schemas.openxmlformats.org/officeDocument/2006/relationships/diagramData" Target="../diagrams/data3.xml"/><Relationship Id="rId9" Type="http://schemas.openxmlformats.org/officeDocument/2006/relationships/diagramData" Target="../diagrams/data4.xml"/><Relationship Id="rId14" Type="http://schemas.openxmlformats.org/officeDocument/2006/relationships/diagramData" Target="../diagrams/data5.xml"/><Relationship Id="rId22" Type="http://schemas.openxmlformats.org/officeDocument/2006/relationships/image" Target="../media/image172.png"/></Relationships>
</file>

<file path=ppt/slides/_rels/slide11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66.xml"/></Relationships>
</file>

<file path=ppt/slides/_rels/slide11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6.xml"/></Relationships>
</file>

<file path=ppt/slides/_rels/slide12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66.xml"/></Relationships>
</file>

<file path=ppt/slides/_rels/slide12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6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9.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9.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8.xml"/></Relationships>
</file>

<file path=ppt/slides/_rels/slide133.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23.png"/><Relationship Id="rId3" Type="http://schemas.microsoft.com/office/2018/10/relationships/comments" Target="../comments/modernComment_7BBF5B28_AC754833.xml"/><Relationship Id="rId7" Type="http://schemas.openxmlformats.org/officeDocument/2006/relationships/image" Target="../media/image141.png"/><Relationship Id="rId12" Type="http://schemas.openxmlformats.org/officeDocument/2006/relationships/image" Target="../media/image146.png"/><Relationship Id="rId2" Type="http://schemas.openxmlformats.org/officeDocument/2006/relationships/notesSlide" Target="../notesSlides/notesSlide51.xml"/><Relationship Id="rId1" Type="http://schemas.openxmlformats.org/officeDocument/2006/relationships/slideLayout" Target="../slideLayouts/slideLayout56.xml"/><Relationship Id="rId6" Type="http://schemas.openxmlformats.org/officeDocument/2006/relationships/image" Target="../media/image140.svg"/><Relationship Id="rId11" Type="http://schemas.openxmlformats.org/officeDocument/2006/relationships/image" Target="../media/image145.png"/><Relationship Id="rId5" Type="http://schemas.openxmlformats.org/officeDocument/2006/relationships/image" Target="../media/image139.png"/><Relationship Id="rId10" Type="http://schemas.openxmlformats.org/officeDocument/2006/relationships/image" Target="../media/image144.png"/><Relationship Id="rId4" Type="http://schemas.openxmlformats.org/officeDocument/2006/relationships/image" Target="../media/image138.png"/><Relationship Id="rId9" Type="http://schemas.openxmlformats.org/officeDocument/2006/relationships/image" Target="../media/image143.png"/><Relationship Id="rId14" Type="http://schemas.openxmlformats.org/officeDocument/2006/relationships/image" Target="../media/image147.svg"/></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59.xml"/><Relationship Id="rId1" Type="http://schemas.openxmlformats.org/officeDocument/2006/relationships/tags" Target="../tags/tag52.xml"/></Relationships>
</file>

<file path=ppt/slides/_rels/slide135.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notesSlide" Target="../notesSlides/notesSlide53.xml"/><Relationship Id="rId1" Type="http://schemas.openxmlformats.org/officeDocument/2006/relationships/slideLayout" Target="../slideLayouts/slideLayout47.xml"/></Relationships>
</file>

<file path=ppt/slides/_rels/slide136.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54.xml"/><Relationship Id="rId1" Type="http://schemas.openxmlformats.org/officeDocument/2006/relationships/slideLayout" Target="../slideLayouts/slideLayout36.xml"/><Relationship Id="rId4" Type="http://schemas.openxmlformats.org/officeDocument/2006/relationships/image" Target="../media/image179.png"/></Relationships>
</file>

<file path=ppt/slides/_rels/slide137.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notesSlide" Target="../notesSlides/notesSlide55.xml"/><Relationship Id="rId1" Type="http://schemas.openxmlformats.org/officeDocument/2006/relationships/slideLayout" Target="../slideLayouts/slideLayout47.xml"/></Relationships>
</file>

<file path=ppt/slides/_rels/slide138.xml.rels><?xml version="1.0" encoding="UTF-8" standalone="yes"?>
<Relationships xmlns="http://schemas.openxmlformats.org/package/2006/relationships"><Relationship Id="rId8" Type="http://schemas.openxmlformats.org/officeDocument/2006/relationships/image" Target="../media/image187.svg"/><Relationship Id="rId13" Type="http://schemas.openxmlformats.org/officeDocument/2006/relationships/image" Target="../media/image192.png"/><Relationship Id="rId3" Type="http://schemas.openxmlformats.org/officeDocument/2006/relationships/image" Target="../media/image182.png"/><Relationship Id="rId7" Type="http://schemas.openxmlformats.org/officeDocument/2006/relationships/image" Target="../media/image186.png"/><Relationship Id="rId12" Type="http://schemas.openxmlformats.org/officeDocument/2006/relationships/image" Target="../media/image191.svg"/><Relationship Id="rId2" Type="http://schemas.openxmlformats.org/officeDocument/2006/relationships/image" Target="../media/image181.png"/><Relationship Id="rId1" Type="http://schemas.openxmlformats.org/officeDocument/2006/relationships/slideLayout" Target="../slideLayouts/slideLayout48.xml"/><Relationship Id="rId6" Type="http://schemas.openxmlformats.org/officeDocument/2006/relationships/image" Target="../media/image185.png"/><Relationship Id="rId11" Type="http://schemas.openxmlformats.org/officeDocument/2006/relationships/image" Target="../media/image190.png"/><Relationship Id="rId5" Type="http://schemas.openxmlformats.org/officeDocument/2006/relationships/image" Target="../media/image184.png"/><Relationship Id="rId15" Type="http://schemas.openxmlformats.org/officeDocument/2006/relationships/image" Target="../media/image194.png"/><Relationship Id="rId10" Type="http://schemas.openxmlformats.org/officeDocument/2006/relationships/image" Target="../media/image189.svg"/><Relationship Id="rId4" Type="http://schemas.openxmlformats.org/officeDocument/2006/relationships/image" Target="../media/image183.png"/><Relationship Id="rId9" Type="http://schemas.openxmlformats.org/officeDocument/2006/relationships/image" Target="../media/image188.png"/><Relationship Id="rId14" Type="http://schemas.openxmlformats.org/officeDocument/2006/relationships/image" Target="../media/image193.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6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6.xml"/><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6.xml"/><Relationship Id="rId6" Type="http://schemas.openxmlformats.org/officeDocument/2006/relationships/image" Target="../media/image62.png"/><Relationship Id="rId5" Type="http://schemas.openxmlformats.org/officeDocument/2006/relationships/image" Target="../media/image61.svg"/><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6.xml"/></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56.xml"/><Relationship Id="rId4" Type="http://schemas.openxmlformats.org/officeDocument/2006/relationships/image" Target="../media/image70.png"/></Relationships>
</file>

<file path=ppt/slides/_rels/slide2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6.xml"/></Relationships>
</file>

<file path=ppt/slides/_rels/slide2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6.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56.xml"/><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xml"/><Relationship Id="rId1" Type="http://schemas.openxmlformats.org/officeDocument/2006/relationships/slideLayout" Target="../slideLayouts/slideLayout66.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xml"/><Relationship Id="rId1" Type="http://schemas.openxmlformats.org/officeDocument/2006/relationships/slideLayout" Target="../slideLayouts/slideLayout66.xml"/><Relationship Id="rId4" Type="http://schemas.openxmlformats.org/officeDocument/2006/relationships/image" Target="../media/image83.png"/></Relationships>
</file>

<file path=ppt/slides/_rels/slide3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66.xml"/><Relationship Id="rId4" Type="http://schemas.openxmlformats.org/officeDocument/2006/relationships/image" Target="../media/image86.png"/></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xml"/><Relationship Id="rId1" Type="http://schemas.openxmlformats.org/officeDocument/2006/relationships/slideLayout" Target="../slideLayouts/slideLayout66.xml"/><Relationship Id="rId4" Type="http://schemas.openxmlformats.org/officeDocument/2006/relationships/image" Target="../media/image88.png"/></Relationships>
</file>

<file path=ppt/slides/_rels/slide3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0.xml"/></Relationships>
</file>

<file path=ppt/slides/_rels/slide3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0.xml"/></Relationships>
</file>

<file path=ppt/slides/_rels/slide3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0.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66.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7.xml"/></Relationships>
</file>

<file path=ppt/slides/_rels/slide45.xml.rels><?xml version="1.0" encoding="UTF-8" standalone="yes"?>
<Relationships xmlns="http://schemas.openxmlformats.org/package/2006/relationships"><Relationship Id="rId2" Type="http://schemas.microsoft.com/office/2018/10/relationships/comments" Target="../comments/modernComment_7BBF59B8_607F2A64.xml"/><Relationship Id="rId1" Type="http://schemas.openxmlformats.org/officeDocument/2006/relationships/slideLayout" Target="../slideLayouts/slideLayout52.xml"/></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93.png"/><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3" Type="http://schemas.microsoft.com/office/2018/10/relationships/comments" Target="../comments/modernComment_2E9B_72D39CC8.xml"/><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microsoft.com/office/2018/10/relationships/comments" Target="../comments/modernComment_7BBF5771_AFDB232A.xml"/><Relationship Id="rId1" Type="http://schemas.openxmlformats.org/officeDocument/2006/relationships/slideLayout" Target="../slideLayouts/slideLayout66.xml"/><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microsoft.com/office/2018/10/relationships/comments" Target="../comments/modernComment_2E9D_A59D6B6B.xml"/><Relationship Id="rId7" Type="http://schemas.openxmlformats.org/officeDocument/2006/relationships/image" Target="../media/image97.svg"/><Relationship Id="rId2" Type="http://schemas.openxmlformats.org/officeDocument/2006/relationships/notesSlide" Target="../notesSlides/notesSlide17.xml"/><Relationship Id="rId1" Type="http://schemas.openxmlformats.org/officeDocument/2006/relationships/slideLayout" Target="../slideLayouts/slideLayout66.xml"/><Relationship Id="rId6" Type="http://schemas.openxmlformats.org/officeDocument/2006/relationships/image" Target="../media/image96.png"/><Relationship Id="rId5" Type="http://schemas.openxmlformats.org/officeDocument/2006/relationships/image" Target="../media/image95.svg"/><Relationship Id="rId4" Type="http://schemas.openxmlformats.org/officeDocument/2006/relationships/image" Target="../media/image94.pn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66.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png"/><Relationship Id="rId9" Type="http://schemas.openxmlformats.org/officeDocument/2006/relationships/image" Target="../media/image25.png"/></Relationships>
</file>

<file path=ppt/slides/_rels/slide50.xml.rels><?xml version="1.0" encoding="UTF-8" standalone="yes"?>
<Relationships xmlns="http://schemas.openxmlformats.org/package/2006/relationships"><Relationship Id="rId3" Type="http://schemas.openxmlformats.org/officeDocument/2006/relationships/image" Target="../media/image98.png"/><Relationship Id="rId2" Type="http://schemas.microsoft.com/office/2018/10/relationships/comments" Target="../comments/modernComment_2736_BBA8D8A4.xml"/><Relationship Id="rId1" Type="http://schemas.openxmlformats.org/officeDocument/2006/relationships/slideLayout" Target="../slideLayouts/slideLayout66.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5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8.xml"/><Relationship Id="rId1" Type="http://schemas.openxmlformats.org/officeDocument/2006/relationships/slideLayout" Target="../slideLayouts/slideLayout66.xml"/><Relationship Id="rId4" Type="http://schemas.openxmlformats.org/officeDocument/2006/relationships/image" Target="../media/image100.png"/></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18/10/relationships/comments" Target="../comments/modernComment_112B_99D4436F.xml"/><Relationship Id="rId7" Type="http://schemas.openxmlformats.org/officeDocument/2006/relationships/diagramColors" Target="../diagrams/colors1.xml"/><Relationship Id="rId2" Type="http://schemas.openxmlformats.org/officeDocument/2006/relationships/notesSlide" Target="../notesSlides/notesSlide19.xml"/><Relationship Id="rId1" Type="http://schemas.openxmlformats.org/officeDocument/2006/relationships/slideLayout" Target="../slideLayouts/slideLayout6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4.xml.rels><?xml version="1.0" encoding="UTF-8" standalone="yes"?>
<Relationships xmlns="http://schemas.openxmlformats.org/package/2006/relationships"><Relationship Id="rId3" Type="http://schemas.openxmlformats.org/officeDocument/2006/relationships/image" Target="../media/image82.png"/><Relationship Id="rId2" Type="http://schemas.microsoft.com/office/2018/10/relationships/comments" Target="../comments/modernComment_2E8D_41DAD3E3.xml"/><Relationship Id="rId1" Type="http://schemas.openxmlformats.org/officeDocument/2006/relationships/slideLayout" Target="../slideLayouts/slideLayout66.xml"/><Relationship Id="rId4" Type="http://schemas.openxmlformats.org/officeDocument/2006/relationships/image" Target="../media/image83.png"/></Relationships>
</file>

<file path=ppt/slides/_rels/slide5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0.xml"/><Relationship Id="rId1" Type="http://schemas.openxmlformats.org/officeDocument/2006/relationships/slideLayout" Target="../slideLayouts/slideLayout66.xml"/><Relationship Id="rId4" Type="http://schemas.openxmlformats.org/officeDocument/2006/relationships/image" Target="../media/image118.png"/></Relationships>
</file>

<file path=ppt/slides/_rels/slide56.xml.rels><?xml version="1.0" encoding="UTF-8" standalone="yes"?>
<Relationships xmlns="http://schemas.openxmlformats.org/package/2006/relationships"><Relationship Id="rId8" Type="http://schemas.openxmlformats.org/officeDocument/2006/relationships/image" Target="../media/image124.svg"/><Relationship Id="rId13" Type="http://schemas.openxmlformats.org/officeDocument/2006/relationships/image" Target="../media/image129.png"/><Relationship Id="rId3" Type="http://schemas.openxmlformats.org/officeDocument/2006/relationships/image" Target="../media/image119.png"/><Relationship Id="rId7" Type="http://schemas.openxmlformats.org/officeDocument/2006/relationships/image" Target="../media/image123.png"/><Relationship Id="rId12" Type="http://schemas.openxmlformats.org/officeDocument/2006/relationships/image" Target="../media/image128.svg"/><Relationship Id="rId2" Type="http://schemas.openxmlformats.org/officeDocument/2006/relationships/notesSlide" Target="../notesSlides/notesSlide21.xml"/><Relationship Id="rId16" Type="http://schemas.openxmlformats.org/officeDocument/2006/relationships/image" Target="../media/image132.svg"/><Relationship Id="rId1" Type="http://schemas.openxmlformats.org/officeDocument/2006/relationships/slideLayout" Target="../slideLayouts/slideLayout66.xml"/><Relationship Id="rId6" Type="http://schemas.openxmlformats.org/officeDocument/2006/relationships/image" Target="../media/image122.svg"/><Relationship Id="rId11" Type="http://schemas.openxmlformats.org/officeDocument/2006/relationships/image" Target="../media/image127.png"/><Relationship Id="rId5" Type="http://schemas.openxmlformats.org/officeDocument/2006/relationships/image" Target="../media/image121.png"/><Relationship Id="rId15" Type="http://schemas.openxmlformats.org/officeDocument/2006/relationships/image" Target="../media/image131.png"/><Relationship Id="rId10" Type="http://schemas.openxmlformats.org/officeDocument/2006/relationships/image" Target="../media/image126.svg"/><Relationship Id="rId4" Type="http://schemas.openxmlformats.org/officeDocument/2006/relationships/image" Target="../media/image120.svg"/><Relationship Id="rId9" Type="http://schemas.openxmlformats.org/officeDocument/2006/relationships/image" Target="../media/image125.png"/><Relationship Id="rId14" Type="http://schemas.openxmlformats.org/officeDocument/2006/relationships/image" Target="../media/image130.sv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6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9.xml"/></Relationships>
</file>

<file path=ppt/slides/_rels/slide61.xml.rels><?xml version="1.0" encoding="UTF-8" standalone="yes"?>
<Relationships xmlns="http://schemas.openxmlformats.org/package/2006/relationships"><Relationship Id="rId3" Type="http://schemas.microsoft.com/office/2018/10/relationships/comments" Target="../comments/modernComment_275D_92CE42DF.xml"/><Relationship Id="rId2" Type="http://schemas.openxmlformats.org/officeDocument/2006/relationships/notesSlide" Target="../notesSlides/notesSlide25.xml"/><Relationship Id="rId1" Type="http://schemas.openxmlformats.org/officeDocument/2006/relationships/slideLayout" Target="../slideLayouts/slideLayout39.xml"/></Relationships>
</file>

<file path=ppt/slides/_rels/slide62.xml.rels><?xml version="1.0" encoding="UTF-8" standalone="yes"?>
<Relationships xmlns="http://schemas.openxmlformats.org/package/2006/relationships"><Relationship Id="rId2" Type="http://schemas.microsoft.com/office/2018/10/relationships/comments" Target="../comments/modernComment_7BBF59BF_0.xml"/><Relationship Id="rId1" Type="http://schemas.openxmlformats.org/officeDocument/2006/relationships/slideLayout" Target="../slideLayouts/slideLayout4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4.xml.rels><?xml version="1.0" encoding="UTF-8" standalone="yes"?>
<Relationships xmlns="http://schemas.openxmlformats.org/package/2006/relationships"><Relationship Id="rId3" Type="http://schemas.openxmlformats.org/officeDocument/2006/relationships/image" Target="../media/image134.svg"/><Relationship Id="rId2" Type="http://schemas.openxmlformats.org/officeDocument/2006/relationships/image" Target="../media/image133.png"/><Relationship Id="rId1" Type="http://schemas.openxmlformats.org/officeDocument/2006/relationships/slideLayout" Target="../slideLayouts/slideLayout68.xml"/><Relationship Id="rId5" Type="http://schemas.openxmlformats.org/officeDocument/2006/relationships/image" Target="../media/image136.svg"/><Relationship Id="rId4" Type="http://schemas.openxmlformats.org/officeDocument/2006/relationships/image" Target="../media/image135.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9.xml"/><Relationship Id="rId1" Type="http://schemas.openxmlformats.org/officeDocument/2006/relationships/slideLayout" Target="../slideLayouts/slideLayout3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6.xml"/></Relationships>
</file>

<file path=ppt/slides/_rels/slide80.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23.png"/><Relationship Id="rId3" Type="http://schemas.microsoft.com/office/2018/10/relationships/comments" Target="../comments/modernComment_2E9E_B021CD24.xml"/><Relationship Id="rId7" Type="http://schemas.openxmlformats.org/officeDocument/2006/relationships/image" Target="../media/image141.png"/><Relationship Id="rId12" Type="http://schemas.openxmlformats.org/officeDocument/2006/relationships/image" Target="../media/image146.png"/><Relationship Id="rId2" Type="http://schemas.openxmlformats.org/officeDocument/2006/relationships/notesSlide" Target="../notesSlides/notesSlide34.xml"/><Relationship Id="rId1" Type="http://schemas.openxmlformats.org/officeDocument/2006/relationships/slideLayout" Target="../slideLayouts/slideLayout56.xml"/><Relationship Id="rId6" Type="http://schemas.openxmlformats.org/officeDocument/2006/relationships/image" Target="../media/image140.svg"/><Relationship Id="rId11" Type="http://schemas.openxmlformats.org/officeDocument/2006/relationships/image" Target="../media/image145.png"/><Relationship Id="rId5" Type="http://schemas.openxmlformats.org/officeDocument/2006/relationships/image" Target="../media/image139.png"/><Relationship Id="rId10" Type="http://schemas.openxmlformats.org/officeDocument/2006/relationships/image" Target="../media/image144.png"/><Relationship Id="rId4" Type="http://schemas.openxmlformats.org/officeDocument/2006/relationships/image" Target="../media/image138.png"/><Relationship Id="rId9" Type="http://schemas.openxmlformats.org/officeDocument/2006/relationships/image" Target="../media/image143.png"/><Relationship Id="rId14" Type="http://schemas.openxmlformats.org/officeDocument/2006/relationships/image" Target="../media/image147.sv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0.xml"/><Relationship Id="rId1" Type="http://schemas.openxmlformats.org/officeDocument/2006/relationships/tags" Target="../tags/tag50.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2.xml"/><Relationship Id="rId1" Type="http://schemas.openxmlformats.org/officeDocument/2006/relationships/tags" Target="../tags/tag51.xml"/><Relationship Id="rId4" Type="http://schemas.openxmlformats.org/officeDocument/2006/relationships/image" Target="../media/image2.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6.xml"/><Relationship Id="rId5" Type="http://schemas.openxmlformats.org/officeDocument/2006/relationships/image" Target="../media/image32.png"/><Relationship Id="rId4" Type="http://schemas.openxmlformats.org/officeDocument/2006/relationships/image" Target="../media/image3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6.xml"/><Relationship Id="rId4" Type="http://schemas.openxmlformats.org/officeDocument/2006/relationships/image" Target="../media/image52.png"/></Relationships>
</file>

<file path=ppt/slides/_rels/slide9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98.png"/><Relationship Id="rId1" Type="http://schemas.openxmlformats.org/officeDocument/2006/relationships/slideLayout" Target="../slideLayouts/slideLayout66.xml"/><Relationship Id="rId4" Type="http://schemas.openxmlformats.org/officeDocument/2006/relationships/image" Target="../media/image77.png"/></Relationships>
</file>

<file path=ppt/slides/_rels/slide9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38.xml"/><Relationship Id="rId1" Type="http://schemas.openxmlformats.org/officeDocument/2006/relationships/slideLayout" Target="../slideLayouts/slideLayout66.xml"/><Relationship Id="rId4" Type="http://schemas.openxmlformats.org/officeDocument/2006/relationships/image" Target="../media/image14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97.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39.xml"/><Relationship Id="rId1" Type="http://schemas.openxmlformats.org/officeDocument/2006/relationships/slideLayout" Target="../slideLayouts/slideLayout66.xml"/><Relationship Id="rId5" Type="http://schemas.openxmlformats.org/officeDocument/2006/relationships/image" Target="../media/image152.png"/><Relationship Id="rId4" Type="http://schemas.openxmlformats.org/officeDocument/2006/relationships/image" Target="../media/image151.png"/></Relationships>
</file>

<file path=ppt/slides/_rels/slide9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0.xm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922396"/>
            <a:ext cx="8429171" cy="1937069"/>
          </a:xfrm>
        </p:spPr>
        <p:txBody>
          <a:bodyPr/>
          <a:lstStyle/>
          <a:p>
            <a:r>
              <a:rPr lang="en-US" dirty="0">
                <a:solidFill>
                  <a:schemeClr val="bg1"/>
                </a:solidFill>
              </a:rPr>
              <a:t>Welcome to </a:t>
            </a:r>
            <a:br>
              <a:rPr lang="en-US" dirty="0">
                <a:solidFill>
                  <a:schemeClr val="bg1"/>
                </a:solidFill>
              </a:rPr>
            </a:br>
            <a:r>
              <a:rPr lang="en-US" dirty="0">
                <a:solidFill>
                  <a:schemeClr val="bg1"/>
                </a:solidFill>
              </a:rPr>
              <a:t>Azure Synapse Technical Boot Camp</a:t>
            </a:r>
            <a:br>
              <a:rPr lang="en-US" dirty="0">
                <a:solidFill>
                  <a:schemeClr val="bg1"/>
                </a:solidFill>
              </a:rPr>
            </a:br>
            <a:br>
              <a:rPr lang="en-US" dirty="0">
                <a:solidFill>
                  <a:schemeClr val="bg1"/>
                </a:solidFill>
              </a:rPr>
            </a:br>
            <a:r>
              <a:rPr lang="en-US" sz="2000" dirty="0">
                <a:solidFill>
                  <a:schemeClr val="bg1"/>
                </a:solidFill>
              </a:rPr>
              <a:t>Day 1</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04D05D3-646F-4306-8883-58F8232C1417}"/>
              </a:ext>
            </a:extLst>
          </p:cNvPr>
          <p:cNvPicPr>
            <a:picLocks noChangeAspect="1"/>
          </p:cNvPicPr>
          <p:nvPr/>
        </p:nvPicPr>
        <p:blipFill>
          <a:blip r:embed="rId3"/>
          <a:stretch>
            <a:fillRect/>
          </a:stretch>
        </p:blipFill>
        <p:spPr>
          <a:xfrm>
            <a:off x="6111928" y="1595535"/>
            <a:ext cx="4981705" cy="4132551"/>
          </a:xfrm>
          <a:prstGeom prst="rect">
            <a:avLst/>
          </a:prstGeom>
          <a:ln>
            <a:solidFill>
              <a:schemeClr val="tx1"/>
            </a:solidFill>
          </a:ln>
        </p:spPr>
      </p:pic>
      <p:pic>
        <p:nvPicPr>
          <p:cNvPr id="4" name="Picture 3">
            <a:extLst>
              <a:ext uri="{FF2B5EF4-FFF2-40B4-BE49-F238E27FC236}">
                <a16:creationId xmlns:a16="http://schemas.microsoft.com/office/drawing/2014/main" id="{A418F7AC-6196-4254-910C-2B75998B621F}"/>
              </a:ext>
            </a:extLst>
          </p:cNvPr>
          <p:cNvPicPr>
            <a:picLocks noChangeAspect="1"/>
          </p:cNvPicPr>
          <p:nvPr/>
        </p:nvPicPr>
        <p:blipFill>
          <a:blip r:embed="rId4"/>
          <a:stretch>
            <a:fillRect/>
          </a:stretch>
        </p:blipFill>
        <p:spPr>
          <a:xfrm>
            <a:off x="675521" y="1595535"/>
            <a:ext cx="5057775" cy="4581525"/>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800" dirty="0">
                <a:solidFill>
                  <a:schemeClr val="tx1"/>
                </a:solidFill>
              </a:rPr>
              <a:t>Explore data inside the workspace and in linked storage accounts</a:t>
            </a:r>
            <a:endParaRPr lang="en-US" sz="1600" dirty="0">
              <a:solidFill>
                <a:schemeClr val="tx1"/>
              </a:solidFill>
            </a:endParaRPr>
          </a:p>
        </p:txBody>
      </p:sp>
      <p:sp>
        <p:nvSpPr>
          <p:cNvPr id="9" name="Rectangle 8">
            <a:extLst>
              <a:ext uri="{FF2B5EF4-FFF2-40B4-BE49-F238E27FC236}">
                <a16:creationId xmlns:a16="http://schemas.microsoft.com/office/drawing/2014/main" id="{69866A11-461F-4C47-A6CC-9EEE4F5A6704}"/>
              </a:ext>
            </a:extLst>
          </p:cNvPr>
          <p:cNvSpPr/>
          <p:nvPr/>
        </p:nvSpPr>
        <p:spPr bwMode="auto">
          <a:xfrm>
            <a:off x="2982897" y="2654422"/>
            <a:ext cx="1189608" cy="46562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CD8D4354-2317-4A32-9BE7-6525FEDE17A0}"/>
              </a:ext>
            </a:extLst>
          </p:cNvPr>
          <p:cNvSpPr/>
          <p:nvPr/>
        </p:nvSpPr>
        <p:spPr bwMode="auto">
          <a:xfrm>
            <a:off x="9653982" y="2649592"/>
            <a:ext cx="1288348" cy="47045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07673946"/>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1DED58-CBA2-4FB5-9E8E-FAC0F571162C}"/>
              </a:ext>
            </a:extLst>
          </p:cNvPr>
          <p:cNvSpPr>
            <a:spLocks noGrp="1"/>
          </p:cNvSpPr>
          <p:nvPr>
            <p:ph type="title"/>
          </p:nvPr>
        </p:nvSpPr>
        <p:spPr>
          <a:xfrm>
            <a:off x="426426" y="222583"/>
            <a:ext cx="11494228" cy="758022"/>
          </a:xfrm>
        </p:spPr>
        <p:txBody>
          <a:bodyPr/>
          <a:lstStyle/>
          <a:p>
            <a:r>
              <a:rPr lang="en-US"/>
              <a:t>Easily explore files on storage</a:t>
            </a:r>
          </a:p>
        </p:txBody>
      </p:sp>
      <p:sp>
        <p:nvSpPr>
          <p:cNvPr id="4" name="Rectangle 3">
            <a:extLst>
              <a:ext uri="{FF2B5EF4-FFF2-40B4-BE49-F238E27FC236}">
                <a16:creationId xmlns:a16="http://schemas.microsoft.com/office/drawing/2014/main" id="{3569D6B2-C781-44B7-B3F6-92E44CA317B6}"/>
              </a:ext>
            </a:extLst>
          </p:cNvPr>
          <p:cNvSpPr/>
          <p:nvPr/>
        </p:nvSpPr>
        <p:spPr bwMode="auto">
          <a:xfrm>
            <a:off x="7921690" y="3498980"/>
            <a:ext cx="989045" cy="19294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3908291-14D7-4DC6-A36A-03B690C6BD47}"/>
              </a:ext>
            </a:extLst>
          </p:cNvPr>
          <p:cNvPicPr>
            <a:picLocks noChangeAspect="1"/>
          </p:cNvPicPr>
          <p:nvPr/>
        </p:nvPicPr>
        <p:blipFill>
          <a:blip r:embed="rId2"/>
          <a:stretch>
            <a:fillRect/>
          </a:stretch>
        </p:blipFill>
        <p:spPr>
          <a:xfrm>
            <a:off x="426426" y="1173469"/>
            <a:ext cx="9663545" cy="3335509"/>
          </a:xfrm>
          <a:prstGeom prst="rect">
            <a:avLst/>
          </a:prstGeom>
          <a:ln>
            <a:solidFill>
              <a:schemeClr val="tx1"/>
            </a:solidFill>
          </a:ln>
        </p:spPr>
      </p:pic>
      <p:pic>
        <p:nvPicPr>
          <p:cNvPr id="6" name="Picture 5">
            <a:extLst>
              <a:ext uri="{FF2B5EF4-FFF2-40B4-BE49-F238E27FC236}">
                <a16:creationId xmlns:a16="http://schemas.microsoft.com/office/drawing/2014/main" id="{91FDE0CC-F657-4499-A3C0-ADEC7313FDFD}"/>
              </a:ext>
            </a:extLst>
          </p:cNvPr>
          <p:cNvPicPr>
            <a:picLocks noChangeAspect="1"/>
          </p:cNvPicPr>
          <p:nvPr/>
        </p:nvPicPr>
        <p:blipFill>
          <a:blip r:embed="rId3"/>
          <a:stretch>
            <a:fillRect/>
          </a:stretch>
        </p:blipFill>
        <p:spPr>
          <a:xfrm>
            <a:off x="5881253" y="2433381"/>
            <a:ext cx="6130638" cy="4358906"/>
          </a:xfrm>
          <a:prstGeom prst="rect">
            <a:avLst/>
          </a:prstGeom>
          <a:ln>
            <a:solidFill>
              <a:schemeClr val="tx1"/>
            </a:solidFill>
          </a:ln>
        </p:spPr>
      </p:pic>
    </p:spTree>
    <p:extLst>
      <p:ext uri="{BB962C8B-B14F-4D97-AF65-F5344CB8AC3E}">
        <p14:creationId xmlns:p14="http://schemas.microsoft.com/office/powerpoint/2010/main" val="21263214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10256443" cy="758022"/>
          </a:xfrm>
        </p:spPr>
        <p:txBody>
          <a:bodyPr/>
          <a:lstStyle/>
          <a:p>
            <a:r>
              <a:rPr lang="en-US"/>
              <a:t>Easily query files in various formats</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3714229"/>
          </a:xfrm>
        </p:spPr>
        <p:txBody>
          <a:bodyPr/>
          <a:lstStyle/>
          <a:p>
            <a:pPr>
              <a:lnSpc>
                <a:spcPct val="110000"/>
              </a:lnSpc>
              <a:spcAft>
                <a:spcPts val="600"/>
              </a:spcAft>
            </a:pPr>
            <a:r>
              <a:rPr lang="en-US" sz="1800" dirty="0">
                <a:solidFill>
                  <a:schemeClr val="tx2"/>
                </a:solidFill>
                <a:latin typeface="+mj-lt"/>
              </a:rPr>
              <a:t>Overview</a:t>
            </a:r>
          </a:p>
          <a:p>
            <a:pPr lvl="0">
              <a:lnSpc>
                <a:spcPct val="100000"/>
              </a:lnSpc>
              <a:spcAft>
                <a:spcPts val="600"/>
              </a:spcAft>
            </a:pPr>
            <a:r>
              <a:rPr lang="en-US" sz="1600" dirty="0"/>
              <a:t>Use OPENROWSET function to access data stored in various file formats</a:t>
            </a:r>
          </a:p>
          <a:p>
            <a:pPr>
              <a:lnSpc>
                <a:spcPct val="100000"/>
              </a:lnSpc>
              <a:spcAft>
                <a:spcPts val="600"/>
              </a:spcAft>
            </a:pPr>
            <a:endParaRPr lang="en-US" sz="1600" dirty="0"/>
          </a:p>
          <a:p>
            <a:pPr>
              <a:lnSpc>
                <a:spcPct val="110000"/>
              </a:lnSpc>
              <a:spcAft>
                <a:spcPts val="600"/>
              </a:spcAft>
            </a:pPr>
            <a:r>
              <a:rPr lang="en-US" sz="1800" dirty="0">
                <a:solidFill>
                  <a:schemeClr val="tx2"/>
                </a:solidFill>
                <a:latin typeface="+mj-lt"/>
              </a:rPr>
              <a:t>Benefits</a:t>
            </a:r>
          </a:p>
          <a:p>
            <a:pPr>
              <a:lnSpc>
                <a:spcPct val="100000"/>
              </a:lnSpc>
              <a:spcAft>
                <a:spcPts val="600"/>
              </a:spcAft>
            </a:pPr>
            <a:r>
              <a:rPr lang="en-US" sz="1600" dirty="0"/>
              <a:t>Enables you to read CSV, parquet, and JSON files</a:t>
            </a:r>
          </a:p>
          <a:p>
            <a:pPr>
              <a:lnSpc>
                <a:spcPct val="100000"/>
              </a:lnSpc>
              <a:spcAft>
                <a:spcPts val="600"/>
              </a:spcAft>
            </a:pPr>
            <a:r>
              <a:rPr lang="en-US" sz="1600" dirty="0"/>
              <a:t>Provides unified T-SQL interface for all file types</a:t>
            </a:r>
          </a:p>
          <a:p>
            <a:pPr>
              <a:lnSpc>
                <a:spcPct val="100000"/>
              </a:lnSpc>
              <a:spcAft>
                <a:spcPts val="600"/>
              </a:spcAft>
            </a:pPr>
            <a:r>
              <a:rPr lang="en-US" sz="1600" dirty="0"/>
              <a:t>Use standard SQL language to transform and analyze returned data</a:t>
            </a:r>
          </a:p>
          <a:p>
            <a:pPr marL="285750" indent="-285750">
              <a:lnSpc>
                <a:spcPct val="100000"/>
              </a:lnSpc>
              <a:spcAft>
                <a:spcPts val="600"/>
              </a:spcAft>
              <a:buFontTx/>
              <a:buChar char="-"/>
            </a:pPr>
            <a:r>
              <a:rPr lang="en-US" sz="1600" dirty="0"/>
              <a:t>Use JSON functions to get the data from underlying files.</a:t>
            </a:r>
          </a:p>
          <a:p>
            <a:pPr marL="285750" indent="-285750">
              <a:lnSpc>
                <a:spcPct val="100000"/>
              </a:lnSpc>
              <a:spcAft>
                <a:spcPts val="600"/>
              </a:spcAft>
              <a:buFontTx/>
              <a:buChar char="-"/>
            </a:pPr>
            <a:r>
              <a:rPr lang="en-US" sz="1600" dirty="0"/>
              <a:t>Use JSON functions to get data from PARQUET nested types</a:t>
            </a:r>
          </a:p>
        </p:txBody>
      </p:sp>
      <p:sp>
        <p:nvSpPr>
          <p:cNvPr id="7" name="Rectangle 6">
            <a:extLst>
              <a:ext uri="{FF2B5EF4-FFF2-40B4-BE49-F238E27FC236}">
                <a16:creationId xmlns:a16="http://schemas.microsoft.com/office/drawing/2014/main" id="{95796E1F-D29A-49C4-A3D4-06B45D178A94}"/>
              </a:ext>
            </a:extLst>
          </p:cNvPr>
          <p:cNvSpPr/>
          <p:nvPr/>
        </p:nvSpPr>
        <p:spPr>
          <a:xfrm>
            <a:off x="5828909" y="1096677"/>
            <a:ext cx="6096000" cy="1938992"/>
          </a:xfrm>
          <a:prstGeom prst="rect">
            <a:avLst/>
          </a:prstGeom>
          <a:ln>
            <a:solidFill>
              <a:schemeClr val="bg2">
                <a:lumMod val="50000"/>
              </a:schemeClr>
            </a:solid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ountry_code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VARCHAR(4),</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ountry_name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VARCHAR(50),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year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population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sp>
        <p:nvSpPr>
          <p:cNvPr id="2" name="Rectangle 1">
            <a:extLst>
              <a:ext uri="{FF2B5EF4-FFF2-40B4-BE49-F238E27FC236}">
                <a16:creationId xmlns:a16="http://schemas.microsoft.com/office/drawing/2014/main" id="{3D762971-6C37-4EAD-B85D-D0C249E85767}"/>
              </a:ext>
            </a:extLst>
          </p:cNvPr>
          <p:cNvSpPr/>
          <p:nvPr/>
        </p:nvSpPr>
        <p:spPr>
          <a:xfrm>
            <a:off x="5828909" y="3256603"/>
            <a:ext cx="6096000" cy="830997"/>
          </a:xfrm>
          <a:prstGeom prst="rect">
            <a:avLst/>
          </a:prstGeom>
          <a:ln>
            <a:solidFill>
              <a:schemeClr val="bg2">
                <a:lumMod val="50000"/>
              </a:schemeClr>
            </a:solid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'https://XYZ.blob.core.windows.net/parquet/taxi/*.</a:t>
            </a:r>
            <a:r>
              <a:rPr lang="en-US" sz="1200" dirty="0">
                <a:solidFill>
                  <a:srgbClr val="032F62"/>
                </a:solidFill>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sp>
        <p:nvSpPr>
          <p:cNvPr id="6" name="Rectangle 5">
            <a:extLst>
              <a:ext uri="{FF2B5EF4-FFF2-40B4-BE49-F238E27FC236}">
                <a16:creationId xmlns:a16="http://schemas.microsoft.com/office/drawing/2014/main" id="{C65C65ED-39FB-4C36-A35C-F8FFCC11762F}"/>
              </a:ext>
            </a:extLst>
          </p:cNvPr>
          <p:cNvSpPr/>
          <p:nvPr/>
        </p:nvSpPr>
        <p:spPr>
          <a:xfrm>
            <a:off x="5828909" y="4297648"/>
            <a:ext cx="6096000" cy="2492990"/>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err="1">
                <a:ln>
                  <a:noFill/>
                </a:ln>
                <a:solidFill>
                  <a:srgbClr val="A31515"/>
                </a:solidFill>
                <a:effectLst/>
                <a:uLnTx/>
                <a:uFillTx/>
                <a:latin typeface="Calibri" panose="020F0502020204030204" pitchFamily="34" charset="0"/>
                <a:cs typeface="Calibri" panose="020F0502020204030204" pitchFamily="34" charset="0"/>
              </a:rPr>
              <a:t>countryCode</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country_code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A31515"/>
                </a:solidFill>
                <a:effectLst/>
                <a:uLnTx/>
                <a:uFillTx/>
                <a:latin typeface="Calibri" panose="020F0502020204030204" pitchFamily="34" charset="0"/>
                <a:cs typeface="Calibri" panose="020F0502020204030204" pitchFamily="34" charset="0"/>
              </a:rPr>
              <a:t>ountryName</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year</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lang="en-US" sz="1200" dirty="0">
                <a:solidFill>
                  <a:srgbClr val="212121"/>
                </a:solidFill>
                <a:latin typeface="Calibri" panose="020F0502020204030204" pitchFamily="34" charset="0"/>
                <a:cs typeface="Calibri" panose="020F0502020204030204" pitchFamily="34" charset="0"/>
              </a:rPr>
              <a:t>year</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’$.population'</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population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'https://XYZ.blob.core.windows.net/json/</a:t>
            </a:r>
            <a:r>
              <a:rPr lang="en-US" sz="1200" dirty="0">
                <a:solidFill>
                  <a:srgbClr val="A31515"/>
                </a:solidFill>
                <a:latin typeface="Calibri" panose="020F0502020204030204" pitchFamily="34" charset="0"/>
                <a:cs typeface="Calibri" panose="020F0502020204030204" pitchFamily="34" charset="0"/>
              </a:rPr>
              <a:t>taxi</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/*.json'</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FIELDTERMINATOR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'0x0b'</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FIELDQUOTE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'0x0b'</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ROWTERMINATOR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'0x0b'</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MAX</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json_line</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DB587200-7C12-49DB-B8F6-E882A682FD29}"/>
              </a:ext>
            </a:extLst>
          </p:cNvPr>
          <p:cNvPicPr>
            <a:picLocks noChangeAspect="1"/>
          </p:cNvPicPr>
          <p:nvPr/>
        </p:nvPicPr>
        <p:blipFill>
          <a:blip r:embed="rId2"/>
          <a:stretch>
            <a:fillRect/>
          </a:stretch>
        </p:blipFill>
        <p:spPr>
          <a:xfrm>
            <a:off x="8876909" y="5894561"/>
            <a:ext cx="3190875" cy="561975"/>
          </a:xfrm>
          <a:prstGeom prst="rect">
            <a:avLst/>
          </a:prstGeom>
          <a:ln w="12700">
            <a:solidFill>
              <a:schemeClr val="bg2">
                <a:lumMod val="50000"/>
              </a:schemeClr>
            </a:solidFill>
          </a:ln>
        </p:spPr>
      </p:pic>
      <p:sp>
        <p:nvSpPr>
          <p:cNvPr id="14" name="Rectangle 13">
            <a:extLst>
              <a:ext uri="{FF2B5EF4-FFF2-40B4-BE49-F238E27FC236}">
                <a16:creationId xmlns:a16="http://schemas.microsoft.com/office/drawing/2014/main" id="{BD410278-098F-40AF-9A42-E510DE5E925F}"/>
              </a:ext>
            </a:extLst>
          </p:cNvPr>
          <p:cNvSpPr/>
          <p:nvPr/>
        </p:nvSpPr>
        <p:spPr bwMode="auto">
          <a:xfrm>
            <a:off x="6226629" y="1594812"/>
            <a:ext cx="1513114" cy="375502"/>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A4CC55F6-C078-4C68-B9FF-5FE4B8179D5D}"/>
              </a:ext>
            </a:extLst>
          </p:cNvPr>
          <p:cNvSpPr/>
          <p:nvPr/>
        </p:nvSpPr>
        <p:spPr bwMode="auto">
          <a:xfrm>
            <a:off x="6226629" y="3760311"/>
            <a:ext cx="1513114" cy="32729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5D7D7199-1C7D-48AF-A627-EA5C79D32124}"/>
              </a:ext>
            </a:extLst>
          </p:cNvPr>
          <p:cNvSpPr/>
          <p:nvPr/>
        </p:nvSpPr>
        <p:spPr bwMode="auto">
          <a:xfrm>
            <a:off x="5976257" y="4479526"/>
            <a:ext cx="2906486" cy="783662"/>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14300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8"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10256443" cy="758022"/>
          </a:xfrm>
        </p:spPr>
        <p:txBody>
          <a:bodyPr/>
          <a:lstStyle/>
          <a:p>
            <a:r>
              <a:rPr lang="en-US"/>
              <a:t>Automatic schema inference</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3714229"/>
          </a:xfrm>
        </p:spPr>
        <p:txBody>
          <a:bodyPr/>
          <a:lstStyle/>
          <a:p>
            <a:pPr>
              <a:lnSpc>
                <a:spcPct val="110000"/>
              </a:lnSpc>
              <a:spcAft>
                <a:spcPts val="600"/>
              </a:spcAft>
            </a:pPr>
            <a:r>
              <a:rPr lang="en-US" sz="1800" dirty="0">
                <a:solidFill>
                  <a:schemeClr val="tx2"/>
                </a:solidFill>
                <a:latin typeface="+mj-lt"/>
              </a:rPr>
              <a:t>Overview</a:t>
            </a:r>
          </a:p>
          <a:p>
            <a:pPr lvl="0">
              <a:lnSpc>
                <a:spcPct val="100000"/>
              </a:lnSpc>
              <a:spcAft>
                <a:spcPts val="600"/>
              </a:spcAft>
            </a:pPr>
            <a:r>
              <a:rPr lang="en-US" sz="1600" dirty="0"/>
              <a:t>OPENROWSET will automatically determine columns and types of data stored in external file.</a:t>
            </a:r>
          </a:p>
          <a:p>
            <a:pPr>
              <a:lnSpc>
                <a:spcPct val="100000"/>
              </a:lnSpc>
              <a:spcAft>
                <a:spcPts val="600"/>
              </a:spcAft>
            </a:pPr>
            <a:endParaRPr lang="en-US" sz="1600" dirty="0"/>
          </a:p>
          <a:p>
            <a:pPr>
              <a:lnSpc>
                <a:spcPct val="110000"/>
              </a:lnSpc>
              <a:spcAft>
                <a:spcPts val="600"/>
              </a:spcAft>
            </a:pPr>
            <a:r>
              <a:rPr lang="en-US" sz="1800" dirty="0">
                <a:solidFill>
                  <a:schemeClr val="tx2"/>
                </a:solidFill>
                <a:latin typeface="+mj-lt"/>
              </a:rPr>
              <a:t>Benefits</a:t>
            </a:r>
          </a:p>
          <a:p>
            <a:pPr>
              <a:lnSpc>
                <a:spcPct val="100000"/>
              </a:lnSpc>
              <a:spcAft>
                <a:spcPts val="600"/>
              </a:spcAft>
            </a:pPr>
            <a:r>
              <a:rPr lang="en-US" sz="1600" dirty="0"/>
              <a:t>No need to up-front analyze file structure to query the file</a:t>
            </a:r>
          </a:p>
          <a:p>
            <a:pPr>
              <a:lnSpc>
                <a:spcPct val="100000"/>
              </a:lnSpc>
              <a:spcAft>
                <a:spcPts val="600"/>
              </a:spcAft>
            </a:pPr>
            <a:r>
              <a:rPr lang="en-US" sz="1600" dirty="0"/>
              <a:t>OPENROWSET identifies columns and their types based on underlying file metadata.</a:t>
            </a:r>
          </a:p>
          <a:p>
            <a:pPr>
              <a:lnSpc>
                <a:spcPct val="100000"/>
              </a:lnSpc>
              <a:spcAft>
                <a:spcPts val="600"/>
              </a:spcAft>
            </a:pPr>
            <a:r>
              <a:rPr lang="en-US" sz="1600" dirty="0"/>
              <a:t>Perfect solution for data exploration where schema is unknown.</a:t>
            </a:r>
          </a:p>
          <a:p>
            <a:pPr>
              <a:lnSpc>
                <a:spcPct val="100000"/>
              </a:lnSpc>
              <a:spcAft>
                <a:spcPts val="600"/>
              </a:spcAft>
            </a:pPr>
            <a:r>
              <a:rPr lang="en-US" sz="1600" dirty="0"/>
              <a:t>The functionality is available for both parquet &amp; </a:t>
            </a:r>
            <a:r>
              <a:rPr lang="en-US" sz="1600" dirty="0">
                <a:solidFill>
                  <a:schemeClr val="tx1"/>
                </a:solidFill>
              </a:rPr>
              <a:t>CSV</a:t>
            </a:r>
            <a:r>
              <a:rPr lang="en-US" sz="1600" dirty="0"/>
              <a:t> files.</a:t>
            </a:r>
          </a:p>
        </p:txBody>
      </p:sp>
      <p:sp>
        <p:nvSpPr>
          <p:cNvPr id="2" name="Rectangle 1">
            <a:extLst>
              <a:ext uri="{FF2B5EF4-FFF2-40B4-BE49-F238E27FC236}">
                <a16:creationId xmlns:a16="http://schemas.microsoft.com/office/drawing/2014/main" id="{3D762971-6C37-4EAD-B85D-D0C249E85767}"/>
              </a:ext>
            </a:extLst>
          </p:cNvPr>
          <p:cNvSpPr/>
          <p:nvPr/>
        </p:nvSpPr>
        <p:spPr>
          <a:xfrm>
            <a:off x="6060034" y="1064169"/>
            <a:ext cx="5982091" cy="830997"/>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a:t>
            </a:r>
            <a:r>
              <a:rPr lang="en-US" sz="1200" dirty="0">
                <a:solidFill>
                  <a:srgbClr val="032F62"/>
                </a:solidFill>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pic>
        <p:nvPicPr>
          <p:cNvPr id="8" name="Picture 7">
            <a:extLst>
              <a:ext uri="{FF2B5EF4-FFF2-40B4-BE49-F238E27FC236}">
                <a16:creationId xmlns:a16="http://schemas.microsoft.com/office/drawing/2014/main" id="{3B155C0D-6EE1-4FA5-A2D4-8AE87B3C65F2}"/>
              </a:ext>
            </a:extLst>
          </p:cNvPr>
          <p:cNvPicPr>
            <a:picLocks noChangeAspect="1"/>
          </p:cNvPicPr>
          <p:nvPr/>
        </p:nvPicPr>
        <p:blipFill>
          <a:blip r:embed="rId3"/>
          <a:stretch>
            <a:fillRect/>
          </a:stretch>
        </p:blipFill>
        <p:spPr>
          <a:xfrm>
            <a:off x="6060034" y="2355376"/>
            <a:ext cx="6096000" cy="1073624"/>
          </a:xfrm>
          <a:prstGeom prst="rect">
            <a:avLst/>
          </a:prstGeom>
          <a:ln w="12700">
            <a:solidFill>
              <a:schemeClr val="bg2">
                <a:lumMod val="50000"/>
              </a:schemeClr>
            </a:solidFill>
          </a:ln>
        </p:spPr>
      </p:pic>
      <p:sp>
        <p:nvSpPr>
          <p:cNvPr id="12" name="Rectangle 11">
            <a:extLst>
              <a:ext uri="{FF2B5EF4-FFF2-40B4-BE49-F238E27FC236}">
                <a16:creationId xmlns:a16="http://schemas.microsoft.com/office/drawing/2014/main" id="{E5B76D3E-15DC-40D2-B797-9B57797A8B1F}"/>
              </a:ext>
            </a:extLst>
          </p:cNvPr>
          <p:cNvSpPr/>
          <p:nvPr/>
        </p:nvSpPr>
        <p:spPr>
          <a:xfrm>
            <a:off x="6060033" y="3769849"/>
            <a:ext cx="5982091" cy="1754326"/>
          </a:xfrm>
          <a:prstGeom prst="rect">
            <a:avLst/>
          </a:prstGeom>
          <a:ln>
            <a:solidFill>
              <a:schemeClr val="bg2">
                <a:lumMod val="50000"/>
              </a:schemeClr>
            </a:solidFill>
          </a:ln>
        </p:spPr>
        <p:txBody>
          <a:bodyPr wrap="square">
            <a:spAutoFit/>
          </a:bodyPr>
          <a:lstStyle/>
          <a:p>
            <a:r>
              <a:rPr lang="en-US" sz="1200" b="0" dirty="0">
                <a:solidFill>
                  <a:srgbClr val="0000FF"/>
                </a:solidFill>
                <a:effectLst/>
                <a:latin typeface="Consolas" panose="020B0609020204030204" pitchFamily="49" charset="0"/>
              </a:rPr>
              <a:t>SELECT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TOP</a:t>
            </a:r>
            <a:r>
              <a:rPr lang="en-US" sz="1200" b="0" dirty="0">
                <a:solidFill>
                  <a:srgbClr val="000000"/>
                </a:solidFill>
                <a:effectLst/>
                <a:latin typeface="Consolas" panose="020B0609020204030204" pitchFamily="49" charset="0"/>
              </a:rPr>
              <a:t> </a:t>
            </a:r>
            <a:r>
              <a:rPr lang="en-US" sz="1200" b="0" dirty="0">
                <a:solidFill>
                  <a:srgbClr val="008000"/>
                </a:solidFill>
                <a:effectLst/>
                <a:latin typeface="Consolas" panose="020B0609020204030204" pitchFamily="49" charset="0"/>
              </a:rPr>
              <a:t>100</a:t>
            </a:r>
            <a:r>
              <a:rPr lang="en-US" sz="1200" b="0" dirty="0">
                <a:solidFill>
                  <a:srgbClr val="000000"/>
                </a:solidFill>
                <a:effectLst/>
                <a:latin typeface="Consolas" panose="020B0609020204030204" pitchFamily="49" charset="0"/>
              </a:rPr>
              <a:t> *</a:t>
            </a:r>
          </a:p>
          <a:p>
            <a:r>
              <a:rPr lang="en-US" sz="1200" b="0" dirty="0">
                <a:solidFill>
                  <a:srgbClr val="0000FF"/>
                </a:solidFill>
                <a:effectLst/>
                <a:latin typeface="Consolas" panose="020B0609020204030204" pitchFamily="49" charset="0"/>
              </a:rPr>
              <a:t>FROM</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63B00"/>
                </a:solidFill>
                <a:effectLst/>
                <a:latin typeface="Consolas" panose="020B0609020204030204" pitchFamily="49" charset="0"/>
              </a:rPr>
              <a:t>OPENROWSET</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BULK</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'https://azuresynapsesa.dfs.core.windows.net/default/</a:t>
            </a:r>
            <a:r>
              <a:rPr lang="en-US" sz="1200" b="0" dirty="0" err="1">
                <a:solidFill>
                  <a:srgbClr val="A31515"/>
                </a:solidFill>
                <a:effectLst/>
                <a:latin typeface="Consolas" panose="020B0609020204030204" pitchFamily="49" charset="0"/>
              </a:rPr>
              <a:t>RetailData</a:t>
            </a:r>
            <a:r>
              <a:rPr lang="en-US" sz="1200" b="0" dirty="0">
                <a:solidFill>
                  <a:srgbClr val="A31515"/>
                </a:solidFill>
                <a:effectLst/>
                <a:latin typeface="Consolas" panose="020B0609020204030204" pitchFamily="49" charset="0"/>
              </a:rPr>
              <a:t>/StoreDemoGraphics.csv'</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FORMAT</a:t>
            </a:r>
            <a:r>
              <a:rPr lang="en-US" sz="1200" b="0" dirty="0">
                <a:solidFill>
                  <a:srgbClr val="000000"/>
                </a:solidFill>
                <a:effectLst/>
                <a:latin typeface="Consolas" panose="020B0609020204030204" pitchFamily="49" charset="0"/>
              </a:rPr>
              <a:t> = </a:t>
            </a:r>
            <a:r>
              <a:rPr lang="en-US" sz="1200" b="0" dirty="0">
                <a:solidFill>
                  <a:srgbClr val="A31515"/>
                </a:solidFill>
                <a:effectLst/>
                <a:latin typeface="Consolas" panose="020B0609020204030204" pitchFamily="49" charset="0"/>
              </a:rPr>
              <a:t>'CSV'</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PARSER_VERSION=</a:t>
            </a:r>
            <a:r>
              <a:rPr lang="en-US" sz="1200" b="0" dirty="0">
                <a:solidFill>
                  <a:srgbClr val="A31515"/>
                </a:solidFill>
                <a:effectLst/>
                <a:latin typeface="Consolas" panose="020B0609020204030204" pitchFamily="49" charset="0"/>
              </a:rPr>
              <a:t>'2.0'</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HEADER_ROW = </a:t>
            </a:r>
            <a:r>
              <a:rPr lang="en-US" sz="1200" b="0" dirty="0">
                <a:solidFill>
                  <a:srgbClr val="0000FF"/>
                </a:solidFill>
                <a:effectLst/>
                <a:latin typeface="Consolas" panose="020B0609020204030204" pitchFamily="49" charset="0"/>
              </a:rPr>
              <a:t>TRUE</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[result]</a:t>
            </a:r>
          </a:p>
        </p:txBody>
      </p:sp>
      <p:pic>
        <p:nvPicPr>
          <p:cNvPr id="14" name="Picture 13">
            <a:extLst>
              <a:ext uri="{FF2B5EF4-FFF2-40B4-BE49-F238E27FC236}">
                <a16:creationId xmlns:a16="http://schemas.microsoft.com/office/drawing/2014/main" id="{12A936EA-6059-410F-B312-3E9315A0AE94}"/>
              </a:ext>
            </a:extLst>
          </p:cNvPr>
          <p:cNvPicPr>
            <a:picLocks noChangeAspect="1"/>
          </p:cNvPicPr>
          <p:nvPr/>
        </p:nvPicPr>
        <p:blipFill>
          <a:blip r:embed="rId4"/>
          <a:stretch>
            <a:fillRect/>
          </a:stretch>
        </p:blipFill>
        <p:spPr>
          <a:xfrm>
            <a:off x="5296243" y="5765144"/>
            <a:ext cx="6859791" cy="830996"/>
          </a:xfrm>
          <a:prstGeom prst="rect">
            <a:avLst/>
          </a:prstGeom>
        </p:spPr>
      </p:pic>
    </p:spTree>
    <p:extLst>
      <p:ext uri="{BB962C8B-B14F-4D97-AF65-F5344CB8AC3E}">
        <p14:creationId xmlns:p14="http://schemas.microsoft.com/office/powerpoint/2010/main" val="2221340958"/>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10256443" cy="758022"/>
          </a:xfrm>
        </p:spPr>
        <p:txBody>
          <a:bodyPr/>
          <a:lstStyle/>
          <a:p>
            <a:r>
              <a:rPr lang="en-US"/>
              <a:t>Defined the query result schema inline</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3714229"/>
          </a:xfrm>
        </p:spPr>
        <p:txBody>
          <a:bodyPr/>
          <a:lstStyle/>
          <a:p>
            <a:pPr>
              <a:lnSpc>
                <a:spcPct val="110000"/>
              </a:lnSpc>
              <a:spcAft>
                <a:spcPts val="600"/>
              </a:spcAft>
            </a:pPr>
            <a:r>
              <a:rPr lang="en-US" sz="1800">
                <a:solidFill>
                  <a:schemeClr val="tx2"/>
                </a:solidFill>
                <a:latin typeface="+mj-lt"/>
              </a:rPr>
              <a:t>Overview</a:t>
            </a:r>
          </a:p>
          <a:p>
            <a:pPr lvl="0">
              <a:lnSpc>
                <a:spcPct val="100000"/>
              </a:lnSpc>
              <a:spcAft>
                <a:spcPts val="600"/>
              </a:spcAft>
            </a:pPr>
            <a:r>
              <a:rPr lang="en-US" sz="1600"/>
              <a:t>Specify columns and types at query time.</a:t>
            </a:r>
          </a:p>
          <a:p>
            <a:pPr>
              <a:lnSpc>
                <a:spcPct val="100000"/>
              </a:lnSpc>
              <a:spcAft>
                <a:spcPts val="600"/>
              </a:spcAft>
            </a:pPr>
            <a:endParaRPr lang="en-US" sz="1600"/>
          </a:p>
          <a:p>
            <a:pPr>
              <a:lnSpc>
                <a:spcPct val="110000"/>
              </a:lnSpc>
              <a:spcAft>
                <a:spcPts val="600"/>
              </a:spcAft>
            </a:pPr>
            <a:r>
              <a:rPr lang="en-US" sz="1800">
                <a:solidFill>
                  <a:schemeClr val="tx2"/>
                </a:solidFill>
                <a:latin typeface="+mj-lt"/>
              </a:rPr>
              <a:t>Benefits</a:t>
            </a:r>
          </a:p>
          <a:p>
            <a:pPr>
              <a:lnSpc>
                <a:spcPct val="100000"/>
              </a:lnSpc>
              <a:spcAft>
                <a:spcPts val="600"/>
              </a:spcAft>
            </a:pPr>
            <a:r>
              <a:rPr lang="en-US" sz="1600"/>
              <a:t>Define result schema at query time in WITH clause.</a:t>
            </a:r>
          </a:p>
          <a:p>
            <a:pPr>
              <a:lnSpc>
                <a:spcPct val="100000"/>
              </a:lnSpc>
              <a:spcAft>
                <a:spcPts val="600"/>
              </a:spcAft>
            </a:pPr>
            <a:r>
              <a:rPr lang="en-US" sz="1600"/>
              <a:t>No need for external format files.</a:t>
            </a:r>
          </a:p>
          <a:p>
            <a:pPr>
              <a:lnSpc>
                <a:spcPct val="100000"/>
              </a:lnSpc>
              <a:spcAft>
                <a:spcPts val="600"/>
              </a:spcAft>
            </a:pPr>
            <a:r>
              <a:rPr lang="en-US" sz="1600"/>
              <a:t>Explicitly define exact return types, their sizes, and collations.</a:t>
            </a:r>
          </a:p>
          <a:p>
            <a:pPr>
              <a:lnSpc>
                <a:spcPct val="100000"/>
              </a:lnSpc>
              <a:spcAft>
                <a:spcPts val="600"/>
              </a:spcAft>
            </a:pPr>
            <a:r>
              <a:rPr lang="en-US" sz="1600"/>
              <a:t>Improve performance by column elimination in parquet files.</a:t>
            </a:r>
          </a:p>
        </p:txBody>
      </p:sp>
      <p:sp>
        <p:nvSpPr>
          <p:cNvPr id="7" name="Rectangle 6">
            <a:extLst>
              <a:ext uri="{FF2B5EF4-FFF2-40B4-BE49-F238E27FC236}">
                <a16:creationId xmlns:a16="http://schemas.microsoft.com/office/drawing/2014/main" id="{95796E1F-D29A-49C4-A3D4-06B45D178A94}"/>
              </a:ext>
            </a:extLst>
          </p:cNvPr>
          <p:cNvSpPr/>
          <p:nvPr/>
        </p:nvSpPr>
        <p:spPr>
          <a:xfrm>
            <a:off x="5828909" y="1096677"/>
            <a:ext cx="6096000" cy="1938992"/>
          </a:xfrm>
          <a:prstGeom prst="rect">
            <a:avLst/>
          </a:prstGeom>
          <a:ln>
            <a:solidFill>
              <a:schemeClr val="bg2">
                <a:lumMod val="50000"/>
              </a:schemeClr>
            </a:solid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ountry_code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VARCHAR(4),</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ountry_name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VARCHAR(50),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year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population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pic>
        <p:nvPicPr>
          <p:cNvPr id="12" name="Picture 11">
            <a:extLst>
              <a:ext uri="{FF2B5EF4-FFF2-40B4-BE49-F238E27FC236}">
                <a16:creationId xmlns:a16="http://schemas.microsoft.com/office/drawing/2014/main" id="{DB587200-7C12-49DB-B8F6-E882A682FD29}"/>
              </a:ext>
            </a:extLst>
          </p:cNvPr>
          <p:cNvPicPr>
            <a:picLocks noChangeAspect="1"/>
          </p:cNvPicPr>
          <p:nvPr/>
        </p:nvPicPr>
        <p:blipFill>
          <a:blip r:embed="rId2"/>
          <a:stretch>
            <a:fillRect/>
          </a:stretch>
        </p:blipFill>
        <p:spPr>
          <a:xfrm>
            <a:off x="5828909" y="3394549"/>
            <a:ext cx="6067441" cy="1068594"/>
          </a:xfrm>
          <a:prstGeom prst="rect">
            <a:avLst/>
          </a:prstGeom>
          <a:ln w="12700">
            <a:solidFill>
              <a:schemeClr val="bg2">
                <a:lumMod val="50000"/>
              </a:schemeClr>
            </a:solidFill>
          </a:ln>
        </p:spPr>
      </p:pic>
      <p:sp>
        <p:nvSpPr>
          <p:cNvPr id="14" name="Rectangle 13">
            <a:extLst>
              <a:ext uri="{FF2B5EF4-FFF2-40B4-BE49-F238E27FC236}">
                <a16:creationId xmlns:a16="http://schemas.microsoft.com/office/drawing/2014/main" id="{BD410278-098F-40AF-9A42-E510DE5E925F}"/>
              </a:ext>
            </a:extLst>
          </p:cNvPr>
          <p:cNvSpPr/>
          <p:nvPr/>
        </p:nvSpPr>
        <p:spPr bwMode="auto">
          <a:xfrm>
            <a:off x="5828909" y="1813816"/>
            <a:ext cx="3739634" cy="125509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878398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29F0A-C444-43E4-AD67-4419AE13C4BC}"/>
              </a:ext>
            </a:extLst>
          </p:cNvPr>
          <p:cNvSpPr>
            <a:spLocks noGrp="1"/>
          </p:cNvSpPr>
          <p:nvPr>
            <p:ph type="title"/>
          </p:nvPr>
        </p:nvSpPr>
        <p:spPr>
          <a:xfrm>
            <a:off x="426425" y="286527"/>
            <a:ext cx="11297489" cy="694078"/>
          </a:xfrm>
        </p:spPr>
        <p:txBody>
          <a:bodyPr/>
          <a:lstStyle/>
          <a:p>
            <a:r>
              <a:rPr lang="en-US"/>
              <a:t>Customize the content parsing to fit your case</a:t>
            </a:r>
          </a:p>
        </p:txBody>
      </p:sp>
      <p:sp>
        <p:nvSpPr>
          <p:cNvPr id="4" name="Text Placeholder 3">
            <a:extLst>
              <a:ext uri="{FF2B5EF4-FFF2-40B4-BE49-F238E27FC236}">
                <a16:creationId xmlns:a16="http://schemas.microsoft.com/office/drawing/2014/main" id="{31817429-4853-4E03-99CF-08301FC025D1}"/>
              </a:ext>
            </a:extLst>
          </p:cNvPr>
          <p:cNvSpPr>
            <a:spLocks noGrp="1"/>
          </p:cNvSpPr>
          <p:nvPr>
            <p:ph type="body" sz="quarter" idx="11"/>
          </p:nvPr>
        </p:nvSpPr>
        <p:spPr>
          <a:xfrm>
            <a:off x="426424" y="1129914"/>
            <a:ext cx="5555965" cy="4526168"/>
          </a:xfrm>
        </p:spPr>
        <p:txBody>
          <a:bodyPr/>
          <a:lstStyle/>
          <a:p>
            <a:pPr>
              <a:lnSpc>
                <a:spcPct val="110000"/>
              </a:lnSpc>
              <a:spcAft>
                <a:spcPts val="600"/>
              </a:spcAft>
            </a:pPr>
            <a:r>
              <a:rPr lang="en-US" sz="1800" dirty="0">
                <a:solidFill>
                  <a:schemeClr val="tx2"/>
                </a:solidFill>
                <a:latin typeface="+mj-lt"/>
              </a:rPr>
              <a:t>Overview</a:t>
            </a:r>
          </a:p>
          <a:p>
            <a:r>
              <a:rPr lang="en-US" sz="1600" dirty="0"/>
              <a:t>Uses OPENROWSET function to access data from various types of CSV files.</a:t>
            </a:r>
          </a:p>
          <a:p>
            <a:pPr>
              <a:lnSpc>
                <a:spcPct val="110000"/>
              </a:lnSpc>
              <a:spcAft>
                <a:spcPts val="600"/>
              </a:spcAft>
            </a:pPr>
            <a:r>
              <a:rPr lang="en-US" sz="1800" dirty="0">
                <a:solidFill>
                  <a:schemeClr val="tx2"/>
                </a:solidFill>
                <a:latin typeface="+mj-lt"/>
              </a:rPr>
              <a:t>Benefits</a:t>
            </a:r>
          </a:p>
          <a:p>
            <a:pPr>
              <a:lnSpc>
                <a:spcPct val="100000"/>
              </a:lnSpc>
              <a:spcAft>
                <a:spcPts val="600"/>
              </a:spcAft>
            </a:pPr>
            <a:r>
              <a:rPr lang="en-US" sz="1600" dirty="0"/>
              <a:t>Ability to read CSV files with custom format</a:t>
            </a:r>
          </a:p>
          <a:p>
            <a:pPr marL="285750" indent="-285750">
              <a:lnSpc>
                <a:spcPct val="100000"/>
              </a:lnSpc>
              <a:spcAft>
                <a:spcPts val="600"/>
              </a:spcAft>
              <a:buFont typeface="Arial" panose="020B0604020202020204" pitchFamily="34" charset="0"/>
              <a:buChar char="•"/>
            </a:pPr>
            <a:r>
              <a:rPr lang="en-US" sz="1600" dirty="0"/>
              <a:t>With or without header row</a:t>
            </a:r>
          </a:p>
          <a:p>
            <a:pPr marL="285750" indent="-285750">
              <a:lnSpc>
                <a:spcPct val="100000"/>
              </a:lnSpc>
              <a:spcAft>
                <a:spcPts val="600"/>
              </a:spcAft>
              <a:buFont typeface="Arial" panose="020B0604020202020204" pitchFamily="34" charset="0"/>
              <a:buChar char="•"/>
            </a:pPr>
            <a:r>
              <a:rPr lang="en-US" sz="1600" dirty="0"/>
              <a:t>Handle any new-line terminator (Windows or Unix style)</a:t>
            </a:r>
          </a:p>
          <a:p>
            <a:pPr marL="285750" indent="-285750">
              <a:lnSpc>
                <a:spcPct val="100000"/>
              </a:lnSpc>
              <a:spcAft>
                <a:spcPts val="600"/>
              </a:spcAft>
              <a:buFont typeface="Arial" panose="020B0604020202020204" pitchFamily="34" charset="0"/>
              <a:buChar char="•"/>
            </a:pPr>
            <a:r>
              <a:rPr lang="en-US" sz="1600" dirty="0"/>
              <a:t>Use custom field terminator and quote character</a:t>
            </a:r>
          </a:p>
          <a:p>
            <a:pPr marL="285750" indent="-285750">
              <a:lnSpc>
                <a:spcPct val="100000"/>
              </a:lnSpc>
              <a:spcAft>
                <a:spcPts val="600"/>
              </a:spcAft>
              <a:buFont typeface="Arial" panose="020B0604020202020204" pitchFamily="34" charset="0"/>
              <a:buChar char="•"/>
            </a:pPr>
            <a:r>
              <a:rPr lang="en-US" sz="1600" dirty="0"/>
              <a:t>Read UTF-8 and UTF-18 encoded files</a:t>
            </a:r>
          </a:p>
          <a:p>
            <a:pPr marL="285750" indent="-285750">
              <a:lnSpc>
                <a:spcPct val="100000"/>
              </a:lnSpc>
              <a:spcAft>
                <a:spcPts val="600"/>
              </a:spcAft>
              <a:buFont typeface="Arial" panose="020B0604020202020204" pitchFamily="34" charset="0"/>
              <a:buChar char="•"/>
            </a:pPr>
            <a:r>
              <a:rPr lang="en-US" sz="1600" dirty="0"/>
              <a:t>Use only a subset of columns by specifying column position after column types</a:t>
            </a:r>
          </a:p>
        </p:txBody>
      </p:sp>
      <p:sp>
        <p:nvSpPr>
          <p:cNvPr id="6" name="Rectangle 5">
            <a:extLst>
              <a:ext uri="{FF2B5EF4-FFF2-40B4-BE49-F238E27FC236}">
                <a16:creationId xmlns:a16="http://schemas.microsoft.com/office/drawing/2014/main" id="{849A4E53-4D3A-4A60-B1E7-3DC8F1787A15}"/>
              </a:ext>
            </a:extLst>
          </p:cNvPr>
          <p:cNvSpPr/>
          <p:nvPr/>
        </p:nvSpPr>
        <p:spPr>
          <a:xfrm>
            <a:off x="6075169" y="2208221"/>
            <a:ext cx="6096000" cy="3046988"/>
          </a:xfrm>
          <a:prstGeom prst="rect">
            <a:avLst/>
          </a:prstGeom>
          <a:ln>
            <a:solidFill>
              <a:schemeClr val="bg2">
                <a:lumMod val="50000"/>
              </a:schemeClr>
            </a:solidFill>
          </a:ln>
        </p:spPr>
        <p:txBody>
          <a:bodyPr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'https://XYZ.blob.core.windows.net/csv/population/population.csv'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FIELDTERMINATOR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ROWTERMINATOR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'\n'</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country_code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5</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100</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[year]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smallint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a:cs typeface="Calibri"/>
              </a:rPr>
              <a:t>    [population] </a:t>
            </a:r>
            <a:r>
              <a:rPr kumimoji="0" lang="en-US" sz="1200" b="0" i="0" u="none" strike="noStrike" kern="1200" cap="none" spc="0" normalizeH="0" baseline="0" noProof="0" dirty="0" err="1">
                <a:ln>
                  <a:noFill/>
                </a:ln>
                <a:solidFill>
                  <a:srgbClr val="0000FF"/>
                </a:solidFill>
                <a:effectLst/>
                <a:uLnTx/>
                <a:uFillTx/>
                <a:latin typeface="Calibri"/>
                <a:cs typeface="Calibri"/>
              </a:rPr>
              <a:t>bigint</a:t>
            </a:r>
            <a:r>
              <a:rPr kumimoji="0" lang="en-US" sz="1200" b="0" i="0" u="none" strike="noStrike" kern="1200" cap="none" spc="0" normalizeH="0" baseline="0" noProof="0" dirty="0">
                <a:ln>
                  <a:noFill/>
                </a:ln>
                <a:solidFill>
                  <a:srgbClr val="212121"/>
                </a:solidFill>
                <a:effectLst/>
                <a:uLnTx/>
                <a:uFillTx/>
                <a:latin typeface="Calibri"/>
                <a:cs typeface="Calibri"/>
              </a:rPr>
              <a:t> </a:t>
            </a:r>
            <a:r>
              <a:rPr lang="en-US" sz="1200" dirty="0">
                <a:solidFill>
                  <a:srgbClr val="212121"/>
                </a:solidFill>
                <a:latin typeface="Calibri"/>
                <a:cs typeface="Calibri"/>
              </a:rPr>
              <a:t>9</a:t>
            </a:r>
            <a:endParaRPr lang="en-US" sz="1200" b="0" i="0" u="none" strike="noStrike" kern="1200" cap="none" spc="0" normalizeH="0" baseline="0" noProof="0" dirty="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WHERE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'Luxembourg'</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AND</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year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2017</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6AB9805D-71AB-4284-B19F-7B7F9C984C45}"/>
              </a:ext>
            </a:extLst>
          </p:cNvPr>
          <p:cNvPicPr>
            <a:picLocks noChangeAspect="1"/>
          </p:cNvPicPr>
          <p:nvPr/>
        </p:nvPicPr>
        <p:blipFill>
          <a:blip r:embed="rId2"/>
          <a:stretch>
            <a:fillRect/>
          </a:stretch>
        </p:blipFill>
        <p:spPr>
          <a:xfrm>
            <a:off x="6164730" y="5949287"/>
            <a:ext cx="3190875" cy="561975"/>
          </a:xfrm>
          <a:prstGeom prst="rect">
            <a:avLst/>
          </a:prstGeom>
          <a:ln w="12700">
            <a:solidFill>
              <a:schemeClr val="bg2">
                <a:lumMod val="50000"/>
              </a:schemeClr>
            </a:solidFill>
          </a:ln>
        </p:spPr>
      </p:pic>
      <p:sp>
        <p:nvSpPr>
          <p:cNvPr id="8" name="Rectangle 7">
            <a:extLst>
              <a:ext uri="{FF2B5EF4-FFF2-40B4-BE49-F238E27FC236}">
                <a16:creationId xmlns:a16="http://schemas.microsoft.com/office/drawing/2014/main" id="{8DF8401A-84C4-4F84-A44C-CD43345569E9}"/>
              </a:ext>
            </a:extLst>
          </p:cNvPr>
          <p:cNvSpPr/>
          <p:nvPr/>
        </p:nvSpPr>
        <p:spPr bwMode="auto">
          <a:xfrm>
            <a:off x="6335485" y="2891412"/>
            <a:ext cx="1752599" cy="526701"/>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0CB9A0EE-9359-4C05-8639-0DB95652D948}"/>
              </a:ext>
            </a:extLst>
          </p:cNvPr>
          <p:cNvSpPr/>
          <p:nvPr/>
        </p:nvSpPr>
        <p:spPr bwMode="auto">
          <a:xfrm>
            <a:off x="7443703" y="4274084"/>
            <a:ext cx="191250" cy="18881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E69D9D27-85C3-4A7F-A0B6-368FCB65F649}"/>
              </a:ext>
            </a:extLst>
          </p:cNvPr>
          <p:cNvSpPr/>
          <p:nvPr/>
        </p:nvSpPr>
        <p:spPr bwMode="auto">
          <a:xfrm>
            <a:off x="8053551" y="3682245"/>
            <a:ext cx="230480" cy="26927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6197557D-E25F-4FA2-ADCD-76878AE202BE}"/>
              </a:ext>
            </a:extLst>
          </p:cNvPr>
          <p:cNvSpPr/>
          <p:nvPr/>
        </p:nvSpPr>
        <p:spPr bwMode="auto">
          <a:xfrm>
            <a:off x="7119259" y="4098033"/>
            <a:ext cx="247994" cy="188811"/>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E23B20C3-E606-4838-A1B3-CB846081492E}"/>
              </a:ext>
            </a:extLst>
          </p:cNvPr>
          <p:cNvSpPr/>
          <p:nvPr/>
        </p:nvSpPr>
        <p:spPr bwMode="auto">
          <a:xfrm>
            <a:off x="8286405" y="3853541"/>
            <a:ext cx="230479" cy="241365"/>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3B6E8D84-3F92-43CD-9443-108D82DB6C24}"/>
              </a:ext>
            </a:extLst>
          </p:cNvPr>
          <p:cNvSpPr/>
          <p:nvPr/>
        </p:nvSpPr>
        <p:spPr bwMode="auto">
          <a:xfrm>
            <a:off x="9807747" y="3684613"/>
            <a:ext cx="1415143" cy="1017425"/>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solidFill>
                <a:ea typeface="Segoe UI" pitchFamily="34" charset="0"/>
                <a:cs typeface="Segoe UI" pitchFamily="34" charset="0"/>
              </a:rPr>
              <a:t>Second, fourth, seventh and ninth columns are returned</a:t>
            </a:r>
          </a:p>
        </p:txBody>
      </p:sp>
      <p:cxnSp>
        <p:nvCxnSpPr>
          <p:cNvPr id="14" name="Straight Arrow Connector 13">
            <a:extLst>
              <a:ext uri="{FF2B5EF4-FFF2-40B4-BE49-F238E27FC236}">
                <a16:creationId xmlns:a16="http://schemas.microsoft.com/office/drawing/2014/main" id="{6EDE9D71-5C43-4386-881D-200918BF4958}"/>
              </a:ext>
            </a:extLst>
          </p:cNvPr>
          <p:cNvCxnSpPr>
            <a:cxnSpLocks/>
            <a:stCxn id="2" idx="1"/>
            <a:endCxn id="10" idx="3"/>
          </p:cNvCxnSpPr>
          <p:nvPr/>
        </p:nvCxnSpPr>
        <p:spPr>
          <a:xfrm flipH="1" flipV="1">
            <a:off x="8284031" y="3816880"/>
            <a:ext cx="1523716" cy="37644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0635CAA-46AD-4D48-946E-5BCF90970F13}"/>
              </a:ext>
            </a:extLst>
          </p:cNvPr>
          <p:cNvCxnSpPr>
            <a:cxnSpLocks/>
            <a:stCxn id="2" idx="1"/>
            <a:endCxn id="12" idx="3"/>
          </p:cNvCxnSpPr>
          <p:nvPr/>
        </p:nvCxnSpPr>
        <p:spPr>
          <a:xfrm flipH="1" flipV="1">
            <a:off x="8516884" y="3974224"/>
            <a:ext cx="1290863" cy="2191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FCC3A2B-0BFE-4C19-A44D-625F3CA132A6}"/>
              </a:ext>
            </a:extLst>
          </p:cNvPr>
          <p:cNvCxnSpPr>
            <a:cxnSpLocks/>
            <a:stCxn id="2" idx="1"/>
            <a:endCxn id="11" idx="3"/>
          </p:cNvCxnSpPr>
          <p:nvPr/>
        </p:nvCxnSpPr>
        <p:spPr>
          <a:xfrm flipH="1" flipV="1">
            <a:off x="7367253" y="4192439"/>
            <a:ext cx="2440494" cy="8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82B43C-F001-4713-8212-E3113775B5AB}"/>
              </a:ext>
            </a:extLst>
          </p:cNvPr>
          <p:cNvCxnSpPr>
            <a:cxnSpLocks/>
            <a:stCxn id="2" idx="1"/>
            <a:endCxn id="9" idx="3"/>
          </p:cNvCxnSpPr>
          <p:nvPr/>
        </p:nvCxnSpPr>
        <p:spPr>
          <a:xfrm flipH="1">
            <a:off x="7634953" y="4193326"/>
            <a:ext cx="2172794" cy="17516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30293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par>
                          <p:cTn id="23" fill="hold">
                            <p:stCondLst>
                              <p:cond delay="0"/>
                            </p:stCondLst>
                            <p:childTnLst>
                              <p:par>
                                <p:cTn id="24" presetID="22" presetClass="entr" presetSubtype="2"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right)">
                                      <p:cBhvr>
                                        <p:cTn id="26" dur="500"/>
                                        <p:tgtEl>
                                          <p:spTgt spid="14"/>
                                        </p:tgtEl>
                                      </p:cBhvr>
                                    </p:animEffect>
                                  </p:childTnLst>
                                </p:cTn>
                              </p:par>
                            </p:childTnLst>
                          </p:cTn>
                        </p:par>
                        <p:par>
                          <p:cTn id="27" fill="hold">
                            <p:stCondLst>
                              <p:cond delay="500"/>
                            </p:stCondLst>
                            <p:childTnLst>
                              <p:par>
                                <p:cTn id="28" presetID="22" presetClass="entr" presetSubtype="2"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right)">
                                      <p:cBhvr>
                                        <p:cTn id="30" dur="500"/>
                                        <p:tgtEl>
                                          <p:spTgt spid="16"/>
                                        </p:tgtEl>
                                      </p:cBhvr>
                                    </p:animEffect>
                                  </p:childTnLst>
                                </p:cTn>
                              </p:par>
                            </p:childTnLst>
                          </p:cTn>
                        </p:par>
                        <p:par>
                          <p:cTn id="31" fill="hold">
                            <p:stCondLst>
                              <p:cond delay="1000"/>
                            </p:stCondLst>
                            <p:childTnLst>
                              <p:par>
                                <p:cTn id="32" presetID="22" presetClass="entr" presetSubtype="2"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right)">
                                      <p:cBhvr>
                                        <p:cTn id="34" dur="500"/>
                                        <p:tgtEl>
                                          <p:spTgt spid="22"/>
                                        </p:tgtEl>
                                      </p:cBhvr>
                                    </p:animEffect>
                                  </p:childTnLst>
                                </p:cTn>
                              </p:par>
                            </p:childTnLst>
                          </p:cTn>
                        </p:par>
                        <p:par>
                          <p:cTn id="35" fill="hold">
                            <p:stCondLst>
                              <p:cond delay="1500"/>
                            </p:stCondLst>
                            <p:childTnLst>
                              <p:par>
                                <p:cTn id="36" presetID="22" presetClass="entr" presetSubtype="2"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right)">
                                      <p:cBhvr>
                                        <p:cTn id="3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2"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7859015" cy="758022"/>
          </a:xfrm>
        </p:spPr>
        <p:txBody>
          <a:bodyPr/>
          <a:lstStyle/>
          <a:p>
            <a:r>
              <a:rPr lang="en-US"/>
              <a:t>Easily query multiple files, with wildcards</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5280313"/>
          </a:xfrm>
        </p:spPr>
        <p:txBody>
          <a:bodyPr/>
          <a:lstStyle/>
          <a:p>
            <a:pPr>
              <a:lnSpc>
                <a:spcPct val="110000"/>
              </a:lnSpc>
              <a:spcAft>
                <a:spcPts val="600"/>
              </a:spcAft>
            </a:pPr>
            <a:r>
              <a:rPr lang="en-US" sz="1800">
                <a:solidFill>
                  <a:schemeClr val="tx2"/>
                </a:solidFill>
                <a:latin typeface="+mj-lt"/>
              </a:rPr>
              <a:t>Overview</a:t>
            </a:r>
          </a:p>
          <a:p>
            <a:pPr lvl="0">
              <a:lnSpc>
                <a:spcPct val="100000"/>
              </a:lnSpc>
              <a:spcAft>
                <a:spcPts val="600"/>
              </a:spcAft>
            </a:pPr>
            <a:r>
              <a:rPr lang="en-US" sz="1600"/>
              <a:t>Uses OPENROWSET function to access data from</a:t>
            </a:r>
          </a:p>
          <a:p>
            <a:pPr>
              <a:lnSpc>
                <a:spcPct val="100000"/>
              </a:lnSpc>
              <a:spcAft>
                <a:spcPts val="600"/>
              </a:spcAft>
            </a:pPr>
            <a:r>
              <a:rPr lang="en-US" sz="1600"/>
              <a:t>multiple files or folders using wildcards in path</a:t>
            </a:r>
          </a:p>
          <a:p>
            <a:pPr>
              <a:lnSpc>
                <a:spcPct val="100000"/>
              </a:lnSpc>
              <a:spcAft>
                <a:spcPts val="600"/>
              </a:spcAft>
            </a:pPr>
            <a:endParaRPr lang="en-US" sz="1600"/>
          </a:p>
          <a:p>
            <a:pPr>
              <a:lnSpc>
                <a:spcPct val="110000"/>
              </a:lnSpc>
              <a:spcAft>
                <a:spcPts val="600"/>
              </a:spcAft>
            </a:pPr>
            <a:r>
              <a:rPr lang="en-US" sz="1800">
                <a:solidFill>
                  <a:schemeClr val="tx2"/>
                </a:solidFill>
                <a:latin typeface="+mj-lt"/>
              </a:rPr>
              <a:t>Benefits</a:t>
            </a:r>
          </a:p>
          <a:p>
            <a:pPr>
              <a:lnSpc>
                <a:spcPct val="100000"/>
              </a:lnSpc>
              <a:spcAft>
                <a:spcPts val="600"/>
              </a:spcAft>
            </a:pPr>
            <a:r>
              <a:rPr lang="en-US" sz="1600"/>
              <a:t>Offers reading multiple files/folders through usage of wildcards</a:t>
            </a:r>
          </a:p>
          <a:p>
            <a:pPr>
              <a:lnSpc>
                <a:spcPct val="100000"/>
              </a:lnSpc>
              <a:spcAft>
                <a:spcPts val="600"/>
              </a:spcAft>
            </a:pPr>
            <a:r>
              <a:rPr lang="en-US" sz="1600"/>
              <a:t>Offers reading specific file/folder </a:t>
            </a:r>
          </a:p>
          <a:p>
            <a:pPr>
              <a:lnSpc>
                <a:spcPct val="100000"/>
              </a:lnSpc>
              <a:spcAft>
                <a:spcPts val="600"/>
              </a:spcAft>
            </a:pPr>
            <a:r>
              <a:rPr lang="en-US" sz="1600"/>
              <a:t>Supports use of multiple wildcards</a:t>
            </a:r>
          </a:p>
          <a:p>
            <a:pPr>
              <a:lnSpc>
                <a:spcPct val="100000"/>
              </a:lnSpc>
              <a:spcAft>
                <a:spcPts val="600"/>
              </a:spcAft>
            </a:pPr>
            <a:endParaRPr lang="en-US" sz="1600"/>
          </a:p>
        </p:txBody>
      </p:sp>
      <p:sp>
        <p:nvSpPr>
          <p:cNvPr id="7" name="Rectangle 6">
            <a:extLst>
              <a:ext uri="{FF2B5EF4-FFF2-40B4-BE49-F238E27FC236}">
                <a16:creationId xmlns:a16="http://schemas.microsoft.com/office/drawing/2014/main" id="{95796E1F-D29A-49C4-A3D4-06B45D178A94}"/>
              </a:ext>
            </a:extLst>
          </p:cNvPr>
          <p:cNvSpPr/>
          <p:nvPr/>
        </p:nvSpPr>
        <p:spPr>
          <a:xfrm>
            <a:off x="5388429" y="1130131"/>
            <a:ext cx="6536480" cy="1815882"/>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SELECT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pickup_datetime</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noProof="0" dirty="0">
                <a:solidFill>
                  <a:srgbClr val="24292E"/>
                </a:solidFill>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005CC5"/>
                </a:solidFill>
                <a:effectLst/>
                <a:uLnTx/>
                <a:uFillTx/>
                <a:latin typeface="Calibri" panose="020F0502020204030204" pitchFamily="34" charset="0"/>
                <a:cs typeface="Calibri" panose="020F0502020204030204" pitchFamily="34" charset="0"/>
              </a:rPr>
              <a:t>SUM</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passenger_count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passengers_total</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24292E"/>
                </a:solidFill>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005CC5"/>
                </a:solidFill>
                <a:effectLst/>
                <a:uLnTx/>
                <a:uFillTx/>
                <a:latin typeface="Calibri" panose="020F0502020204030204" pitchFamily="34" charset="0"/>
                <a:cs typeface="Calibri" panose="020F0502020204030204" pitchFamily="34" charset="0"/>
              </a:rPr>
              <a:t>COUNT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rides_total</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FROM</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4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'https://XYZ.blob.core.windows.net/csv/taxi/year=*/month=1/*.parquet’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‘PARQUET’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lang="en-US" sz="1400" dirty="0">
                <a:solidFill>
                  <a:srgbClr val="24292E"/>
                </a:solidFill>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GROUP BY</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pickup_datetime</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ORDER BY</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pickup_datetime</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EA62F678-A29E-4AEA-8F1E-26FE06287762}"/>
              </a:ext>
            </a:extLst>
          </p:cNvPr>
          <p:cNvPicPr>
            <a:picLocks noChangeAspect="1"/>
          </p:cNvPicPr>
          <p:nvPr/>
        </p:nvPicPr>
        <p:blipFill>
          <a:blip r:embed="rId2"/>
          <a:stretch>
            <a:fillRect/>
          </a:stretch>
        </p:blipFill>
        <p:spPr>
          <a:xfrm>
            <a:off x="5388429" y="3429000"/>
            <a:ext cx="3307554" cy="2624333"/>
          </a:xfrm>
          <a:prstGeom prst="rect">
            <a:avLst/>
          </a:prstGeom>
          <a:ln>
            <a:solidFill>
              <a:schemeClr val="bg2">
                <a:lumMod val="50000"/>
              </a:schemeClr>
            </a:solidFill>
          </a:ln>
        </p:spPr>
      </p:pic>
      <p:sp>
        <p:nvSpPr>
          <p:cNvPr id="9" name="Rectangle 8">
            <a:extLst>
              <a:ext uri="{FF2B5EF4-FFF2-40B4-BE49-F238E27FC236}">
                <a16:creationId xmlns:a16="http://schemas.microsoft.com/office/drawing/2014/main" id="{D5AF9D6F-AAFC-4FBD-9000-E5EDD538AF92}"/>
              </a:ext>
            </a:extLst>
          </p:cNvPr>
          <p:cNvSpPr/>
          <p:nvPr/>
        </p:nvSpPr>
        <p:spPr bwMode="auto">
          <a:xfrm>
            <a:off x="9318171" y="1943155"/>
            <a:ext cx="2447404" cy="397274"/>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381220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872029-B4E1-4244-BB2C-14C173D2A0AF}"/>
              </a:ext>
            </a:extLst>
          </p:cNvPr>
          <p:cNvSpPr>
            <a:spLocks noGrp="1"/>
          </p:cNvSpPr>
          <p:nvPr>
            <p:ph type="title"/>
          </p:nvPr>
        </p:nvSpPr>
        <p:spPr>
          <a:xfrm>
            <a:off x="426424" y="286527"/>
            <a:ext cx="10605369" cy="694078"/>
          </a:xfrm>
        </p:spPr>
        <p:txBody>
          <a:bodyPr/>
          <a:lstStyle/>
          <a:p>
            <a:r>
              <a:rPr lang="en-US"/>
              <a:t>Query partitioned data, using the folder structure</a:t>
            </a:r>
          </a:p>
        </p:txBody>
      </p:sp>
      <p:sp>
        <p:nvSpPr>
          <p:cNvPr id="6" name="Rectangle 5">
            <a:extLst>
              <a:ext uri="{FF2B5EF4-FFF2-40B4-BE49-F238E27FC236}">
                <a16:creationId xmlns:a16="http://schemas.microsoft.com/office/drawing/2014/main" id="{35E0F5A5-50FF-4EBB-A5B4-28B5B63BDAFA}"/>
              </a:ext>
            </a:extLst>
          </p:cNvPr>
          <p:cNvSpPr/>
          <p:nvPr/>
        </p:nvSpPr>
        <p:spPr>
          <a:xfrm>
            <a:off x="5291490" y="1223971"/>
            <a:ext cx="6687631" cy="3046988"/>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[year]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[month]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COUNT_BIG</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[rows]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'https://XYZ.blob.core.windows.net/year=*/month=*/</a:t>
            </a:r>
            <a:r>
              <a:rPr lang="en-US" sz="1600" dirty="0">
                <a:solidFill>
                  <a:srgbClr val="A31515"/>
                </a:solidFill>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.parquet’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’PARQUET'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WHERE</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'2017’</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AND</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'10'</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'11'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'12’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GROUP BY</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ORDER BY</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filepath</a:t>
            </a:r>
            <a:endPar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p:txBody>
      </p:sp>
      <p:graphicFrame>
        <p:nvGraphicFramePr>
          <p:cNvPr id="9" name="Table 8">
            <a:extLst>
              <a:ext uri="{FF2B5EF4-FFF2-40B4-BE49-F238E27FC236}">
                <a16:creationId xmlns:a16="http://schemas.microsoft.com/office/drawing/2014/main" id="{61DCB9D8-5FEB-490B-A0BB-35D6360FEF6C}"/>
              </a:ext>
            </a:extLst>
          </p:cNvPr>
          <p:cNvGraphicFramePr>
            <a:graphicFrameLocks noGrp="1"/>
          </p:cNvGraphicFramePr>
          <p:nvPr/>
        </p:nvGraphicFramePr>
        <p:xfrm>
          <a:off x="5294598" y="5028715"/>
          <a:ext cx="1965345" cy="736600"/>
        </p:xfrm>
        <a:graphic>
          <a:graphicData uri="http://schemas.openxmlformats.org/drawingml/2006/table">
            <a:tbl>
              <a:tblPr>
                <a:tableStyleId>{5C22544A-7EE6-4342-B048-85BDC9FD1C3A}</a:tableStyleId>
              </a:tblPr>
              <a:tblGrid>
                <a:gridCol w="655115">
                  <a:extLst>
                    <a:ext uri="{9D8B030D-6E8A-4147-A177-3AD203B41FA5}">
                      <a16:colId xmlns:a16="http://schemas.microsoft.com/office/drawing/2014/main" val="256315710"/>
                    </a:ext>
                  </a:extLst>
                </a:gridCol>
                <a:gridCol w="655115">
                  <a:extLst>
                    <a:ext uri="{9D8B030D-6E8A-4147-A177-3AD203B41FA5}">
                      <a16:colId xmlns:a16="http://schemas.microsoft.com/office/drawing/2014/main" val="2305391439"/>
                    </a:ext>
                  </a:extLst>
                </a:gridCol>
                <a:gridCol w="655115">
                  <a:extLst>
                    <a:ext uri="{9D8B030D-6E8A-4147-A177-3AD203B41FA5}">
                      <a16:colId xmlns:a16="http://schemas.microsoft.com/office/drawing/2014/main" val="3577009559"/>
                    </a:ext>
                  </a:extLst>
                </a:gridCol>
              </a:tblGrid>
              <a:tr h="184150">
                <a:tc>
                  <a:txBody>
                    <a:bodyPr/>
                    <a:lstStyle/>
                    <a:p>
                      <a:pPr algn="l" fontAlgn="b"/>
                      <a:r>
                        <a:rPr lang="en-US" sz="1100" u="none" strike="noStrike">
                          <a:effectLst/>
                        </a:rPr>
                        <a:t>year</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fontAlgn="b"/>
                      <a:r>
                        <a:rPr lang="en-US" sz="1100" u="none" strike="noStrike">
                          <a:effectLst/>
                        </a:rPr>
                        <a:t>month</a:t>
                      </a:r>
                      <a:endParaRPr lang="en-US" sz="1100" b="0" i="0" u="none" strike="noStrike">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tcPr>
                </a:tc>
                <a:tc>
                  <a:txBody>
                    <a:bodyPr/>
                    <a:lstStyle/>
                    <a:p>
                      <a:pPr algn="l" fontAlgn="b"/>
                      <a:r>
                        <a:rPr lang="en-US" sz="1100" u="none" strike="noStrike">
                          <a:effectLst/>
                        </a:rPr>
                        <a:t>rows</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02486277"/>
                  </a:ext>
                </a:extLst>
              </a:tr>
              <a:tr h="184150">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9768815</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22482811"/>
                  </a:ext>
                </a:extLst>
              </a:tr>
              <a:tr h="184150">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9284803</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7353189"/>
                  </a:ext>
                </a:extLst>
              </a:tr>
              <a:tr h="184150">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9508276</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8787034"/>
                  </a:ext>
                </a:extLst>
              </a:tr>
            </a:tbl>
          </a:graphicData>
        </a:graphic>
      </p:graphicFrame>
      <p:sp>
        <p:nvSpPr>
          <p:cNvPr id="11" name="Rectangle 10">
            <a:extLst>
              <a:ext uri="{FF2B5EF4-FFF2-40B4-BE49-F238E27FC236}">
                <a16:creationId xmlns:a16="http://schemas.microsoft.com/office/drawing/2014/main" id="{4EBACB29-BB27-44AC-BED6-E14F65DFC0AD}"/>
              </a:ext>
            </a:extLst>
          </p:cNvPr>
          <p:cNvSpPr/>
          <p:nvPr/>
        </p:nvSpPr>
        <p:spPr bwMode="auto">
          <a:xfrm>
            <a:off x="5892279" y="2907145"/>
            <a:ext cx="2724052" cy="674256"/>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6AF67C1-2767-45BF-AAD1-9893FD2A146F}"/>
              </a:ext>
            </a:extLst>
          </p:cNvPr>
          <p:cNvSpPr>
            <a:spLocks noGrp="1"/>
          </p:cNvSpPr>
          <p:nvPr>
            <p:ph type="body" sz="quarter" idx="11"/>
          </p:nvPr>
        </p:nvSpPr>
        <p:spPr>
          <a:xfrm>
            <a:off x="426425" y="1129914"/>
            <a:ext cx="4744289" cy="5280313"/>
          </a:xfrm>
        </p:spPr>
        <p:txBody>
          <a:bodyPr/>
          <a:lstStyle/>
          <a:p>
            <a:pPr>
              <a:lnSpc>
                <a:spcPct val="110000"/>
              </a:lnSpc>
              <a:spcAft>
                <a:spcPts val="600"/>
              </a:spcAft>
            </a:pPr>
            <a:r>
              <a:rPr lang="en-US" sz="1800">
                <a:solidFill>
                  <a:schemeClr val="tx2"/>
                </a:solidFill>
                <a:latin typeface="+mj-lt"/>
              </a:rPr>
              <a:t>Overview</a:t>
            </a:r>
          </a:p>
          <a:p>
            <a:pPr lvl="0">
              <a:lnSpc>
                <a:spcPct val="100000"/>
              </a:lnSpc>
              <a:spcAft>
                <a:spcPts val="600"/>
              </a:spcAft>
            </a:pPr>
            <a:r>
              <a:rPr lang="en-US" sz="1600"/>
              <a:t>Uses OPENROWSET function to access data partitioned in sub-folders</a:t>
            </a:r>
          </a:p>
          <a:p>
            <a:pPr>
              <a:lnSpc>
                <a:spcPct val="100000"/>
              </a:lnSpc>
              <a:spcAft>
                <a:spcPts val="600"/>
              </a:spcAft>
            </a:pPr>
            <a:endParaRPr lang="en-US" sz="1600"/>
          </a:p>
          <a:p>
            <a:pPr>
              <a:lnSpc>
                <a:spcPct val="110000"/>
              </a:lnSpc>
              <a:spcAft>
                <a:spcPts val="600"/>
              </a:spcAft>
            </a:pPr>
            <a:r>
              <a:rPr lang="en-US" sz="1800">
                <a:solidFill>
                  <a:schemeClr val="tx2"/>
                </a:solidFill>
                <a:latin typeface="+mj-lt"/>
              </a:rPr>
              <a:t>Benefits</a:t>
            </a:r>
          </a:p>
          <a:p>
            <a:pPr>
              <a:lnSpc>
                <a:spcPct val="100000"/>
              </a:lnSpc>
              <a:spcAft>
                <a:spcPts val="600"/>
              </a:spcAft>
            </a:pPr>
            <a:r>
              <a:rPr lang="en-US" sz="1600"/>
              <a:t>Use </a:t>
            </a:r>
            <a:r>
              <a:rPr lang="en-US" sz="1600" err="1"/>
              <a:t>filepath</a:t>
            </a:r>
            <a:r>
              <a:rPr lang="en-US" sz="1600"/>
              <a:t>() function to access actual values from file paths.</a:t>
            </a:r>
          </a:p>
          <a:p>
            <a:pPr>
              <a:lnSpc>
                <a:spcPct val="100000"/>
              </a:lnSpc>
              <a:spcAft>
                <a:spcPts val="600"/>
              </a:spcAft>
            </a:pPr>
            <a:r>
              <a:rPr lang="en-US" sz="1600"/>
              <a:t>Eliminate sub-folders/partitions before the query starts execution</a:t>
            </a:r>
          </a:p>
          <a:p>
            <a:pPr>
              <a:lnSpc>
                <a:spcPct val="100000"/>
              </a:lnSpc>
              <a:spcAft>
                <a:spcPts val="600"/>
              </a:spcAft>
            </a:pPr>
            <a:r>
              <a:rPr lang="en-US" sz="1600"/>
              <a:t>Query Spark/Hive partitioned data sets</a:t>
            </a:r>
          </a:p>
        </p:txBody>
      </p:sp>
    </p:spTree>
    <p:extLst>
      <p:ext uri="{BB962C8B-B14F-4D97-AF65-F5344CB8AC3E}">
        <p14:creationId xmlns:p14="http://schemas.microsoft.com/office/powerpoint/2010/main" val="16970224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a:extLst>
              <a:ext uri="{FF2B5EF4-FFF2-40B4-BE49-F238E27FC236}">
                <a16:creationId xmlns:a16="http://schemas.microsoft.com/office/drawing/2014/main" id="{0F96E7A9-C891-48AC-9930-3D4C0FA51573}"/>
              </a:ext>
            </a:extLst>
          </p:cNvPr>
          <p:cNvSpPr/>
          <p:nvPr/>
        </p:nvSpPr>
        <p:spPr bwMode="auto">
          <a:xfrm>
            <a:off x="7640645" y="3489631"/>
            <a:ext cx="4462546" cy="105376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5" y="222583"/>
            <a:ext cx="9259741" cy="758022"/>
          </a:xfrm>
        </p:spPr>
        <p:txBody>
          <a:bodyPr/>
          <a:lstStyle/>
          <a:p>
            <a:r>
              <a:rPr lang="en-US" dirty="0"/>
              <a:t>Synapse serverless SQL pool as a logical data warehouse</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344212" y="1626199"/>
            <a:ext cx="6691422" cy="5505503"/>
          </a:xfrm>
        </p:spPr>
        <p:txBody>
          <a:bodyPr vert="horz" wrap="square" lIns="0" tIns="0" rIns="0" bIns="0" rtlCol="0" anchor="t">
            <a:noAutofit/>
          </a:bodyPr>
          <a:lstStyle/>
          <a:p>
            <a:pPr>
              <a:lnSpc>
                <a:spcPct val="110000"/>
              </a:lnSpc>
              <a:spcAft>
                <a:spcPts val="600"/>
              </a:spcAft>
            </a:pPr>
            <a:r>
              <a:rPr lang="en-US" sz="1800" dirty="0">
                <a:solidFill>
                  <a:schemeClr val="tx2"/>
                </a:solidFill>
                <a:latin typeface="+mj-lt"/>
              </a:rPr>
              <a:t>Overview</a:t>
            </a:r>
          </a:p>
          <a:p>
            <a:pPr marL="0" lvl="1">
              <a:lnSpc>
                <a:spcPct val="110000"/>
              </a:lnSpc>
              <a:spcBef>
                <a:spcPts val="0"/>
              </a:spcBef>
              <a:spcAft>
                <a:spcPts val="600"/>
              </a:spcAft>
            </a:pPr>
            <a:r>
              <a:rPr lang="en-US" sz="1600" dirty="0"/>
              <a:t>Logical relational layer on top of physical files in Azure Storage.</a:t>
            </a:r>
          </a:p>
          <a:p>
            <a:pPr>
              <a:lnSpc>
                <a:spcPct val="110000"/>
              </a:lnSpc>
              <a:spcAft>
                <a:spcPts val="600"/>
              </a:spcAft>
            </a:pPr>
            <a:r>
              <a:rPr lang="en-US" sz="1800" dirty="0">
                <a:solidFill>
                  <a:schemeClr val="tx2"/>
                </a:solidFill>
                <a:latin typeface="+mj-lt"/>
              </a:rPr>
              <a:t>Benefits</a:t>
            </a:r>
          </a:p>
          <a:p>
            <a:pPr marL="285750" lvl="1" indent="-285750">
              <a:lnSpc>
                <a:spcPct val="110000"/>
              </a:lnSpc>
              <a:spcBef>
                <a:spcPts val="0"/>
              </a:spcBef>
              <a:spcAft>
                <a:spcPts val="600"/>
              </a:spcAft>
              <a:buFont typeface="Arial" panose="020B0604020202020204" pitchFamily="34" charset="0"/>
              <a:buChar char="•"/>
            </a:pPr>
            <a:r>
              <a:rPr lang="en-US" sz="1600" dirty="0"/>
              <a:t>Abstract physical storage and file formats using well understandable relational concepts such as tables and views.</a:t>
            </a:r>
            <a:endParaRPr lang="en-US" sz="1600" dirty="0">
              <a:cs typeface="Segoe UI"/>
            </a:endParaRPr>
          </a:p>
          <a:p>
            <a:pPr marL="285750" lvl="1" indent="-285750">
              <a:lnSpc>
                <a:spcPct val="110000"/>
              </a:lnSpc>
              <a:spcBef>
                <a:spcPts val="0"/>
              </a:spcBef>
              <a:spcAft>
                <a:spcPts val="600"/>
              </a:spcAft>
              <a:buFont typeface="Arial" panose="020B0604020202020204" pitchFamily="34" charset="0"/>
              <a:buChar char="•"/>
            </a:pPr>
            <a:r>
              <a:rPr lang="en-US" sz="1600" dirty="0"/>
              <a:t>Direct connector to Azure storage for large ecosystem of BI tools</a:t>
            </a:r>
          </a:p>
          <a:p>
            <a:pPr marL="285750" lvl="1" indent="-285750">
              <a:lnSpc>
                <a:spcPct val="110000"/>
              </a:lnSpc>
              <a:spcBef>
                <a:spcPts val="0"/>
              </a:spcBef>
              <a:spcAft>
                <a:spcPts val="600"/>
              </a:spcAft>
              <a:buFont typeface="Arial" panose="020B0604020202020204" pitchFamily="34" charset="0"/>
              <a:buChar char="•"/>
            </a:pPr>
            <a:r>
              <a:rPr lang="en-US" sz="1600" dirty="0"/>
              <a:t>BI tools that use SQL can work with files on storage</a:t>
            </a:r>
          </a:p>
          <a:p>
            <a:pPr marL="733857" lvl="3" indent="-285750">
              <a:spcAft>
                <a:spcPts val="600"/>
              </a:spcAft>
              <a:buFont typeface="Wingdings" panose="05000000000000000000" pitchFamily="2" charset="2"/>
              <a:buChar char="§"/>
            </a:pPr>
            <a:r>
              <a:rPr lang="en-US" sz="1400" dirty="0">
                <a:latin typeface="+mn-lt"/>
              </a:rPr>
              <a:t>Analytic tools use external tables that represent proxy to actual files.</a:t>
            </a:r>
          </a:p>
          <a:p>
            <a:pPr marL="733857" lvl="3" indent="-285750">
              <a:spcAft>
                <a:spcPts val="600"/>
              </a:spcAft>
              <a:buFont typeface="Wingdings" panose="05000000000000000000" pitchFamily="2" charset="2"/>
              <a:buChar char="§"/>
            </a:pPr>
            <a:r>
              <a:rPr lang="en-US" sz="1400" dirty="0">
                <a:latin typeface="+mn-lt"/>
              </a:rPr>
              <a:t>No need for custom connectors in BI tools.</a:t>
            </a:r>
          </a:p>
          <a:p>
            <a:pPr marL="285750" lvl="1" indent="-285750">
              <a:lnSpc>
                <a:spcPct val="110000"/>
              </a:lnSpc>
              <a:spcBef>
                <a:spcPts val="0"/>
              </a:spcBef>
              <a:spcAft>
                <a:spcPts val="600"/>
              </a:spcAft>
              <a:buFont typeface="Arial" panose="020B0604020202020204" pitchFamily="34" charset="0"/>
              <a:buChar char="•"/>
            </a:pPr>
            <a:r>
              <a:rPr lang="en-US" sz="1600" dirty="0"/>
              <a:t>Provides complex data processing (joining and aggregation) on top of raw files.</a:t>
            </a:r>
          </a:p>
          <a:p>
            <a:pPr marL="285750" lvl="1" indent="-285750">
              <a:lnSpc>
                <a:spcPct val="110000"/>
              </a:lnSpc>
              <a:spcBef>
                <a:spcPts val="0"/>
              </a:spcBef>
              <a:spcAft>
                <a:spcPts val="600"/>
              </a:spcAft>
              <a:buFont typeface="Arial" panose="020B0604020202020204" pitchFamily="34" charset="0"/>
              <a:buChar char="•"/>
            </a:pPr>
            <a:r>
              <a:rPr lang="en-US" sz="1600" dirty="0">
                <a:cs typeface="Segoe UI"/>
              </a:rPr>
              <a:t>Apply enterprise-ready security model and access control using battle-tested SQL Server permission model on top of Azure storage files</a:t>
            </a:r>
          </a:p>
          <a:p>
            <a:pPr marL="0" lvl="1">
              <a:lnSpc>
                <a:spcPct val="110000"/>
              </a:lnSpc>
              <a:spcBef>
                <a:spcPts val="0"/>
              </a:spcBef>
              <a:spcAft>
                <a:spcPts val="600"/>
              </a:spcAft>
            </a:pPr>
            <a:endParaRPr lang="en-US" sz="1600" dirty="0">
              <a:cs typeface="Segoe UI"/>
            </a:endParaRPr>
          </a:p>
        </p:txBody>
      </p:sp>
      <p:sp>
        <p:nvSpPr>
          <p:cNvPr id="8" name="Rectangle 7">
            <a:extLst>
              <a:ext uri="{FF2B5EF4-FFF2-40B4-BE49-F238E27FC236}">
                <a16:creationId xmlns:a16="http://schemas.microsoft.com/office/drawing/2014/main" id="{72064726-9B7F-4414-9722-C20BA814FDBF}"/>
              </a:ext>
            </a:extLst>
          </p:cNvPr>
          <p:cNvSpPr/>
          <p:nvPr/>
        </p:nvSpPr>
        <p:spPr bwMode="auto">
          <a:xfrm>
            <a:off x="7651531" y="5307545"/>
            <a:ext cx="4462546" cy="105376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0CF16C1D-682C-4A0A-B852-E3DBAD1A3646}"/>
              </a:ext>
            </a:extLst>
          </p:cNvPr>
          <p:cNvGrpSpPr/>
          <p:nvPr/>
        </p:nvGrpSpPr>
        <p:grpSpPr>
          <a:xfrm>
            <a:off x="7147132" y="4910661"/>
            <a:ext cx="1097907" cy="510909"/>
            <a:chOff x="8795019" y="5045255"/>
            <a:chExt cx="1097907" cy="510909"/>
          </a:xfrm>
        </p:grpSpPr>
        <p:sp>
          <p:nvSpPr>
            <p:cNvPr id="9" name="TextBox 8">
              <a:extLst>
                <a:ext uri="{FF2B5EF4-FFF2-40B4-BE49-F238E27FC236}">
                  <a16:creationId xmlns:a16="http://schemas.microsoft.com/office/drawing/2014/main" id="{5FF8E85B-2DFD-4060-8431-FB6F54474B54}"/>
                </a:ext>
              </a:extLst>
            </p:cNvPr>
            <p:cNvSpPr txBox="1"/>
            <p:nvPr/>
          </p:nvSpPr>
          <p:spPr>
            <a:xfrm>
              <a:off x="8795019" y="5045255"/>
              <a:ext cx="470418" cy="51090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9253007" y="5070320"/>
              <a:ext cx="639919"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8807042" y="5067382"/>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8925103" y="5157863"/>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40" rIns="0" bIns="91440"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grpSp>
        <p:nvGrpSpPr>
          <p:cNvPr id="108" name="Group 107">
            <a:extLst>
              <a:ext uri="{FF2B5EF4-FFF2-40B4-BE49-F238E27FC236}">
                <a16:creationId xmlns:a16="http://schemas.microsoft.com/office/drawing/2014/main" id="{35F7597F-23D7-4CAF-972D-AACC4C8AFC1C}"/>
              </a:ext>
            </a:extLst>
          </p:cNvPr>
          <p:cNvGrpSpPr/>
          <p:nvPr/>
        </p:nvGrpSpPr>
        <p:grpSpPr>
          <a:xfrm>
            <a:off x="8171176" y="1219746"/>
            <a:ext cx="874079" cy="1152367"/>
            <a:chOff x="7955348" y="1223254"/>
            <a:chExt cx="874079" cy="1152367"/>
          </a:xfrm>
        </p:grpSpPr>
        <p:pic>
          <p:nvPicPr>
            <p:cNvPr id="14" name="Picture 13" descr="A picture containing drawing&#10;&#10;Description automatically generated">
              <a:extLst>
                <a:ext uri="{FF2B5EF4-FFF2-40B4-BE49-F238E27FC236}">
                  <a16:creationId xmlns:a16="http://schemas.microsoft.com/office/drawing/2014/main" id="{E7152F09-66CB-4CCE-A1FD-84CAC3C0F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5348" y="1466871"/>
              <a:ext cx="874079" cy="908750"/>
            </a:xfrm>
            <a:prstGeom prst="rect">
              <a:avLst/>
            </a:prstGeom>
          </p:spPr>
        </p:pic>
        <p:sp>
          <p:nvSpPr>
            <p:cNvPr id="16" name="Rectangle 15">
              <a:extLst>
                <a:ext uri="{FF2B5EF4-FFF2-40B4-BE49-F238E27FC236}">
                  <a16:creationId xmlns:a16="http://schemas.microsoft.com/office/drawing/2014/main" id="{E0B9D123-0CC1-4E2E-AB43-FF5DC55911F7}"/>
                </a:ext>
              </a:extLst>
            </p:cNvPr>
            <p:cNvSpPr/>
            <p:nvPr/>
          </p:nvSpPr>
          <p:spPr>
            <a:xfrm>
              <a:off x="8015547" y="1223254"/>
              <a:ext cx="599322"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cxnSp>
        <p:nvCxnSpPr>
          <p:cNvPr id="20" name="Straight Arrow Connector 19">
            <a:extLst>
              <a:ext uri="{FF2B5EF4-FFF2-40B4-BE49-F238E27FC236}">
                <a16:creationId xmlns:a16="http://schemas.microsoft.com/office/drawing/2014/main" id="{9894116A-F7B1-48C9-B8F9-79EE2DC33A7D}"/>
              </a:ext>
            </a:extLst>
          </p:cNvPr>
          <p:cNvCxnSpPr>
            <a:cxnSpLocks/>
            <a:stCxn id="14" idx="2"/>
            <a:endCxn id="2" idx="0"/>
          </p:cNvCxnSpPr>
          <p:nvPr/>
        </p:nvCxnSpPr>
        <p:spPr>
          <a:xfrm flipH="1">
            <a:off x="8277141" y="2372113"/>
            <a:ext cx="331075" cy="1265168"/>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68395C-2A6B-49A0-93CC-A91E336B6064}"/>
              </a:ext>
            </a:extLst>
          </p:cNvPr>
          <p:cNvCxnSpPr>
            <a:cxnSpLocks/>
            <a:stCxn id="7" idx="2"/>
            <a:endCxn id="77" idx="0"/>
          </p:cNvCxnSpPr>
          <p:nvPr/>
        </p:nvCxnSpPr>
        <p:spPr>
          <a:xfrm>
            <a:off x="10858809" y="2567050"/>
            <a:ext cx="569486" cy="1070231"/>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E42C9C-DCD1-4848-B172-E9029B7A838E}"/>
              </a:ext>
            </a:extLst>
          </p:cNvPr>
          <p:cNvCxnSpPr>
            <a:cxnSpLocks/>
            <a:stCxn id="7" idx="2"/>
            <a:endCxn id="57" idx="0"/>
          </p:cNvCxnSpPr>
          <p:nvPr/>
        </p:nvCxnSpPr>
        <p:spPr>
          <a:xfrm flipH="1">
            <a:off x="10380754" y="2567050"/>
            <a:ext cx="478055" cy="1080381"/>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F008BA-FCA7-458F-A80E-D473060F79F2}"/>
              </a:ext>
            </a:extLst>
          </p:cNvPr>
          <p:cNvCxnSpPr>
            <a:cxnSpLocks/>
            <a:stCxn id="51" idx="2"/>
            <a:endCxn id="42" idx="0"/>
          </p:cNvCxnSpPr>
          <p:nvPr/>
        </p:nvCxnSpPr>
        <p:spPr>
          <a:xfrm flipH="1">
            <a:off x="9141886" y="4368801"/>
            <a:ext cx="187062" cy="1180249"/>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Plus Sign 29">
            <a:extLst>
              <a:ext uri="{FF2B5EF4-FFF2-40B4-BE49-F238E27FC236}">
                <a16:creationId xmlns:a16="http://schemas.microsoft.com/office/drawing/2014/main" id="{91BE1890-9AF5-47BF-88BA-DD491DA50FDF}"/>
              </a:ext>
            </a:extLst>
          </p:cNvPr>
          <p:cNvSpPr/>
          <p:nvPr/>
        </p:nvSpPr>
        <p:spPr bwMode="auto">
          <a:xfrm>
            <a:off x="8249127" y="3943758"/>
            <a:ext cx="91419" cy="128369"/>
          </a:xfrm>
          <a:prstGeom prst="mathPlus">
            <a:avLst/>
          </a:prstGeom>
          <a:solidFill>
            <a:schemeClr val="accent1"/>
          </a:solidFill>
          <a:ln>
            <a:solidFill>
              <a:schemeClr val="bg2">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76D00382-DA70-43DA-842E-3BB47BE63FD5}"/>
              </a:ext>
            </a:extLst>
          </p:cNvPr>
          <p:cNvCxnSpPr>
            <a:cxnSpLocks/>
            <a:stCxn id="2" idx="2"/>
            <a:endCxn id="26" idx="0"/>
          </p:cNvCxnSpPr>
          <p:nvPr/>
        </p:nvCxnSpPr>
        <p:spPr>
          <a:xfrm>
            <a:off x="8277141" y="4368801"/>
            <a:ext cx="104012" cy="1200722"/>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2" name="Table 14">
            <a:extLst>
              <a:ext uri="{FF2B5EF4-FFF2-40B4-BE49-F238E27FC236}">
                <a16:creationId xmlns:a16="http://schemas.microsoft.com/office/drawing/2014/main" id="{9F4BF43C-1433-4FC4-AA17-B59E94A54411}"/>
              </a:ext>
            </a:extLst>
          </p:cNvPr>
          <p:cNvGraphicFramePr>
            <a:graphicFrameLocks noGrp="1"/>
          </p:cNvGraphicFramePr>
          <p:nvPr/>
        </p:nvGraphicFramePr>
        <p:xfrm>
          <a:off x="7840394" y="363728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grpSp>
        <p:nvGrpSpPr>
          <p:cNvPr id="112" name="Group 111">
            <a:extLst>
              <a:ext uri="{FF2B5EF4-FFF2-40B4-BE49-F238E27FC236}">
                <a16:creationId xmlns:a16="http://schemas.microsoft.com/office/drawing/2014/main" id="{3D732812-1EEF-4E7E-B594-7ADAF24E4C63}"/>
              </a:ext>
            </a:extLst>
          </p:cNvPr>
          <p:cNvGrpSpPr/>
          <p:nvPr/>
        </p:nvGrpSpPr>
        <p:grpSpPr>
          <a:xfrm>
            <a:off x="10091612" y="1209118"/>
            <a:ext cx="1481496" cy="1357932"/>
            <a:chOff x="9745503" y="1085342"/>
            <a:chExt cx="1481496" cy="1357932"/>
          </a:xfrm>
        </p:grpSpPr>
        <p:sp>
          <p:nvSpPr>
            <p:cNvPr id="17" name="Rectangle 16">
              <a:extLst>
                <a:ext uri="{FF2B5EF4-FFF2-40B4-BE49-F238E27FC236}">
                  <a16:creationId xmlns:a16="http://schemas.microsoft.com/office/drawing/2014/main" id="{EDCAB564-18BF-42FC-AE1B-48C5701E1712}"/>
                </a:ext>
              </a:extLst>
            </p:cNvPr>
            <p:cNvSpPr/>
            <p:nvPr/>
          </p:nvSpPr>
          <p:spPr>
            <a:xfrm>
              <a:off x="9745503" y="1085342"/>
              <a:ext cx="1481496"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Analysis Service</a:t>
              </a:r>
              <a:endPar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7" name="Picture 10" descr="Image result for Azure Analysis Services">
              <a:extLst>
                <a:ext uri="{FF2B5EF4-FFF2-40B4-BE49-F238E27FC236}">
                  <a16:creationId xmlns:a16="http://schemas.microsoft.com/office/drawing/2014/main" id="{9B26ECA9-EF49-42EF-8016-EB65F05474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6217" y="1290308"/>
              <a:ext cx="1152966" cy="1152966"/>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Flowchart: Multidocument 25">
            <a:extLst>
              <a:ext uri="{FF2B5EF4-FFF2-40B4-BE49-F238E27FC236}">
                <a16:creationId xmlns:a16="http://schemas.microsoft.com/office/drawing/2014/main" id="{D68756E6-F57B-4F48-A6FD-AC347310B925}"/>
              </a:ext>
            </a:extLst>
          </p:cNvPr>
          <p:cNvSpPr/>
          <p:nvPr/>
        </p:nvSpPr>
        <p:spPr bwMode="auto">
          <a:xfrm>
            <a:off x="8046309" y="5569523"/>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Flowchart: Multidocument 41">
            <a:extLst>
              <a:ext uri="{FF2B5EF4-FFF2-40B4-BE49-F238E27FC236}">
                <a16:creationId xmlns:a16="http://schemas.microsoft.com/office/drawing/2014/main" id="{7AB6DEE8-A809-4C78-BDD5-0E3204BE4614}"/>
              </a:ext>
            </a:extLst>
          </p:cNvPr>
          <p:cNvSpPr/>
          <p:nvPr/>
        </p:nvSpPr>
        <p:spPr bwMode="auto">
          <a:xfrm>
            <a:off x="8807042" y="5549050"/>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Flowchart: Multidocument 46">
            <a:extLst>
              <a:ext uri="{FF2B5EF4-FFF2-40B4-BE49-F238E27FC236}">
                <a16:creationId xmlns:a16="http://schemas.microsoft.com/office/drawing/2014/main" id="{216DEB4E-EEA2-440D-9482-4148E450EA03}"/>
              </a:ext>
            </a:extLst>
          </p:cNvPr>
          <p:cNvSpPr/>
          <p:nvPr/>
        </p:nvSpPr>
        <p:spPr bwMode="auto">
          <a:xfrm>
            <a:off x="9570236" y="5545166"/>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Flowchart: Multidocument 47">
            <a:extLst>
              <a:ext uri="{FF2B5EF4-FFF2-40B4-BE49-F238E27FC236}">
                <a16:creationId xmlns:a16="http://schemas.microsoft.com/office/drawing/2014/main" id="{E71673B7-1269-436F-B587-D452B4F46D84}"/>
              </a:ext>
            </a:extLst>
          </p:cNvPr>
          <p:cNvSpPr/>
          <p:nvPr/>
        </p:nvSpPr>
        <p:spPr bwMode="auto">
          <a:xfrm>
            <a:off x="10367447" y="5545166"/>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Flowchart: Multidocument 49">
            <a:extLst>
              <a:ext uri="{FF2B5EF4-FFF2-40B4-BE49-F238E27FC236}">
                <a16:creationId xmlns:a16="http://schemas.microsoft.com/office/drawing/2014/main" id="{15AAAB26-8766-421B-9970-EFC18C703B47}"/>
              </a:ext>
            </a:extLst>
          </p:cNvPr>
          <p:cNvSpPr/>
          <p:nvPr/>
        </p:nvSpPr>
        <p:spPr bwMode="auto">
          <a:xfrm>
            <a:off x="11099756" y="5545166"/>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51" name="Table 14">
            <a:extLst>
              <a:ext uri="{FF2B5EF4-FFF2-40B4-BE49-F238E27FC236}">
                <a16:creationId xmlns:a16="http://schemas.microsoft.com/office/drawing/2014/main" id="{81E67F98-A825-43F5-829C-6B134EF684C6}"/>
              </a:ext>
            </a:extLst>
          </p:cNvPr>
          <p:cNvGraphicFramePr>
            <a:graphicFrameLocks noGrp="1"/>
          </p:cNvGraphicFramePr>
          <p:nvPr/>
        </p:nvGraphicFramePr>
        <p:xfrm>
          <a:off x="8892201" y="363728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graphicFrame>
        <p:nvGraphicFramePr>
          <p:cNvPr id="57" name="Table 14">
            <a:extLst>
              <a:ext uri="{FF2B5EF4-FFF2-40B4-BE49-F238E27FC236}">
                <a16:creationId xmlns:a16="http://schemas.microsoft.com/office/drawing/2014/main" id="{751FC9E6-4CE5-4567-A2E1-D61C7D2CDA6F}"/>
              </a:ext>
            </a:extLst>
          </p:cNvPr>
          <p:cNvGraphicFramePr>
            <a:graphicFrameLocks noGrp="1"/>
          </p:cNvGraphicFramePr>
          <p:nvPr/>
        </p:nvGraphicFramePr>
        <p:xfrm>
          <a:off x="9944007" y="364743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cxnSp>
        <p:nvCxnSpPr>
          <p:cNvPr id="59" name="Straight Arrow Connector 58">
            <a:extLst>
              <a:ext uri="{FF2B5EF4-FFF2-40B4-BE49-F238E27FC236}">
                <a16:creationId xmlns:a16="http://schemas.microsoft.com/office/drawing/2014/main" id="{C0FAA479-A2A9-44D9-95C1-1D99AE32215B}"/>
              </a:ext>
            </a:extLst>
          </p:cNvPr>
          <p:cNvCxnSpPr>
            <a:cxnSpLocks/>
            <a:stCxn id="57" idx="2"/>
            <a:endCxn id="47" idx="0"/>
          </p:cNvCxnSpPr>
          <p:nvPr/>
        </p:nvCxnSpPr>
        <p:spPr>
          <a:xfrm flipH="1">
            <a:off x="9905080" y="4378951"/>
            <a:ext cx="475674" cy="1166215"/>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3B638BFA-7209-40AD-9191-FC05F4A6C49A}"/>
              </a:ext>
            </a:extLst>
          </p:cNvPr>
          <p:cNvCxnSpPr>
            <a:cxnSpLocks/>
            <a:stCxn id="57" idx="2"/>
            <a:endCxn id="48" idx="0"/>
          </p:cNvCxnSpPr>
          <p:nvPr/>
        </p:nvCxnSpPr>
        <p:spPr>
          <a:xfrm>
            <a:off x="10380754" y="4378951"/>
            <a:ext cx="321537" cy="1166215"/>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B9C4210-A73D-4F61-B7E0-57082F4D274B}"/>
              </a:ext>
            </a:extLst>
          </p:cNvPr>
          <p:cNvCxnSpPr>
            <a:cxnSpLocks/>
            <a:stCxn id="14" idx="2"/>
            <a:endCxn id="51" idx="0"/>
          </p:cNvCxnSpPr>
          <p:nvPr/>
        </p:nvCxnSpPr>
        <p:spPr>
          <a:xfrm>
            <a:off x="8608216" y="2372113"/>
            <a:ext cx="720732" cy="1265168"/>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77" name="Table 14">
            <a:extLst>
              <a:ext uri="{FF2B5EF4-FFF2-40B4-BE49-F238E27FC236}">
                <a16:creationId xmlns:a16="http://schemas.microsoft.com/office/drawing/2014/main" id="{50FFEA8B-F3BB-4E63-A497-8C3E4B930F10}"/>
              </a:ext>
            </a:extLst>
          </p:cNvPr>
          <p:cNvGraphicFramePr>
            <a:graphicFrameLocks noGrp="1"/>
          </p:cNvGraphicFramePr>
          <p:nvPr/>
        </p:nvGraphicFramePr>
        <p:xfrm>
          <a:off x="10991548" y="363728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cxnSp>
        <p:nvCxnSpPr>
          <p:cNvPr id="89" name="Straight Arrow Connector 88">
            <a:extLst>
              <a:ext uri="{FF2B5EF4-FFF2-40B4-BE49-F238E27FC236}">
                <a16:creationId xmlns:a16="http://schemas.microsoft.com/office/drawing/2014/main" id="{1ED79B5B-2CCA-443F-B53F-A8F51071B924}"/>
              </a:ext>
            </a:extLst>
          </p:cNvPr>
          <p:cNvCxnSpPr>
            <a:cxnSpLocks/>
            <a:stCxn id="7" idx="2"/>
            <a:endCxn id="51" idx="0"/>
          </p:cNvCxnSpPr>
          <p:nvPr/>
        </p:nvCxnSpPr>
        <p:spPr>
          <a:xfrm flipH="1">
            <a:off x="9328948" y="2567050"/>
            <a:ext cx="1529861" cy="1070231"/>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1F816616-3D01-48FC-A4FA-9F4DBA658224}"/>
              </a:ext>
            </a:extLst>
          </p:cNvPr>
          <p:cNvCxnSpPr>
            <a:cxnSpLocks/>
            <a:stCxn id="77" idx="2"/>
            <a:endCxn id="50" idx="0"/>
          </p:cNvCxnSpPr>
          <p:nvPr/>
        </p:nvCxnSpPr>
        <p:spPr>
          <a:xfrm>
            <a:off x="11428295" y="4368801"/>
            <a:ext cx="6305" cy="1176365"/>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89B8F116-B5FF-474D-BFFC-8D708D15A706}"/>
              </a:ext>
            </a:extLst>
          </p:cNvPr>
          <p:cNvSpPr/>
          <p:nvPr/>
        </p:nvSpPr>
        <p:spPr>
          <a:xfrm>
            <a:off x="7370066" y="3055323"/>
            <a:ext cx="846707"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Logical DW</a:t>
            </a:r>
          </a:p>
        </p:txBody>
      </p:sp>
    </p:spTree>
    <p:extLst>
      <p:ext uri="{BB962C8B-B14F-4D97-AF65-F5344CB8AC3E}">
        <p14:creationId xmlns:p14="http://schemas.microsoft.com/office/powerpoint/2010/main" val="2672935675"/>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dirty="0"/>
              <a:t>Logical Data Warehouse views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4955199"/>
          </a:xfrm>
        </p:spPr>
        <p:txBody>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serverless SQL pool logical data warehouse views are created on external files placed in customer Azure storage</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Create SQL views on externally stored data</a:t>
            </a:r>
          </a:p>
          <a:p>
            <a:pPr>
              <a:lnSpc>
                <a:spcPct val="100000"/>
              </a:lnSpc>
              <a:spcAft>
                <a:spcPts val="600"/>
              </a:spcAft>
            </a:pPr>
            <a:r>
              <a:rPr lang="en-US" sz="1600" dirty="0">
                <a:solidFill>
                  <a:schemeClr val="tx1"/>
                </a:solidFill>
              </a:rPr>
              <a:t>Access files using the view from various tools and language</a:t>
            </a:r>
          </a:p>
          <a:p>
            <a:pPr>
              <a:lnSpc>
                <a:spcPct val="100000"/>
              </a:lnSpc>
              <a:spcAft>
                <a:spcPts val="600"/>
              </a:spcAft>
            </a:pPr>
            <a:r>
              <a:rPr lang="en-US" sz="1600" dirty="0">
                <a:solidFill>
                  <a:schemeClr val="tx1"/>
                </a:solidFill>
              </a:rPr>
              <a:t>Leverage rich T-SQL language to process and analyze data in external files exposed via views</a:t>
            </a:r>
          </a:p>
          <a:p>
            <a:pPr>
              <a:lnSpc>
                <a:spcPct val="100000"/>
              </a:lnSpc>
              <a:spcAft>
                <a:spcPts val="600"/>
              </a:spcAft>
            </a:pPr>
            <a:r>
              <a:rPr lang="en-US" sz="1600" dirty="0">
                <a:solidFill>
                  <a:schemeClr val="tx1"/>
                </a:solidFill>
              </a:rPr>
              <a:t>Create PowerBI reports on the views created on external data</a:t>
            </a:r>
          </a:p>
        </p:txBody>
      </p:sp>
      <p:sp>
        <p:nvSpPr>
          <p:cNvPr id="6" name="Rectangle 5">
            <a:extLst>
              <a:ext uri="{FF2B5EF4-FFF2-40B4-BE49-F238E27FC236}">
                <a16:creationId xmlns:a16="http://schemas.microsoft.com/office/drawing/2014/main" id="{6197DE10-2CF4-4CC0-9712-418B4374CC16}"/>
              </a:ext>
            </a:extLst>
          </p:cNvPr>
          <p:cNvSpPr/>
          <p:nvPr/>
        </p:nvSpPr>
        <p:spPr>
          <a:xfrm>
            <a:off x="5981607" y="1160373"/>
            <a:ext cx="5783969" cy="3785652"/>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USE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mydbname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GO</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DROP</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VIEW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IF</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EXISTS </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populationView</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GO</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VIEW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populationView</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'https://XYZ.blob.core.windows.net/csv/population/*.csv'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FIELDTERMINATOR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ROWTERMINATOR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'\n'</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country_code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5</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100</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[year]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smallint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[population]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bigint</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a:t>
            </a:r>
          </a:p>
        </p:txBody>
      </p:sp>
      <p:sp>
        <p:nvSpPr>
          <p:cNvPr id="7" name="Rectangle 6">
            <a:extLst>
              <a:ext uri="{FF2B5EF4-FFF2-40B4-BE49-F238E27FC236}">
                <a16:creationId xmlns:a16="http://schemas.microsoft.com/office/drawing/2014/main" id="{D9633777-80A4-4833-A9C7-4CDBB5A09B75}"/>
              </a:ext>
            </a:extLst>
          </p:cNvPr>
          <p:cNvSpPr/>
          <p:nvPr/>
        </p:nvSpPr>
        <p:spPr>
          <a:xfrm>
            <a:off x="6096000" y="5136543"/>
            <a:ext cx="3007150" cy="1384995"/>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SELECT</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population</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212121"/>
                </a:solidFill>
                <a:effectLst/>
                <a:uLnTx/>
                <a:uFillTx/>
                <a:latin typeface="Calibri" panose="020F0502020204030204" pitchFamily="34" charset="0"/>
                <a:cs typeface="Calibri" panose="020F0502020204030204" pitchFamily="34" charset="0"/>
              </a:rPr>
              <a:t>populationView</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WHERE</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[year] </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09885A"/>
                </a:solidFill>
                <a:effectLst/>
                <a:uLnTx/>
                <a:uFillTx/>
                <a:latin typeface="Calibri" panose="020F0502020204030204" pitchFamily="34" charset="0"/>
                <a:cs typeface="Calibri" panose="020F0502020204030204" pitchFamily="34" charset="0"/>
              </a:rPr>
              <a:t>2019</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ORDER BY</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[population]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DESC</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E9D10BE3-0A0E-46DC-B34A-7D3075D06AD9}"/>
              </a:ext>
            </a:extLst>
          </p:cNvPr>
          <p:cNvPicPr>
            <a:picLocks noChangeAspect="1"/>
          </p:cNvPicPr>
          <p:nvPr/>
        </p:nvPicPr>
        <p:blipFill>
          <a:blip r:embed="rId2"/>
          <a:stretch>
            <a:fillRect/>
          </a:stretch>
        </p:blipFill>
        <p:spPr>
          <a:xfrm>
            <a:off x="9692837" y="4125978"/>
            <a:ext cx="2216134" cy="2468377"/>
          </a:xfrm>
          <a:prstGeom prst="rect">
            <a:avLst/>
          </a:prstGeom>
          <a:ln>
            <a:solidFill>
              <a:schemeClr val="bg2">
                <a:lumMod val="50000"/>
              </a:schemeClr>
            </a:solidFill>
          </a:ln>
        </p:spPr>
      </p:pic>
    </p:spTree>
    <p:extLst>
      <p:ext uri="{BB962C8B-B14F-4D97-AF65-F5344CB8AC3E}">
        <p14:creationId xmlns:p14="http://schemas.microsoft.com/office/powerpoint/2010/main" val="2782661525"/>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dirty="0"/>
              <a:t>Logical Data Warehouse - tables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5107599"/>
          </a:xfrm>
        </p:spPr>
        <p:txBody>
          <a:bodyPr vert="horz" wrap="square" lIns="0" tIns="0" rIns="0" bIns="0" rtlCol="0" anchor="t">
            <a:noAutofit/>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Create external tables that reference external files in your serverless SQL pool logical data warehouse </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Create external tables that reference set of files on Azure storage.</a:t>
            </a:r>
          </a:p>
          <a:p>
            <a:pPr>
              <a:lnSpc>
                <a:spcPct val="100000"/>
              </a:lnSpc>
              <a:spcAft>
                <a:spcPts val="600"/>
              </a:spcAft>
            </a:pPr>
            <a:r>
              <a:rPr lang="en-US" sz="1600" dirty="0">
                <a:solidFill>
                  <a:schemeClr val="tx1"/>
                </a:solidFill>
              </a:rPr>
              <a:t>Join and transform multiple tables in the same query.</a:t>
            </a:r>
          </a:p>
          <a:p>
            <a:pPr>
              <a:lnSpc>
                <a:spcPct val="100000"/>
              </a:lnSpc>
              <a:spcAft>
                <a:spcPts val="600"/>
              </a:spcAft>
            </a:pPr>
            <a:r>
              <a:rPr lang="en-US" sz="1600" dirty="0">
                <a:solidFill>
                  <a:schemeClr val="tx1"/>
                </a:solidFill>
              </a:rPr>
              <a:t>Enables you to analyze external files with the same experience that you have in classic databases.</a:t>
            </a:r>
            <a:endParaRPr lang="en-US" sz="1600" dirty="0">
              <a:solidFill>
                <a:schemeClr val="tx1"/>
              </a:solidFill>
              <a:cs typeface="Segoe UI"/>
            </a:endParaRPr>
          </a:p>
          <a:p>
            <a:pPr>
              <a:lnSpc>
                <a:spcPct val="100000"/>
              </a:lnSpc>
              <a:spcAft>
                <a:spcPts val="600"/>
              </a:spcAft>
            </a:pPr>
            <a:r>
              <a:rPr lang="en-US" sz="1600" dirty="0">
                <a:solidFill>
                  <a:schemeClr val="tx1"/>
                </a:solidFill>
              </a:rPr>
              <a:t>Manage column statistics in external tables.</a:t>
            </a:r>
          </a:p>
          <a:p>
            <a:pPr>
              <a:lnSpc>
                <a:spcPct val="100000"/>
              </a:lnSpc>
              <a:spcAft>
                <a:spcPts val="600"/>
              </a:spcAft>
            </a:pPr>
            <a:r>
              <a:rPr lang="en-US" sz="1600" dirty="0">
                <a:solidFill>
                  <a:schemeClr val="tx1"/>
                </a:solidFill>
              </a:rPr>
              <a:t>Manage access rights per table.</a:t>
            </a:r>
          </a:p>
          <a:p>
            <a:pPr>
              <a:lnSpc>
                <a:spcPct val="100000"/>
              </a:lnSpc>
              <a:spcAft>
                <a:spcPts val="600"/>
              </a:spcAft>
            </a:pPr>
            <a:r>
              <a:rPr lang="en-US" sz="1600" dirty="0">
                <a:solidFill>
                  <a:schemeClr val="tx1"/>
                </a:solidFill>
              </a:rPr>
              <a:t>Create PowerBI reports on the views created on external data</a:t>
            </a:r>
          </a:p>
        </p:txBody>
      </p:sp>
      <p:sp>
        <p:nvSpPr>
          <p:cNvPr id="6" name="Rectangle 5">
            <a:extLst>
              <a:ext uri="{FF2B5EF4-FFF2-40B4-BE49-F238E27FC236}">
                <a16:creationId xmlns:a16="http://schemas.microsoft.com/office/drawing/2014/main" id="{6197DE10-2CF4-4CC0-9712-418B4374CC16}"/>
              </a:ext>
            </a:extLst>
          </p:cNvPr>
          <p:cNvSpPr/>
          <p:nvPr/>
        </p:nvSpPr>
        <p:spPr>
          <a:xfrm>
            <a:off x="5981607" y="1160373"/>
            <a:ext cx="5783969" cy="3539430"/>
          </a:xfrm>
          <a:prstGeom prst="rect">
            <a:avLst/>
          </a:prstGeom>
          <a:ln>
            <a:solidFill>
              <a:schemeClr val="bg2">
                <a:lumMod val="50000"/>
              </a:schemeClr>
            </a:solid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alibri"/>
                <a:cs typeface="Calibri"/>
              </a:rPr>
              <a:t>USE</a:t>
            </a:r>
            <a:r>
              <a:rPr kumimoji="0" lang="en-US" sz="1400" b="0" i="0" u="none" strike="noStrike" kern="1200" cap="none" spc="0" normalizeH="0" baseline="0" noProof="0" dirty="0">
                <a:ln>
                  <a:noFill/>
                </a:ln>
                <a:solidFill>
                  <a:srgbClr val="212121"/>
                </a:solidFill>
                <a:effectLst/>
                <a:uLnTx/>
                <a:uFillTx/>
                <a:latin typeface="Calibri"/>
                <a:cs typeface="Calibri"/>
              </a:rPr>
              <a:t> [</a:t>
            </a:r>
            <a:r>
              <a:rPr kumimoji="0" lang="en-US" sz="1400" b="0" i="0" u="none" strike="noStrike" kern="1200" cap="none" spc="0" normalizeH="0" baseline="0" noProof="0" dirty="0" err="1">
                <a:ln>
                  <a:noFill/>
                </a:ln>
                <a:solidFill>
                  <a:srgbClr val="212121"/>
                </a:solidFill>
                <a:effectLst/>
                <a:uLnTx/>
                <a:uFillTx/>
                <a:latin typeface="Calibri"/>
                <a:cs typeface="Calibri"/>
              </a:rPr>
              <a:t>mydbname</a:t>
            </a:r>
            <a:r>
              <a:rPr kumimoji="0" lang="en-US" sz="1400" b="0" i="0" u="none" strike="noStrike" kern="1200" cap="none" spc="0" normalizeH="0" baseline="0" noProof="0" dirty="0">
                <a:ln>
                  <a:noFill/>
                </a:ln>
                <a:solidFill>
                  <a:srgbClr val="212121"/>
                </a:solidFill>
                <a:effectLst/>
                <a:uLnTx/>
                <a:uFillTx/>
                <a:latin typeface="Calibri"/>
                <a:cs typeface="Calibri"/>
              </a:rPr>
              <a:t>]</a:t>
            </a:r>
            <a:endParaRPr lang="en-US" sz="1400" b="0" i="0" u="none" strike="noStrike" kern="1200" cap="none" spc="0" normalizeH="0" baseline="0" noProof="0" dirty="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alibri"/>
                <a:cs typeface="Calibri"/>
              </a:rPr>
              <a:t>GO</a:t>
            </a:r>
            <a:endParaRPr lang="en-US" sz="1400" b="0" i="0" u="none" strike="noStrike" kern="1200" cap="none" spc="0" normalizeH="0" baseline="0" noProof="0" dirty="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alibri"/>
                <a:cs typeface="Calibri"/>
              </a:rPr>
              <a:t>DROP</a:t>
            </a:r>
            <a:r>
              <a:rPr kumimoji="0" lang="en-US" sz="1400" b="0" i="0" u="none" strike="noStrike" kern="1200" cap="none" spc="0" normalizeH="0" baseline="0" noProof="0" dirty="0">
                <a:ln>
                  <a:noFill/>
                </a:ln>
                <a:solidFill>
                  <a:srgbClr val="212121"/>
                </a:solidFill>
                <a:effectLst/>
                <a:uLnTx/>
                <a:uFillTx/>
                <a:latin typeface="Calibri"/>
                <a:cs typeface="Calibri"/>
              </a:rPr>
              <a:t> TABLE </a:t>
            </a:r>
            <a:r>
              <a:rPr kumimoji="0" lang="en-US" sz="1400" b="0" i="0" u="none" strike="noStrike" kern="1200" cap="none" spc="0" normalizeH="0" baseline="0" noProof="0" dirty="0">
                <a:ln>
                  <a:noFill/>
                </a:ln>
                <a:solidFill>
                  <a:srgbClr val="0000FF"/>
                </a:solidFill>
                <a:effectLst/>
                <a:uLnTx/>
                <a:uFillTx/>
                <a:latin typeface="Calibri"/>
                <a:cs typeface="Calibri"/>
              </a:rPr>
              <a:t>IF</a:t>
            </a:r>
            <a:r>
              <a:rPr kumimoji="0" lang="en-US" sz="1400" b="0" i="0" u="none" strike="noStrike" kern="1200" cap="none" spc="0" normalizeH="0" baseline="0" noProof="0" dirty="0">
                <a:ln>
                  <a:noFill/>
                </a:ln>
                <a:solidFill>
                  <a:srgbClr val="212121"/>
                </a:solidFill>
                <a:effectLst/>
                <a:uLnTx/>
                <a:uFillTx/>
                <a:latin typeface="Calibri"/>
                <a:cs typeface="Calibri"/>
              </a:rPr>
              <a:t> </a:t>
            </a:r>
            <a:r>
              <a:rPr kumimoji="0" lang="en-US" sz="1400" b="0" i="0" u="none" strike="noStrike" kern="1200" cap="none" spc="0" normalizeH="0" baseline="0" noProof="0" dirty="0">
                <a:ln>
                  <a:noFill/>
                </a:ln>
                <a:solidFill>
                  <a:srgbClr val="0000FF"/>
                </a:solidFill>
                <a:effectLst/>
                <a:uLnTx/>
                <a:uFillTx/>
                <a:latin typeface="Calibri"/>
                <a:cs typeface="Calibri"/>
              </a:rPr>
              <a:t>EXISTS </a:t>
            </a:r>
            <a:r>
              <a:rPr kumimoji="0" lang="en-US" sz="1400" b="0" i="0" u="none" strike="noStrike" kern="1200" cap="none" spc="0" normalizeH="0" baseline="0" noProof="0" dirty="0" err="1">
                <a:ln>
                  <a:noFill/>
                </a:ln>
                <a:solidFill>
                  <a:srgbClr val="0000FF"/>
                </a:solidFill>
                <a:effectLst/>
                <a:uLnTx/>
                <a:uFillTx/>
                <a:latin typeface="Calibri"/>
                <a:cs typeface="Calibri"/>
              </a:rPr>
              <a:t>dbo.P</a:t>
            </a:r>
            <a:r>
              <a:rPr kumimoji="0" lang="en-US" sz="1400" b="0" i="0" u="none" strike="noStrike" kern="1200" cap="none" spc="0" normalizeH="0" baseline="0" noProof="0" dirty="0" err="1">
                <a:ln>
                  <a:noFill/>
                </a:ln>
                <a:solidFill>
                  <a:srgbClr val="212121"/>
                </a:solidFill>
                <a:effectLst/>
                <a:uLnTx/>
                <a:uFillTx/>
                <a:latin typeface="Calibri"/>
                <a:cs typeface="Calibri"/>
              </a:rPr>
              <a:t>opulation</a:t>
            </a:r>
            <a:endParaRPr lang="en-US" sz="1400" b="0" i="0" u="none" strike="noStrike" kern="1200" cap="none" spc="0" normalizeH="0" baseline="0" noProof="0" dirty="0">
              <a:ln>
                <a:noFill/>
              </a:ln>
              <a:solidFill>
                <a:srgbClr val="212121"/>
              </a:solidFill>
              <a:effectLst/>
              <a:uLnTx/>
              <a:uFillTx/>
              <a:latin typeface="Calibri"/>
              <a:cs typeface="Calibri"/>
            </a:endParaRPr>
          </a:p>
          <a:p>
            <a:pPr lvl="0">
              <a:defRPr/>
            </a:pPr>
            <a:r>
              <a:rPr kumimoji="0" lang="en-US" sz="1400" b="0" i="0" u="none" strike="noStrike" kern="1200" cap="none" spc="0" normalizeH="0" baseline="0" noProof="0" dirty="0">
                <a:ln>
                  <a:noFill/>
                </a:ln>
                <a:solidFill>
                  <a:srgbClr val="0000FF"/>
                </a:solidFill>
                <a:effectLst/>
                <a:uLnTx/>
                <a:uFillTx/>
                <a:latin typeface="Calibri"/>
                <a:cs typeface="Calibri"/>
              </a:rPr>
              <a:t>GO</a:t>
            </a:r>
            <a:endParaRPr lang="en-US" sz="1400" b="0" i="0" u="none" strike="noStrike" kern="1200" cap="none" spc="0" normalizeH="0" baseline="0" noProof="0" dirty="0">
              <a:ln>
                <a:noFill/>
              </a:ln>
              <a:solidFill>
                <a:srgbClr val="0000FF"/>
              </a:solidFill>
              <a:effectLst/>
              <a:uLnTx/>
              <a:uFillTx/>
              <a:latin typeface="Calibri"/>
              <a:cs typeface="Calibri"/>
            </a:endParaRPr>
          </a:p>
          <a:p>
            <a:pPr lvl="0">
              <a:defRPr/>
            </a:pPr>
            <a:r>
              <a:rPr lang="en-US" sz="1400" dirty="0">
                <a:solidFill>
                  <a:srgbClr val="0000FF"/>
                </a:solidFill>
                <a:highlight>
                  <a:srgbClr val="FFFFFF"/>
                </a:highlight>
                <a:latin typeface="Calibri"/>
                <a:cs typeface="Calibri"/>
              </a:rPr>
              <a:t>CREATE</a:t>
            </a: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EXTERNAL</a:t>
            </a: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TABLE</a:t>
            </a:r>
            <a:r>
              <a:rPr lang="en-US" sz="1400" dirty="0">
                <a:solidFill>
                  <a:srgbClr val="000000"/>
                </a:solidFill>
                <a:highlight>
                  <a:srgbClr val="FFFFFF"/>
                </a:highlight>
                <a:latin typeface="Calibri"/>
                <a:cs typeface="Calibri"/>
              </a:rPr>
              <a:t> </a:t>
            </a:r>
            <a:r>
              <a:rPr lang="en-US" sz="1400" dirty="0" err="1">
                <a:solidFill>
                  <a:srgbClr val="000000"/>
                </a:solidFill>
                <a:highlight>
                  <a:srgbClr val="FFFFFF"/>
                </a:highlight>
                <a:latin typeface="Calibri"/>
                <a:cs typeface="Calibri"/>
              </a:rPr>
              <a:t>dbo</a:t>
            </a:r>
            <a:r>
              <a:rPr lang="en-US" sz="1400" dirty="0" err="1">
                <a:solidFill>
                  <a:srgbClr val="808080"/>
                </a:solidFill>
                <a:highlight>
                  <a:srgbClr val="FFFFFF"/>
                </a:highlight>
                <a:latin typeface="Calibri"/>
                <a:cs typeface="Calibri"/>
              </a:rPr>
              <a:t>.</a:t>
            </a:r>
            <a:r>
              <a:rPr lang="en-US" sz="1400" dirty="0" err="1">
                <a:solidFill>
                  <a:srgbClr val="000000"/>
                </a:solidFill>
                <a:highlight>
                  <a:srgbClr val="FFFFFF"/>
                </a:highlight>
                <a:latin typeface="Calibri"/>
                <a:cs typeface="Calibri"/>
              </a:rPr>
              <a:t>Population</a:t>
            </a:r>
            <a:r>
              <a:rPr lang="en-US" sz="1400" dirty="0">
                <a:solidFill>
                  <a:srgbClr val="000000"/>
                </a:solidFill>
                <a:highlight>
                  <a:srgbClr val="FFFFFF"/>
                </a:highlight>
                <a:latin typeface="Calibri"/>
                <a:cs typeface="Calibri"/>
              </a:rPr>
              <a:t> </a:t>
            </a:r>
            <a:r>
              <a:rPr lang="en-US" sz="1400" dirty="0">
                <a:solidFill>
                  <a:srgbClr val="212121"/>
                </a:solidFill>
                <a:highlight>
                  <a:srgbClr val="FFFFFF"/>
                </a:highlight>
                <a:latin typeface="Calibri"/>
                <a:cs typeface="Calibri"/>
              </a:rPr>
              <a:t>(</a:t>
            </a:r>
          </a:p>
          <a:p>
            <a:pPr lvl="0">
              <a:defRPr/>
            </a:pPr>
            <a:r>
              <a:rPr lang="en-US" sz="1400" dirty="0">
                <a:solidFill>
                  <a:srgbClr val="212121"/>
                </a:solidFill>
                <a:highlight>
                  <a:srgbClr val="FFFFFF"/>
                </a:highlight>
                <a:latin typeface="Calibri"/>
                <a:cs typeface="Calibri"/>
              </a:rPr>
              <a:t>    </a:t>
            </a:r>
            <a:r>
              <a:rPr lang="en-US" sz="1400" dirty="0" err="1">
                <a:solidFill>
                  <a:srgbClr val="212121"/>
                </a:solidFill>
                <a:highlight>
                  <a:srgbClr val="FFFFFF"/>
                </a:highlight>
                <a:latin typeface="Calibri"/>
                <a:cs typeface="Calibri"/>
              </a:rPr>
              <a:t>country_code</a:t>
            </a:r>
            <a:r>
              <a:rPr lang="en-US" sz="1400" dirty="0">
                <a:solidFill>
                  <a:srgbClr val="212121"/>
                </a:solidFill>
                <a:highlight>
                  <a:srgbClr val="FFFFFF"/>
                </a:highlight>
                <a:latin typeface="Calibri"/>
                <a:cs typeface="Calibri"/>
              </a:rPr>
              <a:t> </a:t>
            </a:r>
            <a:r>
              <a:rPr lang="en-US" sz="1400" dirty="0">
                <a:solidFill>
                  <a:srgbClr val="0000FF"/>
                </a:solidFill>
                <a:highlight>
                  <a:srgbClr val="FFFFFF"/>
                </a:highlight>
                <a:latin typeface="Calibri"/>
                <a:cs typeface="Calibri"/>
              </a:rPr>
              <a:t>VARCHAR</a:t>
            </a:r>
            <a:r>
              <a:rPr lang="en-US" sz="1400" dirty="0">
                <a:solidFill>
                  <a:srgbClr val="212121"/>
                </a:solidFill>
                <a:highlight>
                  <a:srgbClr val="FFFFFF"/>
                </a:highlight>
                <a:latin typeface="Calibri"/>
                <a:cs typeface="Calibri"/>
              </a:rPr>
              <a:t> (</a:t>
            </a:r>
            <a:r>
              <a:rPr lang="en-US" sz="1400" dirty="0">
                <a:solidFill>
                  <a:srgbClr val="09885A"/>
                </a:solidFill>
                <a:highlight>
                  <a:srgbClr val="FFFFFF"/>
                </a:highlight>
                <a:latin typeface="Calibri"/>
                <a:cs typeface="Calibri"/>
              </a:rPr>
              <a:t>5</a:t>
            </a:r>
            <a:r>
              <a:rPr lang="en-US" sz="1400" dirty="0">
                <a:solidFill>
                  <a:srgbClr val="212121"/>
                </a:solidFill>
                <a:highlight>
                  <a:srgbClr val="FFFFFF"/>
                </a:highlight>
                <a:latin typeface="Calibri"/>
                <a:cs typeface="Calibri"/>
              </a:rPr>
              <a:t>) COLLATE Latin1_General_BIN2,</a:t>
            </a:r>
          </a:p>
          <a:p>
            <a:pPr lvl="0">
              <a:defRPr/>
            </a:pPr>
            <a:r>
              <a:rPr lang="en-US" sz="1400" dirty="0">
                <a:solidFill>
                  <a:srgbClr val="212121"/>
                </a:solidFill>
                <a:highlight>
                  <a:srgbClr val="FFFFFF"/>
                </a:highlight>
                <a:latin typeface="Calibri"/>
                <a:cs typeface="Calibri"/>
              </a:rPr>
              <a:t>    </a:t>
            </a:r>
            <a:r>
              <a:rPr lang="en-US" sz="1400" dirty="0" err="1">
                <a:solidFill>
                  <a:srgbClr val="212121"/>
                </a:solidFill>
                <a:highlight>
                  <a:srgbClr val="FFFFFF"/>
                </a:highlight>
                <a:latin typeface="Calibri"/>
                <a:cs typeface="Calibri"/>
              </a:rPr>
              <a:t>country_name</a:t>
            </a:r>
            <a:r>
              <a:rPr lang="en-US" sz="1400" dirty="0">
                <a:solidFill>
                  <a:srgbClr val="212121"/>
                </a:solidFill>
                <a:highlight>
                  <a:srgbClr val="FFFFFF"/>
                </a:highlight>
                <a:latin typeface="Calibri"/>
                <a:cs typeface="Calibri"/>
              </a:rPr>
              <a:t> </a:t>
            </a:r>
            <a:r>
              <a:rPr lang="en-US" sz="1400" dirty="0">
                <a:solidFill>
                  <a:srgbClr val="0000FF"/>
                </a:solidFill>
                <a:highlight>
                  <a:srgbClr val="FFFFFF"/>
                </a:highlight>
                <a:latin typeface="Calibri"/>
                <a:cs typeface="Calibri"/>
              </a:rPr>
              <a:t>VARCHAR</a:t>
            </a:r>
            <a:r>
              <a:rPr lang="en-US" sz="1400" dirty="0">
                <a:solidFill>
                  <a:srgbClr val="212121"/>
                </a:solidFill>
                <a:highlight>
                  <a:srgbClr val="FFFFFF"/>
                </a:highlight>
                <a:latin typeface="Calibri"/>
                <a:cs typeface="Calibri"/>
              </a:rPr>
              <a:t> (</a:t>
            </a:r>
            <a:r>
              <a:rPr lang="en-US" sz="1400" dirty="0">
                <a:solidFill>
                  <a:srgbClr val="09885A"/>
                </a:solidFill>
                <a:highlight>
                  <a:srgbClr val="FFFFFF"/>
                </a:highlight>
                <a:latin typeface="Calibri"/>
                <a:cs typeface="Calibri"/>
              </a:rPr>
              <a:t>100</a:t>
            </a:r>
            <a:r>
              <a:rPr lang="en-US" sz="1400" dirty="0">
                <a:solidFill>
                  <a:srgbClr val="212121"/>
                </a:solidFill>
                <a:highlight>
                  <a:srgbClr val="FFFFFF"/>
                </a:highlight>
                <a:latin typeface="Calibri"/>
                <a:cs typeface="Calibri"/>
              </a:rPr>
              <a:t>) COLLATE Latin1_General_BIN2,</a:t>
            </a:r>
          </a:p>
          <a:p>
            <a:pPr lvl="0">
              <a:defRPr/>
            </a:pPr>
            <a:r>
              <a:rPr lang="en-US" sz="1400" dirty="0">
                <a:solidFill>
                  <a:srgbClr val="212121"/>
                </a:solidFill>
                <a:highlight>
                  <a:srgbClr val="FFFFFF"/>
                </a:highlight>
                <a:latin typeface="Calibri"/>
                <a:cs typeface="Calibri"/>
              </a:rPr>
              <a:t>    year </a:t>
            </a:r>
            <a:r>
              <a:rPr lang="en-US" sz="1400" dirty="0" err="1">
                <a:solidFill>
                  <a:srgbClr val="0000FF"/>
                </a:solidFill>
                <a:highlight>
                  <a:srgbClr val="FFFFFF"/>
                </a:highlight>
                <a:latin typeface="Calibri"/>
                <a:cs typeface="Calibri"/>
              </a:rPr>
              <a:t>smallint</a:t>
            </a:r>
            <a:r>
              <a:rPr lang="en-US" sz="1400" dirty="0">
                <a:solidFill>
                  <a:srgbClr val="212121"/>
                </a:solidFill>
                <a:highlight>
                  <a:srgbClr val="FFFFFF"/>
                </a:highlight>
                <a:latin typeface="Calibri"/>
                <a:cs typeface="Calibri"/>
              </a:rPr>
              <a:t>,</a:t>
            </a:r>
          </a:p>
          <a:p>
            <a:pPr lvl="0">
              <a:defRPr/>
            </a:pPr>
            <a:r>
              <a:rPr lang="en-US" sz="1400" dirty="0">
                <a:solidFill>
                  <a:srgbClr val="212121"/>
                </a:solidFill>
                <a:highlight>
                  <a:srgbClr val="FFFFFF"/>
                </a:highlight>
                <a:latin typeface="Calibri"/>
                <a:cs typeface="Calibri"/>
              </a:rPr>
              <a:t>    population </a:t>
            </a:r>
            <a:r>
              <a:rPr lang="en-US" sz="1400" dirty="0" err="1">
                <a:solidFill>
                  <a:srgbClr val="0000FF"/>
                </a:solidFill>
                <a:highlight>
                  <a:srgbClr val="FFFFFF"/>
                </a:highlight>
                <a:latin typeface="Calibri"/>
                <a:cs typeface="Calibri"/>
              </a:rPr>
              <a:t>bigint</a:t>
            </a:r>
            <a:endParaRPr lang="en-US" sz="1400" dirty="0">
              <a:solidFill>
                <a:srgbClr val="212121"/>
              </a:solidFill>
              <a:highlight>
                <a:srgbClr val="FFFFFF"/>
              </a:highlight>
              <a:latin typeface="Calibri"/>
              <a:cs typeface="Calibri"/>
            </a:endParaRPr>
          </a:p>
          <a:p>
            <a:pPr>
              <a:defRPr/>
            </a:pPr>
            <a:r>
              <a:rPr lang="en-US" sz="1400" dirty="0">
                <a:solidFill>
                  <a:srgbClr val="212121"/>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p>
          <a:p>
            <a:pPr lvl="0">
              <a:defRPr/>
            </a:pPr>
            <a:r>
              <a:rPr lang="en-US" sz="1400" dirty="0">
                <a:solidFill>
                  <a:srgbClr val="0000FF"/>
                </a:solidFill>
                <a:highlight>
                  <a:srgbClr val="FFFFFF"/>
                </a:highlight>
                <a:latin typeface="Calibri"/>
                <a:cs typeface="Calibri"/>
              </a:rPr>
              <a:t>WITH</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p>
          <a:p>
            <a:pPr>
              <a:defRPr/>
            </a:pP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LOCATION</a:t>
            </a:r>
            <a:r>
              <a:rPr lang="en-US" sz="1400" dirty="0">
                <a:solidFill>
                  <a:srgbClr val="000000"/>
                </a:solidFill>
                <a:highlight>
                  <a:srgbClr val="FFFFFF"/>
                </a:highlight>
                <a:latin typeface="Calibri"/>
                <a:cs typeface="Calibri"/>
              </a:rPr>
              <a:t> </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r>
              <a:rPr lang="en-US" sz="1400" dirty="0">
                <a:solidFill>
                  <a:srgbClr val="FF0000"/>
                </a:solidFill>
                <a:highlight>
                  <a:srgbClr val="FFFFFF"/>
                </a:highlight>
                <a:latin typeface="Calibri"/>
                <a:cs typeface="Calibri"/>
              </a:rPr>
              <a:t>'</a:t>
            </a:r>
            <a:r>
              <a:rPr lang="en-US" sz="1400" dirty="0">
                <a:solidFill>
                  <a:srgbClr val="FF0000"/>
                </a:solidFill>
                <a:latin typeface="Calibri"/>
                <a:cs typeface="Calibri"/>
              </a:rPr>
              <a:t>/csv/population/population-*.csv</a:t>
            </a:r>
            <a:r>
              <a:rPr lang="en-US" sz="1400" dirty="0">
                <a:solidFill>
                  <a:srgbClr val="FF0000"/>
                </a:solidFill>
                <a:highlight>
                  <a:srgbClr val="FFFFFF"/>
                </a:highlight>
                <a:latin typeface="Calibri"/>
                <a:cs typeface="Calibri"/>
              </a:rPr>
              <a:t>'</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endParaRPr lang="en-US" sz="1400" dirty="0">
              <a:solidFill>
                <a:srgbClr val="000000"/>
              </a:solidFill>
              <a:highlight>
                <a:srgbClr val="FFFFFF"/>
              </a:highlight>
              <a:latin typeface="Calibri" panose="020F0502020204030204" pitchFamily="34" charset="0"/>
              <a:cs typeface="Calibri" panose="020F0502020204030204" pitchFamily="34" charset="0"/>
            </a:endParaRPr>
          </a:p>
          <a:p>
            <a:pPr>
              <a:defRPr/>
            </a:pP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DATA_SOURCE</a:t>
            </a:r>
            <a:r>
              <a:rPr lang="en-US" sz="1400" dirty="0">
                <a:solidFill>
                  <a:srgbClr val="000000"/>
                </a:solidFill>
                <a:highlight>
                  <a:srgbClr val="FFFFFF"/>
                </a:highlight>
                <a:latin typeface="Calibri"/>
                <a:cs typeface="Calibri"/>
              </a:rPr>
              <a:t> </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r>
              <a:rPr lang="en-US" sz="1400" dirty="0" err="1">
                <a:solidFill>
                  <a:srgbClr val="000000"/>
                </a:solidFill>
                <a:highlight>
                  <a:srgbClr val="FFFFFF"/>
                </a:highlight>
                <a:latin typeface="Calibri"/>
                <a:cs typeface="Calibri"/>
              </a:rPr>
              <a:t>MyAzureStorage</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endParaRPr lang="en-US" sz="1400" dirty="0">
              <a:solidFill>
                <a:srgbClr val="000000"/>
              </a:solidFill>
              <a:highlight>
                <a:srgbClr val="FFFFFF"/>
              </a:highlight>
              <a:latin typeface="Calibri" panose="020F0502020204030204" pitchFamily="34" charset="0"/>
              <a:cs typeface="Calibri" panose="020F0502020204030204" pitchFamily="34" charset="0"/>
            </a:endParaRPr>
          </a:p>
          <a:p>
            <a:pPr>
              <a:defRPr/>
            </a:pP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FILE_FORMAT</a:t>
            </a:r>
            <a:r>
              <a:rPr lang="en-US" sz="1400" dirty="0">
                <a:solidFill>
                  <a:srgbClr val="000000"/>
                </a:solidFill>
                <a:highlight>
                  <a:srgbClr val="FFFFFF"/>
                </a:highlight>
                <a:latin typeface="Calibri"/>
                <a:cs typeface="Calibri"/>
              </a:rPr>
              <a:t> </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r>
              <a:rPr lang="en-US" sz="1400" dirty="0" err="1">
                <a:solidFill>
                  <a:srgbClr val="000000"/>
                </a:solidFill>
                <a:highlight>
                  <a:srgbClr val="FFFFFF"/>
                </a:highlight>
                <a:latin typeface="Calibri"/>
                <a:cs typeface="Calibri"/>
              </a:rPr>
              <a:t>MyAzureCSVFormat</a:t>
            </a:r>
            <a:r>
              <a:rPr lang="en-US" sz="1400" dirty="0">
                <a:solidFill>
                  <a:srgbClr val="000000"/>
                </a:solidFill>
                <a:highlight>
                  <a:srgbClr val="FFFFFF"/>
                </a:highlight>
                <a:latin typeface="Calibri"/>
                <a:cs typeface="Calibri"/>
              </a:rPr>
              <a:t>  </a:t>
            </a:r>
            <a:endParaRPr lang="en-US" sz="1400" dirty="0">
              <a:solidFill>
                <a:srgbClr val="000000"/>
              </a:solidFill>
              <a:highlight>
                <a:srgbClr val="FFFFFF"/>
              </a:highlight>
              <a:latin typeface="Calibri" panose="020F0502020204030204" pitchFamily="34" charset="0"/>
              <a:cs typeface="Calibri" panose="020F0502020204030204" pitchFamily="34" charset="0"/>
            </a:endParaRPr>
          </a:p>
          <a:p>
            <a:pPr lvl="0">
              <a:defRPr/>
            </a:pPr>
            <a:r>
              <a:rPr lang="en-US" sz="1400" dirty="0">
                <a:solidFill>
                  <a:srgbClr val="808080"/>
                </a:solidFill>
                <a:highlight>
                  <a:srgbClr val="FFFFFF"/>
                </a:highlight>
                <a:latin typeface="Calibri"/>
                <a:cs typeface="Calibri"/>
              </a:rPr>
              <a:t>)</a:t>
            </a:r>
            <a:endParaRPr lang="en-US" sz="1400" dirty="0">
              <a:solidFill>
                <a:srgbClr val="212121"/>
              </a:solidFill>
              <a:latin typeface="Calibri"/>
              <a:cs typeface="Calibri"/>
            </a:endParaRPr>
          </a:p>
        </p:txBody>
      </p:sp>
      <p:sp>
        <p:nvSpPr>
          <p:cNvPr id="7" name="Rectangle 6">
            <a:extLst>
              <a:ext uri="{FF2B5EF4-FFF2-40B4-BE49-F238E27FC236}">
                <a16:creationId xmlns:a16="http://schemas.microsoft.com/office/drawing/2014/main" id="{D9633777-80A4-4833-A9C7-4CDBB5A09B75}"/>
              </a:ext>
            </a:extLst>
          </p:cNvPr>
          <p:cNvSpPr/>
          <p:nvPr/>
        </p:nvSpPr>
        <p:spPr>
          <a:xfrm>
            <a:off x="5981607" y="5510380"/>
            <a:ext cx="3510736" cy="1169551"/>
          </a:xfrm>
          <a:prstGeom prst="rect">
            <a:avLst/>
          </a:prstGeom>
          <a:ln>
            <a:solidFill>
              <a:schemeClr val="bg2">
                <a:lumMod val="50000"/>
              </a:schemeClr>
            </a:solid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SELECT</a:t>
            </a:r>
            <a:r>
              <a:rPr kumimoji="0" lang="en-US" sz="1400" b="0" i="0" u="none" strike="noStrike" kern="1200" cap="none" spc="0" normalizeH="0" baseline="0" noProof="0">
                <a:ln>
                  <a:noFill/>
                </a:ln>
                <a:solidFill>
                  <a:srgbClr val="212121"/>
                </a:solidFill>
                <a:effectLst/>
                <a:uLnTx/>
                <a:uFillTx/>
                <a:latin typeface="Calibri"/>
                <a:cs typeface="Calibri"/>
              </a:rPr>
              <a:t> </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12121"/>
                </a:solidFill>
                <a:effectLst/>
                <a:uLnTx/>
                <a:uFillTx/>
                <a:latin typeface="Calibri"/>
                <a:cs typeface="Calibri"/>
              </a:rPr>
              <a:t>    </a:t>
            </a:r>
            <a:r>
              <a:rPr kumimoji="0" lang="en-US" sz="1400" b="0" i="0" u="none" strike="noStrike" kern="1200" cap="none" spc="0" normalizeH="0" baseline="0" noProof="0" err="1">
                <a:ln>
                  <a:noFill/>
                </a:ln>
                <a:solidFill>
                  <a:srgbClr val="212121"/>
                </a:solidFill>
                <a:effectLst/>
                <a:uLnTx/>
                <a:uFillTx/>
                <a:latin typeface="Calibri"/>
                <a:cs typeface="Calibri"/>
              </a:rPr>
              <a:t>country_name</a:t>
            </a:r>
            <a:r>
              <a:rPr kumimoji="0" lang="en-US" sz="1400" b="0" i="0" u="none" strike="noStrike" kern="1200" cap="none" spc="0" normalizeH="0" baseline="0" noProof="0">
                <a:ln>
                  <a:noFill/>
                </a:ln>
                <a:solidFill>
                  <a:srgbClr val="212121"/>
                </a:solidFill>
                <a:effectLst/>
                <a:uLnTx/>
                <a:uFillTx/>
                <a:latin typeface="Calibri"/>
                <a:cs typeface="Calibri"/>
              </a:rPr>
              <a:t>, </a:t>
            </a:r>
            <a:r>
              <a:rPr kumimoji="0" lang="en-US" sz="1400" b="0" i="0" u="none" strike="noStrike" kern="1200" cap="none" spc="0" normalizeH="0" baseline="0" noProof="0">
                <a:ln>
                  <a:noFill/>
                </a:ln>
                <a:solidFill>
                  <a:srgbClr val="0000FF"/>
                </a:solidFill>
                <a:effectLst/>
                <a:uLnTx/>
                <a:uFillTx/>
                <a:latin typeface="Calibri"/>
                <a:cs typeface="Calibri"/>
              </a:rPr>
              <a:t>population</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FROM</a:t>
            </a:r>
            <a:r>
              <a:rPr kumimoji="0" lang="en-US" sz="1400" b="0" i="0" u="none" strike="noStrike" kern="1200" cap="none" spc="0" normalizeH="0" baseline="0" noProof="0">
                <a:ln>
                  <a:noFill/>
                </a:ln>
                <a:solidFill>
                  <a:srgbClr val="212121"/>
                </a:solidFill>
                <a:effectLst/>
                <a:uLnTx/>
                <a:uFillTx/>
                <a:latin typeface="Calibri"/>
                <a:cs typeface="Calibri"/>
              </a:rPr>
              <a:t> population</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WHERE</a:t>
            </a:r>
            <a:r>
              <a:rPr kumimoji="0" lang="en-US" sz="1400" b="0" i="0" u="none" strike="noStrike" kern="1200" cap="none" spc="0" normalizeH="0" baseline="0" noProof="0">
                <a:ln>
                  <a:noFill/>
                </a:ln>
                <a:solidFill>
                  <a:srgbClr val="212121"/>
                </a:solidFill>
                <a:effectLst/>
                <a:uLnTx/>
                <a:uFillTx/>
                <a:latin typeface="Calibri"/>
                <a:cs typeface="Calibri"/>
              </a:rPr>
              <a:t> year </a:t>
            </a:r>
            <a:r>
              <a:rPr kumimoji="0" lang="en-US" sz="1400" b="0" i="0" u="none" strike="noStrike" kern="1200" cap="none" spc="0" normalizeH="0" baseline="0" noProof="0">
                <a:ln>
                  <a:noFill/>
                </a:ln>
                <a:solidFill>
                  <a:srgbClr val="000000"/>
                </a:solidFill>
                <a:effectLst/>
                <a:uLnTx/>
                <a:uFillTx/>
                <a:latin typeface="Calibri"/>
                <a:cs typeface="Calibri"/>
              </a:rPr>
              <a:t>=</a:t>
            </a:r>
            <a:r>
              <a:rPr kumimoji="0" lang="en-US" sz="1400" b="0" i="0" u="none" strike="noStrike" kern="1200" cap="none" spc="0" normalizeH="0" baseline="0" noProof="0">
                <a:ln>
                  <a:noFill/>
                </a:ln>
                <a:solidFill>
                  <a:srgbClr val="212121"/>
                </a:solidFill>
                <a:effectLst/>
                <a:uLnTx/>
                <a:uFillTx/>
                <a:latin typeface="Calibri"/>
                <a:cs typeface="Calibri"/>
              </a:rPr>
              <a:t> </a:t>
            </a:r>
            <a:r>
              <a:rPr kumimoji="0" lang="en-US" sz="1400" b="0" i="0" u="none" strike="noStrike" kern="1200" cap="none" spc="0" normalizeH="0" baseline="0" noProof="0">
                <a:ln>
                  <a:noFill/>
                </a:ln>
                <a:solidFill>
                  <a:srgbClr val="09885A"/>
                </a:solidFill>
                <a:effectLst/>
                <a:uLnTx/>
                <a:uFillTx/>
                <a:latin typeface="Calibri"/>
                <a:cs typeface="Calibri"/>
              </a:rPr>
              <a:t>2019</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ORDER BY</a:t>
            </a:r>
            <a:r>
              <a:rPr kumimoji="0" lang="en-US" sz="1400" b="0" i="0" u="none" strike="noStrike" kern="1200" cap="none" spc="0" normalizeH="0" baseline="0" noProof="0">
                <a:ln>
                  <a:noFill/>
                </a:ln>
                <a:solidFill>
                  <a:srgbClr val="212121"/>
                </a:solidFill>
                <a:effectLst/>
                <a:uLnTx/>
                <a:uFillTx/>
                <a:latin typeface="Calibri"/>
                <a:cs typeface="Calibri"/>
              </a:rPr>
              <a:t> population </a:t>
            </a:r>
            <a:r>
              <a:rPr kumimoji="0" lang="en-US" sz="1400" b="0" i="0" u="none" strike="noStrike" kern="1200" cap="none" spc="0" normalizeH="0" baseline="0" noProof="0">
                <a:ln>
                  <a:noFill/>
                </a:ln>
                <a:solidFill>
                  <a:srgbClr val="0000FF"/>
                </a:solidFill>
                <a:effectLst/>
                <a:uLnTx/>
                <a:uFillTx/>
                <a:latin typeface="Calibri"/>
                <a:cs typeface="Calibri"/>
              </a:rPr>
              <a:t>DESC</a:t>
            </a:r>
            <a:endParaRPr kumimoji="0" lang="en-US" sz="1400" b="0" i="0" u="none" strike="noStrike" kern="1200" cap="none" spc="0" normalizeH="0" baseline="0" noProof="0">
              <a:ln>
                <a:noFill/>
              </a:ln>
              <a:solidFill>
                <a:srgbClr val="212121"/>
              </a:solidFill>
              <a:effectLst/>
              <a:uLnTx/>
              <a:uFillTx/>
              <a:latin typeface="Calibri"/>
              <a:cs typeface="Calibri"/>
            </a:endParaRPr>
          </a:p>
        </p:txBody>
      </p:sp>
      <p:pic>
        <p:nvPicPr>
          <p:cNvPr id="8" name="Picture 7">
            <a:extLst>
              <a:ext uri="{FF2B5EF4-FFF2-40B4-BE49-F238E27FC236}">
                <a16:creationId xmlns:a16="http://schemas.microsoft.com/office/drawing/2014/main" id="{E9D10BE3-0A0E-46DC-B34A-7D3075D06AD9}"/>
              </a:ext>
            </a:extLst>
          </p:cNvPr>
          <p:cNvPicPr>
            <a:picLocks noChangeAspect="1"/>
          </p:cNvPicPr>
          <p:nvPr/>
        </p:nvPicPr>
        <p:blipFill>
          <a:blip r:embed="rId2"/>
          <a:stretch>
            <a:fillRect/>
          </a:stretch>
        </p:blipFill>
        <p:spPr>
          <a:xfrm>
            <a:off x="9866325" y="4324593"/>
            <a:ext cx="2216134" cy="2468377"/>
          </a:xfrm>
          <a:prstGeom prst="rect">
            <a:avLst/>
          </a:prstGeom>
          <a:ln>
            <a:solidFill>
              <a:schemeClr val="bg2">
                <a:lumMod val="50000"/>
              </a:schemeClr>
            </a:solidFill>
          </a:ln>
        </p:spPr>
      </p:pic>
      <p:sp>
        <p:nvSpPr>
          <p:cNvPr id="9" name="Rectangle 8">
            <a:extLst>
              <a:ext uri="{FF2B5EF4-FFF2-40B4-BE49-F238E27FC236}">
                <a16:creationId xmlns:a16="http://schemas.microsoft.com/office/drawing/2014/main" id="{01374D68-9431-430E-B7C6-D16A6A3A495C}"/>
              </a:ext>
            </a:extLst>
          </p:cNvPr>
          <p:cNvSpPr/>
          <p:nvPr/>
        </p:nvSpPr>
        <p:spPr>
          <a:xfrm>
            <a:off x="5981608" y="4788800"/>
            <a:ext cx="3804650" cy="523220"/>
          </a:xfrm>
          <a:prstGeom prst="rect">
            <a:avLst/>
          </a:prstGeom>
          <a:ln>
            <a:solidFill>
              <a:schemeClr val="bg2">
                <a:lumMod val="50000"/>
              </a:schemeClr>
            </a:solidFill>
          </a:ln>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en-US" sz="1400">
                <a:solidFill>
                  <a:srgbClr val="0000FF"/>
                </a:solidFill>
                <a:highlight>
                  <a:srgbClr val="FFFFFF"/>
                </a:highlight>
                <a:latin typeface="Calibri"/>
                <a:cs typeface="Calibri"/>
              </a:rPr>
              <a:t>CREATE</a:t>
            </a:r>
            <a:r>
              <a:rPr lang="en-US" sz="1400">
                <a:solidFill>
                  <a:srgbClr val="000000"/>
                </a:solidFill>
                <a:highlight>
                  <a:srgbClr val="FFFFFF"/>
                </a:highlight>
                <a:latin typeface="Calibri"/>
                <a:cs typeface="Calibri"/>
              </a:rPr>
              <a:t> </a:t>
            </a:r>
            <a:r>
              <a:rPr lang="en-US" sz="1400">
                <a:solidFill>
                  <a:srgbClr val="0000FF"/>
                </a:solidFill>
                <a:highlight>
                  <a:srgbClr val="FFFFFF"/>
                </a:highlight>
                <a:latin typeface="Calibri"/>
                <a:cs typeface="Calibri"/>
              </a:rPr>
              <a:t>STATISTICS </a:t>
            </a:r>
            <a:r>
              <a:rPr lang="en-US" sz="1400" err="1">
                <a:solidFill>
                  <a:srgbClr val="212121"/>
                </a:solidFill>
                <a:highlight>
                  <a:srgbClr val="FFFFFF"/>
                </a:highlight>
                <a:latin typeface="Calibri"/>
                <a:cs typeface="Calibri"/>
              </a:rPr>
              <a:t>stat_country_name</a:t>
            </a:r>
            <a:br>
              <a:rPr lang="en-US" sz="1400">
                <a:highlight>
                  <a:srgbClr val="FFFFFF"/>
                </a:highlight>
                <a:latin typeface="Calibri" panose="020F0502020204030204" pitchFamily="34" charset="0"/>
                <a:cs typeface="Calibri" panose="020F0502020204030204" pitchFamily="34" charset="0"/>
              </a:rPr>
            </a:br>
            <a:r>
              <a:rPr lang="en-US" sz="1400">
                <a:solidFill>
                  <a:srgbClr val="0000FF"/>
                </a:solidFill>
                <a:highlight>
                  <a:srgbClr val="FFFFFF"/>
                </a:highlight>
                <a:latin typeface="Calibri"/>
                <a:cs typeface="Calibri"/>
              </a:rPr>
              <a:t>ON</a:t>
            </a:r>
            <a:r>
              <a:rPr lang="en-US" sz="1400">
                <a:solidFill>
                  <a:srgbClr val="000000"/>
                </a:solidFill>
                <a:highlight>
                  <a:srgbClr val="FFFFFF"/>
                </a:highlight>
                <a:latin typeface="Calibri"/>
                <a:cs typeface="Calibri"/>
              </a:rPr>
              <a:t> </a:t>
            </a:r>
            <a:r>
              <a:rPr lang="en-US" sz="1400" err="1">
                <a:solidFill>
                  <a:srgbClr val="000000"/>
                </a:solidFill>
                <a:highlight>
                  <a:srgbClr val="FFFFFF"/>
                </a:highlight>
                <a:latin typeface="Calibri"/>
                <a:cs typeface="Calibri"/>
              </a:rPr>
              <a:t>dbo</a:t>
            </a:r>
            <a:r>
              <a:rPr lang="en-US" sz="1400" err="1">
                <a:solidFill>
                  <a:srgbClr val="808080"/>
                </a:solidFill>
                <a:highlight>
                  <a:srgbClr val="FFFFFF"/>
                </a:highlight>
                <a:latin typeface="Calibri"/>
                <a:cs typeface="Calibri"/>
              </a:rPr>
              <a:t>.</a:t>
            </a:r>
            <a:r>
              <a:rPr lang="en-US" sz="1400" err="1">
                <a:solidFill>
                  <a:srgbClr val="000000"/>
                </a:solidFill>
                <a:highlight>
                  <a:srgbClr val="FFFFFF"/>
                </a:highlight>
                <a:latin typeface="Calibri"/>
                <a:cs typeface="Calibri"/>
              </a:rPr>
              <a:t>Population</a:t>
            </a:r>
            <a:r>
              <a:rPr lang="en-US" sz="1400">
                <a:solidFill>
                  <a:srgbClr val="000000"/>
                </a:solidFill>
                <a:highlight>
                  <a:srgbClr val="FFFFFF"/>
                </a:highlight>
                <a:latin typeface="Calibri"/>
                <a:cs typeface="Calibri"/>
              </a:rPr>
              <a:t>(</a:t>
            </a:r>
            <a:r>
              <a:rPr lang="en-US" sz="1400" err="1">
                <a:solidFill>
                  <a:srgbClr val="212121"/>
                </a:solidFill>
                <a:highlight>
                  <a:srgbClr val="FFFFFF"/>
                </a:highlight>
                <a:latin typeface="Calibri"/>
                <a:cs typeface="Calibri"/>
              </a:rPr>
              <a:t>country_name</a:t>
            </a:r>
            <a:r>
              <a:rPr lang="en-US" sz="1400">
                <a:solidFill>
                  <a:srgbClr val="000000"/>
                </a:solidFill>
                <a:highlight>
                  <a:srgbClr val="FFFFFF"/>
                </a:highlight>
                <a:latin typeface="Calibri"/>
                <a:cs typeface="Calibri"/>
              </a:rPr>
              <a:t>);</a:t>
            </a:r>
            <a:endParaRPr lang="en-US" sz="1400">
              <a:solidFill>
                <a:srgbClr val="212121"/>
              </a:solidFill>
              <a:latin typeface="Calibri"/>
              <a:cs typeface="Calibri"/>
            </a:endParaRPr>
          </a:p>
        </p:txBody>
      </p:sp>
    </p:spTree>
    <p:extLst>
      <p:ext uri="{BB962C8B-B14F-4D97-AF65-F5344CB8AC3E}">
        <p14:creationId xmlns:p14="http://schemas.microsoft.com/office/powerpoint/2010/main" val="401582769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C2AE368-AFFE-40AD-A5A2-746134C203D4}"/>
              </a:ext>
            </a:extLst>
          </p:cNvPr>
          <p:cNvPicPr>
            <a:picLocks noChangeAspect="1"/>
          </p:cNvPicPr>
          <p:nvPr/>
        </p:nvPicPr>
        <p:blipFill>
          <a:blip r:embed="rId2"/>
          <a:stretch>
            <a:fillRect/>
          </a:stretch>
        </p:blipFill>
        <p:spPr>
          <a:xfrm>
            <a:off x="3167501" y="1552485"/>
            <a:ext cx="8834102" cy="5086989"/>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Linked Storage </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6" y="1027431"/>
            <a:ext cx="10294448" cy="465621"/>
          </a:xfrm>
        </p:spPr>
        <p:txBody>
          <a:bodyPr/>
          <a:lstStyle/>
          <a:p>
            <a:r>
              <a:rPr lang="en-US" sz="1800" dirty="0">
                <a:solidFill>
                  <a:schemeClr val="tx1"/>
                </a:solidFill>
              </a:rPr>
              <a:t>Browse Azure Data Lake Storage Gen2 accounts – filesystems, Azure Data Explorer – clusters, Azure Cosmos DB -containers</a:t>
            </a:r>
            <a:endParaRPr lang="en-US" sz="1600" dirty="0">
              <a:solidFill>
                <a:schemeClr val="tx1"/>
              </a:solidFill>
            </a:endParaRPr>
          </a:p>
        </p:txBody>
      </p:sp>
      <p:sp>
        <p:nvSpPr>
          <p:cNvPr id="6" name="Rectangle 5">
            <a:extLst>
              <a:ext uri="{FF2B5EF4-FFF2-40B4-BE49-F238E27FC236}">
                <a16:creationId xmlns:a16="http://schemas.microsoft.com/office/drawing/2014/main" id="{13E61F6C-A33C-4D21-8341-2A2104F4AFAE}"/>
              </a:ext>
            </a:extLst>
          </p:cNvPr>
          <p:cNvSpPr/>
          <p:nvPr/>
        </p:nvSpPr>
        <p:spPr bwMode="auto">
          <a:xfrm>
            <a:off x="3521708" y="3993672"/>
            <a:ext cx="2189960"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B24CE52-6F6F-4F82-A63D-FE80FEF1674B}"/>
              </a:ext>
            </a:extLst>
          </p:cNvPr>
          <p:cNvSpPr/>
          <p:nvPr/>
        </p:nvSpPr>
        <p:spPr bwMode="auto">
          <a:xfrm>
            <a:off x="3826276" y="4475525"/>
            <a:ext cx="970991"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8D53680C-EEE3-499F-82B7-1F24FBF37FF5}"/>
              </a:ext>
            </a:extLst>
          </p:cNvPr>
          <p:cNvSpPr txBox="1"/>
          <p:nvPr/>
        </p:nvSpPr>
        <p:spPr>
          <a:xfrm>
            <a:off x="922136" y="3816341"/>
            <a:ext cx="1546386"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Linked ADLS Gen2 Account</a:t>
            </a:r>
          </a:p>
        </p:txBody>
      </p:sp>
      <p:sp>
        <p:nvSpPr>
          <p:cNvPr id="9" name="TextBox 8">
            <a:extLst>
              <a:ext uri="{FF2B5EF4-FFF2-40B4-BE49-F238E27FC236}">
                <a16:creationId xmlns:a16="http://schemas.microsoft.com/office/drawing/2014/main" id="{6AC3C418-E214-41DE-A03A-4600029A9501}"/>
              </a:ext>
            </a:extLst>
          </p:cNvPr>
          <p:cNvSpPr txBox="1"/>
          <p:nvPr/>
        </p:nvSpPr>
        <p:spPr>
          <a:xfrm>
            <a:off x="1332977" y="4594587"/>
            <a:ext cx="1152434"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Container (filesystem)</a:t>
            </a:r>
          </a:p>
        </p:txBody>
      </p:sp>
      <p:cxnSp>
        <p:nvCxnSpPr>
          <p:cNvPr id="11" name="Straight Arrow Connector 10">
            <a:extLst>
              <a:ext uri="{FF2B5EF4-FFF2-40B4-BE49-F238E27FC236}">
                <a16:creationId xmlns:a16="http://schemas.microsoft.com/office/drawing/2014/main" id="{D8A53B76-8CAC-4E1B-BBA8-15E9534DEA79}"/>
              </a:ext>
            </a:extLst>
          </p:cNvPr>
          <p:cNvCxnSpPr>
            <a:cxnSpLocks/>
            <a:stCxn id="2" idx="3"/>
            <a:endCxn id="6" idx="1"/>
          </p:cNvCxnSpPr>
          <p:nvPr/>
        </p:nvCxnSpPr>
        <p:spPr>
          <a:xfrm flipV="1">
            <a:off x="2468522" y="4112735"/>
            <a:ext cx="1053186" cy="1753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24F598D-9824-41B0-8B2F-02248A2F5D54}"/>
              </a:ext>
            </a:extLst>
          </p:cNvPr>
          <p:cNvCxnSpPr>
            <a:cxnSpLocks/>
            <a:stCxn id="9" idx="3"/>
            <a:endCxn id="8" idx="1"/>
          </p:cNvCxnSpPr>
          <p:nvPr/>
        </p:nvCxnSpPr>
        <p:spPr>
          <a:xfrm flipV="1">
            <a:off x="2485411" y="4594588"/>
            <a:ext cx="1340865" cy="31393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6DC05BB-F373-4012-AFCB-816237124F44}"/>
              </a:ext>
            </a:extLst>
          </p:cNvPr>
          <p:cNvSpPr txBox="1"/>
          <p:nvPr/>
        </p:nvSpPr>
        <p:spPr>
          <a:xfrm>
            <a:off x="7584552" y="2646318"/>
            <a:ext cx="1160549" cy="350865"/>
          </a:xfrm>
          <a:prstGeom prst="rect">
            <a:avLst/>
          </a:prstGeom>
          <a:noFill/>
        </p:spPr>
        <p:txBody>
          <a:bodyPr wrap="square" lIns="182880" tIns="91440" rIns="182880" bIns="91440" rtlCol="0">
            <a:spAutoFit/>
          </a:bodyPr>
          <a:lstStyle/>
          <a:p>
            <a:pPr>
              <a:lnSpc>
                <a:spcPct val="90000"/>
              </a:lnSpc>
              <a:spcAft>
                <a:spcPts val="600"/>
              </a:spcAft>
            </a:pPr>
            <a:r>
              <a:rPr lang="en-US" sz="1200" dirty="0">
                <a:solidFill>
                  <a:srgbClr val="FF0000"/>
                </a:solidFill>
              </a:rPr>
              <a:t>File path</a:t>
            </a:r>
          </a:p>
        </p:txBody>
      </p:sp>
      <p:sp>
        <p:nvSpPr>
          <p:cNvPr id="23" name="Rectangle 22">
            <a:extLst>
              <a:ext uri="{FF2B5EF4-FFF2-40B4-BE49-F238E27FC236}">
                <a16:creationId xmlns:a16="http://schemas.microsoft.com/office/drawing/2014/main" id="{11B57224-408A-4A13-B844-2FDD180D7504}"/>
              </a:ext>
            </a:extLst>
          </p:cNvPr>
          <p:cNvSpPr/>
          <p:nvPr/>
        </p:nvSpPr>
        <p:spPr bwMode="auto">
          <a:xfrm>
            <a:off x="6488577" y="2678384"/>
            <a:ext cx="1160548"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183ADEA7-AB6D-4B26-9FDE-B8F256C47D2A}"/>
              </a:ext>
            </a:extLst>
          </p:cNvPr>
          <p:cNvSpPr/>
          <p:nvPr/>
        </p:nvSpPr>
        <p:spPr bwMode="auto">
          <a:xfrm>
            <a:off x="3521708" y="3498296"/>
            <a:ext cx="2189959"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08E66697-8145-4226-BE74-8F4202A0E012}"/>
              </a:ext>
            </a:extLst>
          </p:cNvPr>
          <p:cNvSpPr txBox="1"/>
          <p:nvPr/>
        </p:nvSpPr>
        <p:spPr>
          <a:xfrm>
            <a:off x="922136" y="3020686"/>
            <a:ext cx="1546386"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Linked Azure Data Explorer </a:t>
            </a:r>
          </a:p>
        </p:txBody>
      </p:sp>
      <p:cxnSp>
        <p:nvCxnSpPr>
          <p:cNvPr id="19" name="Straight Arrow Connector 18">
            <a:extLst>
              <a:ext uri="{FF2B5EF4-FFF2-40B4-BE49-F238E27FC236}">
                <a16:creationId xmlns:a16="http://schemas.microsoft.com/office/drawing/2014/main" id="{76D3BFBD-7591-40B1-9F19-1DB7DE52C592}"/>
              </a:ext>
            </a:extLst>
          </p:cNvPr>
          <p:cNvCxnSpPr>
            <a:cxnSpLocks/>
            <a:stCxn id="17" idx="3"/>
            <a:endCxn id="16" idx="1"/>
          </p:cNvCxnSpPr>
          <p:nvPr/>
        </p:nvCxnSpPr>
        <p:spPr>
          <a:xfrm>
            <a:off x="2468522" y="3334618"/>
            <a:ext cx="1053186" cy="28274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5B92CF0-A040-4E1F-8E5B-D8D0E9501711}"/>
              </a:ext>
            </a:extLst>
          </p:cNvPr>
          <p:cNvSpPr/>
          <p:nvPr/>
        </p:nvSpPr>
        <p:spPr bwMode="auto">
          <a:xfrm>
            <a:off x="3521708" y="3197886"/>
            <a:ext cx="2189958"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a:extLst>
              <a:ext uri="{FF2B5EF4-FFF2-40B4-BE49-F238E27FC236}">
                <a16:creationId xmlns:a16="http://schemas.microsoft.com/office/drawing/2014/main" id="{EC0A7CC7-F121-46F1-A2CD-4ED3E54441EB}"/>
              </a:ext>
            </a:extLst>
          </p:cNvPr>
          <p:cNvSpPr txBox="1"/>
          <p:nvPr/>
        </p:nvSpPr>
        <p:spPr>
          <a:xfrm>
            <a:off x="983542" y="2215319"/>
            <a:ext cx="1650588"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Linked Cosmos DB Analytical Store</a:t>
            </a:r>
          </a:p>
        </p:txBody>
      </p:sp>
      <p:cxnSp>
        <p:nvCxnSpPr>
          <p:cNvPr id="29" name="Straight Arrow Connector 28">
            <a:extLst>
              <a:ext uri="{FF2B5EF4-FFF2-40B4-BE49-F238E27FC236}">
                <a16:creationId xmlns:a16="http://schemas.microsoft.com/office/drawing/2014/main" id="{97114190-BBC8-4322-98F1-75F0DB4158B7}"/>
              </a:ext>
            </a:extLst>
          </p:cNvPr>
          <p:cNvCxnSpPr>
            <a:cxnSpLocks/>
            <a:stCxn id="27" idx="3"/>
            <a:endCxn id="21" idx="1"/>
          </p:cNvCxnSpPr>
          <p:nvPr/>
        </p:nvCxnSpPr>
        <p:spPr>
          <a:xfrm>
            <a:off x="2634130" y="2529251"/>
            <a:ext cx="887578" cy="78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7201686"/>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7E532778-2236-43F2-8F72-2C8222A60E8B}"/>
              </a:ext>
            </a:extLst>
          </p:cNvPr>
          <p:cNvSpPr/>
          <p:nvPr/>
        </p:nvSpPr>
        <p:spPr bwMode="auto">
          <a:xfrm>
            <a:off x="6065778" y="5015588"/>
            <a:ext cx="1477110" cy="1236097"/>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0F96E7A9-C891-48AC-9930-3D4C0FA51573}"/>
              </a:ext>
            </a:extLst>
          </p:cNvPr>
          <p:cNvSpPr/>
          <p:nvPr/>
        </p:nvSpPr>
        <p:spPr bwMode="auto">
          <a:xfrm>
            <a:off x="6931554" y="3728308"/>
            <a:ext cx="5095434" cy="896124"/>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5" y="222583"/>
            <a:ext cx="8969305" cy="758022"/>
          </a:xfrm>
        </p:spPr>
        <p:txBody>
          <a:bodyPr/>
          <a:lstStyle/>
          <a:p>
            <a:r>
              <a:rPr lang="en-US" dirty="0"/>
              <a:t>Easy data transformation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333272" y="1100833"/>
            <a:ext cx="5614445" cy="5505503"/>
          </a:xfrm>
        </p:spPr>
        <p:txBody>
          <a:bodyPr vert="horz" wrap="square" lIns="0" tIns="0" rIns="0" bIns="0" rtlCol="0" anchor="t">
            <a:noAutofit/>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Easily perform data transformations of Azure Storage files using SQL queries</a:t>
            </a:r>
          </a:p>
          <a:p>
            <a:pPr>
              <a:lnSpc>
                <a:spcPct val="100000"/>
              </a:lnSpc>
              <a:spcAft>
                <a:spcPts val="600"/>
              </a:spcAft>
            </a:pPr>
            <a:r>
              <a:rPr lang="en-US" sz="1600" dirty="0">
                <a:solidFill>
                  <a:schemeClr val="tx1"/>
                </a:solidFill>
              </a:rPr>
              <a:t>Optimize data pipeline - achieve more using serverless SQL pool</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Single statement transformations:</a:t>
            </a:r>
          </a:p>
          <a:p>
            <a:pPr marL="285750" indent="-285750">
              <a:lnSpc>
                <a:spcPct val="100000"/>
              </a:lnSpc>
              <a:spcAft>
                <a:spcPts val="600"/>
              </a:spcAft>
              <a:buFont typeface="Arial" panose="020B0604020202020204" pitchFamily="34" charset="0"/>
              <a:buChar char="•"/>
            </a:pPr>
            <a:r>
              <a:rPr lang="en-US" sz="1600" dirty="0">
                <a:solidFill>
                  <a:schemeClr val="tx1"/>
                </a:solidFill>
              </a:rPr>
              <a:t>convert CSV or JSON files to Parquet</a:t>
            </a:r>
          </a:p>
          <a:p>
            <a:pPr marL="285750" indent="-285750">
              <a:lnSpc>
                <a:spcPct val="100000"/>
              </a:lnSpc>
              <a:spcAft>
                <a:spcPts val="600"/>
              </a:spcAft>
              <a:buFont typeface="Arial" panose="020B0604020202020204" pitchFamily="34" charset="0"/>
              <a:buChar char="•"/>
            </a:pPr>
            <a:r>
              <a:rPr lang="en-US" sz="1600" dirty="0">
                <a:solidFill>
                  <a:schemeClr val="tx1"/>
                </a:solidFill>
              </a:rPr>
              <a:t>copy files from one storage account to another</a:t>
            </a:r>
          </a:p>
          <a:p>
            <a:pPr marL="285750" indent="-285750">
              <a:lnSpc>
                <a:spcPct val="100000"/>
              </a:lnSpc>
              <a:spcAft>
                <a:spcPts val="600"/>
              </a:spcAft>
              <a:buFont typeface="Arial" panose="020B0604020202020204" pitchFamily="34" charset="0"/>
              <a:buChar char="•"/>
            </a:pPr>
            <a:r>
              <a:rPr lang="en-US" sz="1600" dirty="0">
                <a:solidFill>
                  <a:schemeClr val="tx1"/>
                </a:solidFill>
              </a:rPr>
              <a:t>re-partition data to new location(s)</a:t>
            </a:r>
          </a:p>
          <a:p>
            <a:pPr marL="285750" indent="-285750">
              <a:lnSpc>
                <a:spcPct val="100000"/>
              </a:lnSpc>
              <a:spcAft>
                <a:spcPts val="600"/>
              </a:spcAft>
              <a:buFont typeface="Arial" panose="020B0604020202020204" pitchFamily="34" charset="0"/>
              <a:buChar char="•"/>
            </a:pPr>
            <a:r>
              <a:rPr lang="en-US" sz="1600" dirty="0">
                <a:solidFill>
                  <a:schemeClr val="tx1"/>
                </a:solidFill>
              </a:rPr>
              <a:t>store results of your query on Azure Storage</a:t>
            </a:r>
          </a:p>
          <a:p>
            <a:pPr>
              <a:lnSpc>
                <a:spcPct val="100000"/>
              </a:lnSpc>
              <a:spcAft>
                <a:spcPts val="600"/>
              </a:spcAft>
            </a:pPr>
            <a:endParaRPr lang="en-US" sz="1600" dirty="0">
              <a:solidFill>
                <a:schemeClr val="tx1"/>
              </a:solidFill>
            </a:endParaRPr>
          </a:p>
          <a:p>
            <a:pPr>
              <a:lnSpc>
                <a:spcPct val="100000"/>
              </a:lnSpc>
              <a:spcAft>
                <a:spcPts val="600"/>
              </a:spcAft>
            </a:pPr>
            <a:r>
              <a:rPr lang="en-US" sz="1600" dirty="0">
                <a:solidFill>
                  <a:schemeClr val="tx1"/>
                </a:solidFill>
              </a:rPr>
              <a:t>SQL ETL pipelines</a:t>
            </a:r>
          </a:p>
          <a:p>
            <a:pPr marL="285750" indent="-285750">
              <a:lnSpc>
                <a:spcPct val="100000"/>
              </a:lnSpc>
              <a:spcAft>
                <a:spcPts val="600"/>
              </a:spcAft>
              <a:buFont typeface="Arial" panose="020B0604020202020204" pitchFamily="34" charset="0"/>
              <a:buChar char="•"/>
            </a:pPr>
            <a:r>
              <a:rPr lang="en-US" sz="1600" dirty="0">
                <a:solidFill>
                  <a:schemeClr val="tx1"/>
                </a:solidFill>
              </a:rPr>
              <a:t>Use SQL commands to transform data</a:t>
            </a:r>
          </a:p>
          <a:p>
            <a:pPr marL="285750" indent="-285750">
              <a:lnSpc>
                <a:spcPct val="100000"/>
              </a:lnSpc>
              <a:spcAft>
                <a:spcPts val="600"/>
              </a:spcAft>
              <a:buFont typeface="Arial" panose="020B0604020202020204" pitchFamily="34" charset="0"/>
              <a:buChar char="•"/>
            </a:pPr>
            <a:r>
              <a:rPr lang="en-US" sz="1600" dirty="0">
                <a:solidFill>
                  <a:schemeClr val="tx1"/>
                </a:solidFill>
              </a:rPr>
              <a:t>Chain SQL statement for build ETL process</a:t>
            </a:r>
          </a:p>
          <a:p>
            <a:pPr marL="285750" indent="-285750">
              <a:lnSpc>
                <a:spcPct val="100000"/>
              </a:lnSpc>
              <a:spcAft>
                <a:spcPts val="600"/>
              </a:spcAft>
              <a:buFont typeface="Arial" panose="020B0604020202020204" pitchFamily="34" charset="0"/>
              <a:buChar char="•"/>
            </a:pPr>
            <a:r>
              <a:rPr lang="en-US" sz="1600" dirty="0">
                <a:solidFill>
                  <a:schemeClr val="tx1"/>
                </a:solidFill>
              </a:rPr>
              <a:t>Materialize reports created on the current snapshot of data</a:t>
            </a:r>
          </a:p>
          <a:p>
            <a:pPr>
              <a:lnSpc>
                <a:spcPct val="100000"/>
              </a:lnSpc>
              <a:spcAft>
                <a:spcPts val="600"/>
              </a:spcAft>
            </a:pPr>
            <a:endParaRPr lang="en-US" sz="1600" dirty="0">
              <a:solidFill>
                <a:schemeClr val="tx1"/>
              </a:solidFill>
            </a:endParaRPr>
          </a:p>
        </p:txBody>
      </p:sp>
      <p:sp>
        <p:nvSpPr>
          <p:cNvPr id="8" name="Rectangle 7">
            <a:extLst>
              <a:ext uri="{FF2B5EF4-FFF2-40B4-BE49-F238E27FC236}">
                <a16:creationId xmlns:a16="http://schemas.microsoft.com/office/drawing/2014/main" id="{72064726-9B7F-4414-9722-C20BA814FDBF}"/>
              </a:ext>
            </a:extLst>
          </p:cNvPr>
          <p:cNvSpPr/>
          <p:nvPr/>
        </p:nvSpPr>
        <p:spPr bwMode="auto">
          <a:xfrm>
            <a:off x="8190053" y="5015588"/>
            <a:ext cx="3836935" cy="120072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0CF16C1D-682C-4A0A-B852-E3DBAD1A3646}"/>
              </a:ext>
            </a:extLst>
          </p:cNvPr>
          <p:cNvGrpSpPr/>
          <p:nvPr/>
        </p:nvGrpSpPr>
        <p:grpSpPr>
          <a:xfrm>
            <a:off x="7638295" y="6167388"/>
            <a:ext cx="1098176" cy="533539"/>
            <a:chOff x="8795019" y="5045255"/>
            <a:chExt cx="1098176" cy="533539"/>
          </a:xfrm>
        </p:grpSpPr>
        <p:sp>
          <p:nvSpPr>
            <p:cNvPr id="9" name="TextBox 8">
              <a:extLst>
                <a:ext uri="{FF2B5EF4-FFF2-40B4-BE49-F238E27FC236}">
                  <a16:creationId xmlns:a16="http://schemas.microsoft.com/office/drawing/2014/main" id="{5FF8E85B-2DFD-4060-8431-FB6F54474B54}"/>
                </a:ext>
              </a:extLst>
            </p:cNvPr>
            <p:cNvSpPr txBox="1"/>
            <p:nvPr/>
          </p:nvSpPr>
          <p:spPr>
            <a:xfrm>
              <a:off x="8795019" y="5045255"/>
              <a:ext cx="470418" cy="51090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9253276" y="5178684"/>
              <a:ext cx="639919"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a:t>
              </a:r>
              <a:b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8807042" y="5067382"/>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8925103" y="5157863"/>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40" rIns="0" bIns="91440"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cxnSp>
        <p:nvCxnSpPr>
          <p:cNvPr id="23" name="Straight Arrow Connector 22">
            <a:extLst>
              <a:ext uri="{FF2B5EF4-FFF2-40B4-BE49-F238E27FC236}">
                <a16:creationId xmlns:a16="http://schemas.microsoft.com/office/drawing/2014/main" id="{83F008BA-FCA7-458F-A80E-D473060F79F2}"/>
              </a:ext>
            </a:extLst>
          </p:cNvPr>
          <p:cNvCxnSpPr>
            <a:cxnSpLocks/>
            <a:stCxn id="68" idx="1"/>
            <a:endCxn id="42" idx="0"/>
          </p:cNvCxnSpPr>
          <p:nvPr/>
        </p:nvCxnSpPr>
        <p:spPr>
          <a:xfrm rot="10800000" flipV="1">
            <a:off x="6825405" y="4204437"/>
            <a:ext cx="720153" cy="1011860"/>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Flowchart: Multidocument 41">
            <a:extLst>
              <a:ext uri="{FF2B5EF4-FFF2-40B4-BE49-F238E27FC236}">
                <a16:creationId xmlns:a16="http://schemas.microsoft.com/office/drawing/2014/main" id="{7AB6DEE8-A809-4C78-BDD5-0E3204BE4614}"/>
              </a:ext>
            </a:extLst>
          </p:cNvPr>
          <p:cNvSpPr/>
          <p:nvPr/>
        </p:nvSpPr>
        <p:spPr bwMode="auto">
          <a:xfrm>
            <a:off x="6176846" y="5216297"/>
            <a:ext cx="1140229" cy="796466"/>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csv</a:t>
            </a:r>
          </a:p>
        </p:txBody>
      </p:sp>
      <p:sp>
        <p:nvSpPr>
          <p:cNvPr id="47" name="Flowchart: Multidocument 46">
            <a:extLst>
              <a:ext uri="{FF2B5EF4-FFF2-40B4-BE49-F238E27FC236}">
                <a16:creationId xmlns:a16="http://schemas.microsoft.com/office/drawing/2014/main" id="{216DEB4E-EEA2-440D-9482-4148E450EA03}"/>
              </a:ext>
            </a:extLst>
          </p:cNvPr>
          <p:cNvSpPr/>
          <p:nvPr/>
        </p:nvSpPr>
        <p:spPr bwMode="auto">
          <a:xfrm>
            <a:off x="8290740" y="5216297"/>
            <a:ext cx="1738164" cy="846358"/>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chemeClr val="tx1"/>
                </a:solidFill>
                <a:ea typeface="Segoe UI" pitchFamily="34" charset="0"/>
                <a:cs typeface="Segoe UI" pitchFamily="34" charset="0"/>
              </a:rPr>
              <a:t>parquet</a:t>
            </a:r>
          </a:p>
        </p:txBody>
      </p:sp>
      <p:sp>
        <p:nvSpPr>
          <p:cNvPr id="48" name="Flowchart: Multidocument 47">
            <a:extLst>
              <a:ext uri="{FF2B5EF4-FFF2-40B4-BE49-F238E27FC236}">
                <a16:creationId xmlns:a16="http://schemas.microsoft.com/office/drawing/2014/main" id="{E71673B7-1269-436F-B587-D452B4F46D84}"/>
              </a:ext>
            </a:extLst>
          </p:cNvPr>
          <p:cNvSpPr/>
          <p:nvPr/>
        </p:nvSpPr>
        <p:spPr bwMode="auto">
          <a:xfrm>
            <a:off x="10367447" y="5329409"/>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Flowchart: Multidocument 49">
            <a:extLst>
              <a:ext uri="{FF2B5EF4-FFF2-40B4-BE49-F238E27FC236}">
                <a16:creationId xmlns:a16="http://schemas.microsoft.com/office/drawing/2014/main" id="{15AAAB26-8766-421B-9970-EFC18C703B47}"/>
              </a:ext>
            </a:extLst>
          </p:cNvPr>
          <p:cNvSpPr/>
          <p:nvPr/>
        </p:nvSpPr>
        <p:spPr bwMode="auto">
          <a:xfrm>
            <a:off x="11099756" y="5329409"/>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9" name="Straight Arrow Connector 58">
            <a:extLst>
              <a:ext uri="{FF2B5EF4-FFF2-40B4-BE49-F238E27FC236}">
                <a16:creationId xmlns:a16="http://schemas.microsoft.com/office/drawing/2014/main" id="{C0FAA479-A2A9-44D9-95C1-1D99AE32215B}"/>
              </a:ext>
            </a:extLst>
          </p:cNvPr>
          <p:cNvCxnSpPr>
            <a:cxnSpLocks/>
            <a:stCxn id="95" idx="1"/>
            <a:endCxn id="47" idx="0"/>
          </p:cNvCxnSpPr>
          <p:nvPr/>
        </p:nvCxnSpPr>
        <p:spPr>
          <a:xfrm rot="10800000" flipV="1">
            <a:off x="9279402" y="4173565"/>
            <a:ext cx="1260113" cy="1042732"/>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89B8F116-B5FF-474D-BFFC-8D708D15A706}"/>
              </a:ext>
            </a:extLst>
          </p:cNvPr>
          <p:cNvSpPr/>
          <p:nvPr/>
        </p:nvSpPr>
        <p:spPr>
          <a:xfrm>
            <a:off x="6895376" y="3425038"/>
            <a:ext cx="1314784"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lang="en-US" sz="10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serverless SQL pool</a:t>
            </a:r>
            <a:endParaRPr kumimoji="0" lang="en-US" sz="10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68" name="Flowchart: Predefined Process 67">
            <a:extLst>
              <a:ext uri="{FF2B5EF4-FFF2-40B4-BE49-F238E27FC236}">
                <a16:creationId xmlns:a16="http://schemas.microsoft.com/office/drawing/2014/main" id="{61B3D58D-52B4-4C4A-B4C6-3F9F63ADDCBB}"/>
              </a:ext>
            </a:extLst>
          </p:cNvPr>
          <p:cNvSpPr/>
          <p:nvPr/>
        </p:nvSpPr>
        <p:spPr bwMode="auto">
          <a:xfrm>
            <a:off x="7545557" y="3973939"/>
            <a:ext cx="1012310" cy="460996"/>
          </a:xfrm>
          <a:prstGeom prst="flowChartPredefinedProcess">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SQL</a:t>
            </a:r>
          </a:p>
        </p:txBody>
      </p:sp>
      <p:cxnSp>
        <p:nvCxnSpPr>
          <p:cNvPr id="83" name="Straight Arrow Connector 22">
            <a:extLst>
              <a:ext uri="{FF2B5EF4-FFF2-40B4-BE49-F238E27FC236}">
                <a16:creationId xmlns:a16="http://schemas.microsoft.com/office/drawing/2014/main" id="{7CA8FB56-28C6-454A-9022-087DDFC9F080}"/>
              </a:ext>
            </a:extLst>
          </p:cNvPr>
          <p:cNvCxnSpPr>
            <a:cxnSpLocks/>
            <a:stCxn id="47" idx="0"/>
            <a:endCxn id="68" idx="3"/>
          </p:cNvCxnSpPr>
          <p:nvPr/>
        </p:nvCxnSpPr>
        <p:spPr>
          <a:xfrm rot="16200000" flipV="1">
            <a:off x="8412704" y="4349600"/>
            <a:ext cx="1011860" cy="721534"/>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Flowchart: Predefined Process 94">
            <a:extLst>
              <a:ext uri="{FF2B5EF4-FFF2-40B4-BE49-F238E27FC236}">
                <a16:creationId xmlns:a16="http://schemas.microsoft.com/office/drawing/2014/main" id="{0EBDD06C-2AEB-482F-85C1-96373397F8BC}"/>
              </a:ext>
            </a:extLst>
          </p:cNvPr>
          <p:cNvSpPr/>
          <p:nvPr/>
        </p:nvSpPr>
        <p:spPr bwMode="auto">
          <a:xfrm>
            <a:off x="10539514" y="3943067"/>
            <a:ext cx="1012310" cy="460996"/>
          </a:xfrm>
          <a:prstGeom prst="flowChartPredefinedProcess">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SQL</a:t>
            </a:r>
          </a:p>
        </p:txBody>
      </p:sp>
      <p:cxnSp>
        <p:nvCxnSpPr>
          <p:cNvPr id="98" name="Straight Arrow Connector 22">
            <a:extLst>
              <a:ext uri="{FF2B5EF4-FFF2-40B4-BE49-F238E27FC236}">
                <a16:creationId xmlns:a16="http://schemas.microsoft.com/office/drawing/2014/main" id="{F139CB05-ACE1-4F00-9756-A2F0441AB94A}"/>
              </a:ext>
            </a:extLst>
          </p:cNvPr>
          <p:cNvCxnSpPr>
            <a:cxnSpLocks/>
            <a:stCxn id="50" idx="0"/>
            <a:endCxn id="95" idx="2"/>
          </p:cNvCxnSpPr>
          <p:nvPr/>
        </p:nvCxnSpPr>
        <p:spPr>
          <a:xfrm rot="16200000" flipV="1">
            <a:off x="10777462" y="4672270"/>
            <a:ext cx="925346" cy="388931"/>
          </a:xfrm>
          <a:prstGeom prst="curvedConnector3">
            <a:avLst>
              <a:gd name="adj1" fmla="val 50000"/>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22">
            <a:extLst>
              <a:ext uri="{FF2B5EF4-FFF2-40B4-BE49-F238E27FC236}">
                <a16:creationId xmlns:a16="http://schemas.microsoft.com/office/drawing/2014/main" id="{A57399F9-1720-4361-B4B7-9970A78DE93D}"/>
              </a:ext>
            </a:extLst>
          </p:cNvPr>
          <p:cNvCxnSpPr>
            <a:cxnSpLocks/>
            <a:stCxn id="48" idx="0"/>
            <a:endCxn id="95" idx="2"/>
          </p:cNvCxnSpPr>
          <p:nvPr/>
        </p:nvCxnSpPr>
        <p:spPr>
          <a:xfrm rot="5400000" flipH="1" flipV="1">
            <a:off x="10411307" y="4695047"/>
            <a:ext cx="925346" cy="343378"/>
          </a:xfrm>
          <a:prstGeom prst="curvedConnector3">
            <a:avLst>
              <a:gd name="adj1" fmla="val 50000"/>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5" name="Picture 124">
            <a:extLst>
              <a:ext uri="{FF2B5EF4-FFF2-40B4-BE49-F238E27FC236}">
                <a16:creationId xmlns:a16="http://schemas.microsoft.com/office/drawing/2014/main" id="{7E837E59-9CED-4E33-AB53-961B7942DA8C}"/>
              </a:ext>
            </a:extLst>
          </p:cNvPr>
          <p:cNvPicPr>
            <a:picLocks noChangeAspect="1"/>
          </p:cNvPicPr>
          <p:nvPr/>
        </p:nvPicPr>
        <p:blipFill rotWithShape="1">
          <a:blip r:embed="rId2"/>
          <a:srcRect l="22291" t="16581" r="24531" b="12216"/>
          <a:stretch/>
        </p:blipFill>
        <p:spPr>
          <a:xfrm>
            <a:off x="9207515" y="2117057"/>
            <a:ext cx="708918" cy="764893"/>
          </a:xfrm>
          <a:prstGeom prst="rect">
            <a:avLst/>
          </a:prstGeom>
        </p:spPr>
      </p:pic>
      <p:cxnSp>
        <p:nvCxnSpPr>
          <p:cNvPr id="127" name="Straight Arrow Connector 22">
            <a:extLst>
              <a:ext uri="{FF2B5EF4-FFF2-40B4-BE49-F238E27FC236}">
                <a16:creationId xmlns:a16="http://schemas.microsoft.com/office/drawing/2014/main" id="{E63B6E41-FEBF-4D95-A0F1-C84CBD330C93}"/>
              </a:ext>
            </a:extLst>
          </p:cNvPr>
          <p:cNvCxnSpPr>
            <a:cxnSpLocks/>
            <a:stCxn id="95" idx="0"/>
            <a:endCxn id="125" idx="3"/>
          </p:cNvCxnSpPr>
          <p:nvPr/>
        </p:nvCxnSpPr>
        <p:spPr>
          <a:xfrm rot="16200000" flipV="1">
            <a:off x="9759270" y="2656668"/>
            <a:ext cx="1443563" cy="1129236"/>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Arrow Connector 22">
            <a:extLst>
              <a:ext uri="{FF2B5EF4-FFF2-40B4-BE49-F238E27FC236}">
                <a16:creationId xmlns:a16="http://schemas.microsoft.com/office/drawing/2014/main" id="{6467D036-0600-4C22-AF29-4568803C6605}"/>
              </a:ext>
            </a:extLst>
          </p:cNvPr>
          <p:cNvCxnSpPr>
            <a:cxnSpLocks/>
            <a:stCxn id="68" idx="0"/>
            <a:endCxn id="125" idx="1"/>
          </p:cNvCxnSpPr>
          <p:nvPr/>
        </p:nvCxnSpPr>
        <p:spPr>
          <a:xfrm rot="5400000" flipH="1" flipV="1">
            <a:off x="7892396" y="2658821"/>
            <a:ext cx="1474435" cy="1155803"/>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2FB64D1-B22C-4CCA-AA62-EB7D03D616BF}"/>
              </a:ext>
            </a:extLst>
          </p:cNvPr>
          <p:cNvSpPr/>
          <p:nvPr/>
        </p:nvSpPr>
        <p:spPr bwMode="auto">
          <a:xfrm>
            <a:off x="5947717" y="4866735"/>
            <a:ext cx="6165625" cy="1954360"/>
          </a:xfrm>
          <a:prstGeom prst="rect">
            <a:avLst/>
          </a:prstGeom>
          <a:no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82819070"/>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a:t>Easy data transformation with CETAS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5107599"/>
          </a:xfrm>
        </p:spPr>
        <p:txBody>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Create external tables as select (CETAS) enables you to easily transform data and store the results of query on Azure storage </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Select any data set and store it in parquet format.</a:t>
            </a:r>
          </a:p>
          <a:p>
            <a:pPr>
              <a:lnSpc>
                <a:spcPct val="100000"/>
              </a:lnSpc>
              <a:spcAft>
                <a:spcPts val="600"/>
              </a:spcAft>
            </a:pPr>
            <a:r>
              <a:rPr lang="en-US" sz="1600" dirty="0">
                <a:solidFill>
                  <a:schemeClr val="tx1"/>
                </a:solidFill>
              </a:rPr>
              <a:t>Pre-calculate and store results of query and store them permanently on Azure storage.</a:t>
            </a:r>
          </a:p>
          <a:p>
            <a:pPr>
              <a:lnSpc>
                <a:spcPct val="100000"/>
              </a:lnSpc>
              <a:spcAft>
                <a:spcPts val="600"/>
              </a:spcAft>
            </a:pPr>
            <a:r>
              <a:rPr lang="en-US" sz="1600" dirty="0">
                <a:solidFill>
                  <a:schemeClr val="tx1"/>
                </a:solidFill>
              </a:rPr>
              <a:t>Use saved data using external table.</a:t>
            </a:r>
          </a:p>
          <a:p>
            <a:pPr>
              <a:lnSpc>
                <a:spcPct val="100000"/>
              </a:lnSpc>
              <a:spcAft>
                <a:spcPts val="600"/>
              </a:spcAft>
            </a:pPr>
            <a:r>
              <a:rPr lang="en-US" sz="1600" dirty="0">
                <a:solidFill>
                  <a:schemeClr val="tx1"/>
                </a:solidFill>
              </a:rPr>
              <a:t>Improve performance of your reports by permanently storing the result based on current snapshot of data as parquet files.</a:t>
            </a:r>
          </a:p>
        </p:txBody>
      </p:sp>
      <p:sp>
        <p:nvSpPr>
          <p:cNvPr id="6" name="Rectangle 5">
            <a:extLst>
              <a:ext uri="{FF2B5EF4-FFF2-40B4-BE49-F238E27FC236}">
                <a16:creationId xmlns:a16="http://schemas.microsoft.com/office/drawing/2014/main" id="{6197DE10-2CF4-4CC0-9712-418B4374CC16}"/>
              </a:ext>
            </a:extLst>
          </p:cNvPr>
          <p:cNvSpPr/>
          <p:nvPr/>
        </p:nvSpPr>
        <p:spPr>
          <a:xfrm>
            <a:off x="6096000" y="1528532"/>
            <a:ext cx="5783969" cy="5078313"/>
          </a:xfrm>
          <a:prstGeom prst="rect">
            <a:avLst/>
          </a:prstGeom>
          <a:ln>
            <a:solidFill>
              <a:schemeClr val="bg2">
                <a:lumMod val="50000"/>
              </a:schemeClr>
            </a:solidFill>
          </a:ln>
        </p:spPr>
        <p:txBody>
          <a:bodyPr wrap="square">
            <a:spAutoFit/>
          </a:bodyPr>
          <a:lstStyle/>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copy CSV dataset into parquet data set</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TABLE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parquet</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Population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LOCATION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‘/parquet/population'</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DATA_SOURCE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FILE_FORMAT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MyAzureParquetFormat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AS</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212121"/>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795E26"/>
                </a:solidFill>
                <a:highlight>
                  <a:srgbClr val="FFFFFF"/>
                </a:highlight>
                <a:latin typeface="Calibri" panose="020F0502020204030204" pitchFamily="34" charset="0"/>
                <a:cs typeface="Calibri" panose="020F0502020204030204" pitchFamily="34" charset="0"/>
              </a:rPr>
              <a:t>csv.Population</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pre-create report using new parquet data-set</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TABLE</a:t>
            </a:r>
            <a:r>
              <a:rPr lang="en-US" sz="1200" dirty="0">
                <a:solidFill>
                  <a:srgbClr val="000000"/>
                </a:solidFill>
                <a:highlight>
                  <a:srgbClr val="FFFFFF"/>
                </a:highlight>
                <a:latin typeface="Calibri" panose="020F0502020204030204" pitchFamily="34" charset="0"/>
                <a:cs typeface="Calibri" panose="020F0502020204030204" pitchFamily="34" charset="0"/>
              </a:rPr>
              <a:t> parquet</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PopulationByMonth2017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LOCATION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‘/parquet/population/</a:t>
            </a:r>
            <a:r>
              <a:rPr lang="en-US" sz="1200" dirty="0" err="1">
                <a:solidFill>
                  <a:srgbClr val="FF0000"/>
                </a:solidFill>
                <a:highlight>
                  <a:srgbClr val="FFFFFF"/>
                </a:highlight>
                <a:latin typeface="Calibri" panose="020F0502020204030204" pitchFamily="34" charset="0"/>
                <a:cs typeface="Calibri" panose="020F0502020204030204" pitchFamily="34" charset="0"/>
              </a:rPr>
              <a:t>bymonth</a:t>
            </a:r>
            <a:r>
              <a:rPr lang="en-US" sz="1200" dirty="0">
                <a:solidFill>
                  <a:srgbClr val="FF0000"/>
                </a:solidFill>
                <a:highlight>
                  <a:srgbClr val="FFFFFF"/>
                </a:highlight>
                <a:latin typeface="Calibri" panose="020F0502020204030204" pitchFamily="34" charset="0"/>
                <a:cs typeface="Calibri" panose="020F0502020204030204" pitchFamily="34" charset="0"/>
              </a:rPr>
              <a:t>/2017'</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DATA_SOURCE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FILE_FORMAT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MyAzureParquetFormat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AS</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212121"/>
                </a:solidFill>
                <a:highlight>
                  <a:srgbClr val="FFFFFF"/>
                </a:highlight>
                <a:latin typeface="Calibri" panose="020F0502020204030204" pitchFamily="34" charset="0"/>
                <a:cs typeface="Calibri" panose="020F0502020204030204" pitchFamily="34" charset="0"/>
              </a:rPr>
              <a:t> month = </a:t>
            </a:r>
            <a:r>
              <a:rPr lang="en-US" sz="1200" dirty="0" err="1">
                <a:solidFill>
                  <a:srgbClr val="212121"/>
                </a:solidFill>
                <a:highlight>
                  <a:srgbClr val="FFFFFF"/>
                </a:highlight>
                <a:latin typeface="Calibri" panose="020F0502020204030204" pitchFamily="34" charset="0"/>
                <a:cs typeface="Calibri" panose="020F0502020204030204" pitchFamily="34" charset="0"/>
              </a:rPr>
              <a:t>p.month</a:t>
            </a:r>
            <a:r>
              <a:rPr lang="en-US" sz="1200" dirty="0">
                <a:solidFill>
                  <a:srgbClr val="212121"/>
                </a:solidFill>
                <a:highlight>
                  <a:srgbClr val="FFFFFF"/>
                </a:highlight>
                <a:latin typeface="Calibri" panose="020F0502020204030204" pitchFamily="34" charset="0"/>
                <a:cs typeface="Calibri" panose="020F0502020204030204" pitchFamily="34" charset="0"/>
              </a:rPr>
              <a:t>, population = </a:t>
            </a:r>
            <a:r>
              <a:rPr lang="en-US" sz="1200" dirty="0">
                <a:solidFill>
                  <a:srgbClr val="0000FF"/>
                </a:solidFill>
                <a:highlight>
                  <a:srgbClr val="FFFFFF"/>
                </a:highlight>
                <a:latin typeface="Calibri" panose="020F0502020204030204" pitchFamily="34" charset="0"/>
                <a:cs typeface="Calibri" panose="020F0502020204030204" pitchFamily="34" charset="0"/>
              </a:rPr>
              <a:t>COUNT</a:t>
            </a:r>
            <a:r>
              <a:rPr lang="en-US" sz="1200" dirty="0">
                <a:solidFill>
                  <a:srgbClr val="212121"/>
                </a:solidFill>
                <a:highlight>
                  <a:srgbClr val="FFFFFF"/>
                </a:highlight>
                <a:latin typeface="Calibri" panose="020F0502020204030204" pitchFamily="34" charset="0"/>
                <a:cs typeface="Calibri" panose="020F0502020204030204" pitchFamily="34" charset="0"/>
              </a:rPr>
              <a:t> ( </a:t>
            </a:r>
            <a:r>
              <a:rPr lang="en-US" sz="1200" dirty="0" err="1">
                <a:solidFill>
                  <a:srgbClr val="000000"/>
                </a:solidFill>
                <a:highlight>
                  <a:srgbClr val="FFFFFF"/>
                </a:highlight>
                <a:latin typeface="Calibri" panose="020F0502020204030204" pitchFamily="34" charset="0"/>
                <a:cs typeface="Calibri" panose="020F0502020204030204" pitchFamily="34" charset="0"/>
              </a:rPr>
              <a:t>p.population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795E26"/>
                </a:solidFill>
                <a:highlight>
                  <a:srgbClr val="FFFFFF"/>
                </a:highlight>
                <a:latin typeface="Calibri" panose="020F0502020204030204" pitchFamily="34" charset="0"/>
                <a:cs typeface="Calibri" panose="020F0502020204030204" pitchFamily="34" charset="0"/>
              </a:rPr>
              <a:t>parquet.Population</a:t>
            </a:r>
            <a:r>
              <a:rPr lang="en-US" sz="1200" dirty="0">
                <a:solidFill>
                  <a:srgbClr val="795E26"/>
                </a:solidFill>
                <a:highlight>
                  <a:srgbClr val="FFFFFF"/>
                </a:highlight>
                <a:latin typeface="Calibri" panose="020F0502020204030204" pitchFamily="34" charset="0"/>
                <a:cs typeface="Calibri" panose="020F0502020204030204" pitchFamily="34" charset="0"/>
              </a:rPr>
              <a:t> p</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212121"/>
                </a:solidFill>
                <a:highlight>
                  <a:srgbClr val="FFFFFF"/>
                </a:highlight>
                <a:latin typeface="Calibri" panose="020F0502020204030204" pitchFamily="34" charset="0"/>
                <a:cs typeface="Calibri" panose="020F0502020204030204" pitchFamily="34" charset="0"/>
              </a:rPr>
              <a:t>p.year</a:t>
            </a:r>
            <a:r>
              <a:rPr lang="en-US" sz="1200" dirty="0">
                <a:solidFill>
                  <a:srgbClr val="212121"/>
                </a:solidFill>
                <a:highlight>
                  <a:srgbClr val="FFFFFF"/>
                </a:highlight>
                <a:latin typeface="Calibri" panose="020F0502020204030204" pitchFamily="34" charset="0"/>
                <a:cs typeface="Calibri" panose="020F0502020204030204" pitchFamily="34" charset="0"/>
              </a:rPr>
              <a:t> = </a:t>
            </a:r>
            <a:r>
              <a:rPr lang="en-US" sz="1200" dirty="0">
                <a:solidFill>
                  <a:srgbClr val="A31515"/>
                </a:solidFill>
                <a:highlight>
                  <a:srgbClr val="FFFFFF"/>
                </a:highlight>
                <a:latin typeface="Calibri" panose="020F0502020204030204" pitchFamily="34" charset="0"/>
                <a:cs typeface="Calibri" panose="020F0502020204030204" pitchFamily="34" charset="0"/>
              </a:rPr>
              <a:t>2017</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GROUP BY</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212121"/>
                </a:solidFill>
                <a:highlight>
                  <a:srgbClr val="FFFFFF"/>
                </a:highlight>
                <a:latin typeface="Calibri" panose="020F0502020204030204" pitchFamily="34" charset="0"/>
                <a:cs typeface="Calibri" panose="020F0502020204030204" pitchFamily="34" charset="0"/>
              </a:rPr>
              <a:t>p.month</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Reporting tools can now directly read data from pre-created report</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212121"/>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a:solidFill>
                  <a:srgbClr val="795E26"/>
                </a:solidFill>
                <a:highlight>
                  <a:srgbClr val="FFFFFF"/>
                </a:highlight>
                <a:latin typeface="Calibri" panose="020F0502020204030204" pitchFamily="34" charset="0"/>
                <a:cs typeface="Calibri" panose="020F0502020204030204" pitchFamily="34" charset="0"/>
              </a:rPr>
              <a:t>parquet.PopulationByMonth2017</a:t>
            </a:r>
          </a:p>
          <a:p>
            <a:pPr lvl="0">
              <a:defRPr/>
            </a:pPr>
            <a:endParaRPr lang="en-US" sz="1200" dirty="0">
              <a:solidFill>
                <a:srgbClr val="000000"/>
              </a:solidFill>
              <a:highlight>
                <a:srgbClr val="FFFFFF"/>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59695734"/>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3AB8FC6-307E-4E17-8554-C99CA306BD2E}"/>
              </a:ext>
            </a:extLst>
          </p:cNvPr>
          <p:cNvPicPr>
            <a:picLocks noChangeAspect="1"/>
          </p:cNvPicPr>
          <p:nvPr/>
        </p:nvPicPr>
        <p:blipFill>
          <a:blip r:embed="rId3"/>
          <a:stretch>
            <a:fillRect/>
          </a:stretch>
        </p:blipFill>
        <p:spPr>
          <a:xfrm>
            <a:off x="3968" y="1526733"/>
            <a:ext cx="4842024" cy="3804533"/>
          </a:xfrm>
          <a:prstGeom prst="rect">
            <a:avLst/>
          </a:prstGeom>
          <a:ln>
            <a:solidFill>
              <a:schemeClr val="tx1"/>
            </a:solidFill>
          </a:ln>
        </p:spPr>
      </p:pic>
      <p:sp>
        <p:nvSpPr>
          <p:cNvPr id="3" name="Title 2">
            <a:extLst>
              <a:ext uri="{FF2B5EF4-FFF2-40B4-BE49-F238E27FC236}">
                <a16:creationId xmlns:a16="http://schemas.microsoft.com/office/drawing/2014/main" id="{2964A1A5-3C91-4E64-AC9A-C9368CCC8E3B}"/>
              </a:ext>
            </a:extLst>
          </p:cNvPr>
          <p:cNvSpPr>
            <a:spLocks noGrp="1"/>
          </p:cNvSpPr>
          <p:nvPr>
            <p:ph type="title"/>
          </p:nvPr>
        </p:nvSpPr>
        <p:spPr/>
        <p:txBody>
          <a:bodyPr/>
          <a:lstStyle/>
          <a:p>
            <a:r>
              <a:rPr lang="en-US"/>
              <a:t>UI based data transformation</a:t>
            </a:r>
          </a:p>
        </p:txBody>
      </p:sp>
      <p:pic>
        <p:nvPicPr>
          <p:cNvPr id="12" name="Picture 11">
            <a:extLst>
              <a:ext uri="{FF2B5EF4-FFF2-40B4-BE49-F238E27FC236}">
                <a16:creationId xmlns:a16="http://schemas.microsoft.com/office/drawing/2014/main" id="{4F7AC4EF-3515-4F75-9273-29AB3E67B3D0}"/>
              </a:ext>
            </a:extLst>
          </p:cNvPr>
          <p:cNvPicPr>
            <a:picLocks noChangeAspect="1"/>
          </p:cNvPicPr>
          <p:nvPr/>
        </p:nvPicPr>
        <p:blipFill>
          <a:blip r:embed="rId4"/>
          <a:stretch>
            <a:fillRect/>
          </a:stretch>
        </p:blipFill>
        <p:spPr>
          <a:xfrm>
            <a:off x="4942177" y="1029700"/>
            <a:ext cx="2481907" cy="5698378"/>
          </a:xfrm>
          <a:prstGeom prst="rect">
            <a:avLst/>
          </a:prstGeom>
          <a:ln>
            <a:solidFill>
              <a:schemeClr val="tx1"/>
            </a:solidFill>
          </a:ln>
        </p:spPr>
      </p:pic>
      <p:pic>
        <p:nvPicPr>
          <p:cNvPr id="20" name="Picture 19">
            <a:extLst>
              <a:ext uri="{FF2B5EF4-FFF2-40B4-BE49-F238E27FC236}">
                <a16:creationId xmlns:a16="http://schemas.microsoft.com/office/drawing/2014/main" id="{7FC2FFEA-C9B8-4D04-8F0A-7F65446DB86F}"/>
              </a:ext>
            </a:extLst>
          </p:cNvPr>
          <p:cNvPicPr>
            <a:picLocks noChangeAspect="1"/>
          </p:cNvPicPr>
          <p:nvPr/>
        </p:nvPicPr>
        <p:blipFill>
          <a:blip r:embed="rId5"/>
          <a:stretch>
            <a:fillRect/>
          </a:stretch>
        </p:blipFill>
        <p:spPr>
          <a:xfrm>
            <a:off x="7732633" y="1128162"/>
            <a:ext cx="3836560" cy="1115125"/>
          </a:xfrm>
          <a:prstGeom prst="rect">
            <a:avLst/>
          </a:prstGeom>
          <a:ln>
            <a:solidFill>
              <a:schemeClr val="tx1"/>
            </a:solidFill>
          </a:ln>
        </p:spPr>
      </p:pic>
      <p:pic>
        <p:nvPicPr>
          <p:cNvPr id="22" name="Picture 21">
            <a:extLst>
              <a:ext uri="{FF2B5EF4-FFF2-40B4-BE49-F238E27FC236}">
                <a16:creationId xmlns:a16="http://schemas.microsoft.com/office/drawing/2014/main" id="{C6C89E5C-32BA-4705-8893-60B95AF3642C}"/>
              </a:ext>
            </a:extLst>
          </p:cNvPr>
          <p:cNvPicPr>
            <a:picLocks noChangeAspect="1"/>
          </p:cNvPicPr>
          <p:nvPr/>
        </p:nvPicPr>
        <p:blipFill>
          <a:blip r:embed="rId6"/>
          <a:stretch>
            <a:fillRect/>
          </a:stretch>
        </p:blipFill>
        <p:spPr>
          <a:xfrm>
            <a:off x="7577663" y="3176978"/>
            <a:ext cx="4614337" cy="2781965"/>
          </a:xfrm>
          <a:prstGeom prst="rect">
            <a:avLst/>
          </a:prstGeom>
          <a:ln>
            <a:solidFill>
              <a:schemeClr val="tx1"/>
            </a:solidFill>
          </a:ln>
        </p:spPr>
      </p:pic>
      <p:sp>
        <p:nvSpPr>
          <p:cNvPr id="42" name="Rectangle 41">
            <a:extLst>
              <a:ext uri="{FF2B5EF4-FFF2-40B4-BE49-F238E27FC236}">
                <a16:creationId xmlns:a16="http://schemas.microsoft.com/office/drawing/2014/main" id="{51014EB7-F3CB-4FD9-A435-774E2DA1D3F7}"/>
              </a:ext>
            </a:extLst>
          </p:cNvPr>
          <p:cNvSpPr/>
          <p:nvPr/>
        </p:nvSpPr>
        <p:spPr bwMode="auto">
          <a:xfrm>
            <a:off x="2153265" y="3008671"/>
            <a:ext cx="1055984" cy="24187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ln>
                <a:solidFill>
                  <a:srgbClr val="FF0000"/>
                </a:solidFill>
              </a:ln>
              <a:gradFill>
                <a:gsLst>
                  <a:gs pos="0">
                    <a:srgbClr val="FFFFFF"/>
                  </a:gs>
                  <a:gs pos="100000">
                    <a:srgbClr val="FFFFFF"/>
                  </a:gs>
                </a:gsLst>
                <a:lin ang="5400000" scaled="0"/>
              </a:gradFill>
              <a:ea typeface="Segoe UI" pitchFamily="34" charset="0"/>
              <a:cs typeface="Segoe UI" pitchFamily="34" charset="0"/>
            </a:endParaRPr>
          </a:p>
        </p:txBody>
      </p:sp>
      <p:cxnSp>
        <p:nvCxnSpPr>
          <p:cNvPr id="44" name="Straight Arrow Connector 43">
            <a:extLst>
              <a:ext uri="{FF2B5EF4-FFF2-40B4-BE49-F238E27FC236}">
                <a16:creationId xmlns:a16="http://schemas.microsoft.com/office/drawing/2014/main" id="{26669766-053A-4869-BAD0-4FD33E7CCD72}"/>
              </a:ext>
            </a:extLst>
          </p:cNvPr>
          <p:cNvCxnSpPr/>
          <p:nvPr/>
        </p:nvCxnSpPr>
        <p:spPr>
          <a:xfrm>
            <a:off x="3268243" y="3106186"/>
            <a:ext cx="1734410"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35A74FC-BB2B-43F0-900A-AB46AE7F1BB5}"/>
              </a:ext>
            </a:extLst>
          </p:cNvPr>
          <p:cNvCxnSpPr/>
          <p:nvPr/>
        </p:nvCxnSpPr>
        <p:spPr>
          <a:xfrm flipV="1">
            <a:off x="6029141" y="1852397"/>
            <a:ext cx="1703492" cy="23479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B8357FB-4B7E-47F1-850F-45BC2B206AAA}"/>
              </a:ext>
            </a:extLst>
          </p:cNvPr>
          <p:cNvCxnSpPr>
            <a:cxnSpLocks/>
          </p:cNvCxnSpPr>
          <p:nvPr/>
        </p:nvCxnSpPr>
        <p:spPr>
          <a:xfrm>
            <a:off x="6029141" y="4414859"/>
            <a:ext cx="1548522"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8BB458A8-4D60-4EE9-B4A3-5E3256569E30}"/>
              </a:ext>
            </a:extLst>
          </p:cNvPr>
          <p:cNvSpPr/>
          <p:nvPr/>
        </p:nvSpPr>
        <p:spPr bwMode="auto">
          <a:xfrm>
            <a:off x="5057714" y="3527875"/>
            <a:ext cx="2015612" cy="252629"/>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ln>
                <a:solidFill>
                  <a:srgbClr val="FF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76201191"/>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a:t>Automatic syncing of Spark tables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5107599"/>
          </a:xfrm>
        </p:spPr>
        <p:txBody>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Tables created in Spark pool are automatically created as external tables that reference external files in your serverless SQL pool logical data warehouse </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Tables designed using Spark languages are immediately available in serverless SQL pool.</a:t>
            </a:r>
          </a:p>
          <a:p>
            <a:pPr>
              <a:lnSpc>
                <a:spcPct val="100000"/>
              </a:lnSpc>
              <a:spcAft>
                <a:spcPts val="600"/>
              </a:spcAft>
            </a:pPr>
            <a:r>
              <a:rPr lang="en-US" sz="1600" dirty="0">
                <a:solidFill>
                  <a:schemeClr val="tx1"/>
                </a:solidFill>
              </a:rPr>
              <a:t>Schema definition matches original</a:t>
            </a:r>
          </a:p>
          <a:p>
            <a:pPr>
              <a:lnSpc>
                <a:spcPct val="100000"/>
              </a:lnSpc>
              <a:spcAft>
                <a:spcPts val="600"/>
              </a:spcAft>
            </a:pPr>
            <a:r>
              <a:rPr lang="en-US" sz="1600" dirty="0">
                <a:solidFill>
                  <a:schemeClr val="tx1"/>
                </a:solidFill>
              </a:rPr>
              <a:t>Spark table updates are applied in</a:t>
            </a:r>
            <a:br>
              <a:rPr lang="en-US" sz="1600" dirty="0">
                <a:solidFill>
                  <a:schemeClr val="tx1"/>
                </a:solidFill>
              </a:rPr>
            </a:br>
            <a:r>
              <a:rPr lang="en-US" sz="1600" dirty="0">
                <a:solidFill>
                  <a:schemeClr val="tx1"/>
                </a:solidFill>
              </a:rPr>
              <a:t>serverless SQL pool</a:t>
            </a:r>
          </a:p>
          <a:p>
            <a:pPr>
              <a:lnSpc>
                <a:spcPct val="100000"/>
              </a:lnSpc>
              <a:spcAft>
                <a:spcPts val="600"/>
              </a:spcAft>
            </a:pPr>
            <a:r>
              <a:rPr lang="en-US" sz="1600" dirty="0">
                <a:solidFill>
                  <a:schemeClr val="tx1"/>
                </a:solidFill>
              </a:rPr>
              <a:t>No need to manually create SQL tables</a:t>
            </a:r>
            <a:br>
              <a:rPr lang="en-US" sz="1600" dirty="0">
                <a:solidFill>
                  <a:schemeClr val="tx1"/>
                </a:solidFill>
              </a:rPr>
            </a:br>
            <a:r>
              <a:rPr lang="en-US" sz="1600" dirty="0">
                <a:solidFill>
                  <a:schemeClr val="tx1"/>
                </a:solidFill>
              </a:rPr>
              <a:t>that match Spark tables</a:t>
            </a:r>
          </a:p>
          <a:p>
            <a:pPr>
              <a:lnSpc>
                <a:spcPct val="100000"/>
              </a:lnSpc>
              <a:spcAft>
                <a:spcPts val="600"/>
              </a:spcAft>
            </a:pPr>
            <a:r>
              <a:rPr lang="en-US" sz="1600" dirty="0">
                <a:solidFill>
                  <a:schemeClr val="tx1"/>
                </a:solidFill>
              </a:rPr>
              <a:t>Spark and serverless SQL pool tables</a:t>
            </a:r>
            <a:br>
              <a:rPr lang="en-US" sz="1600" dirty="0">
                <a:solidFill>
                  <a:schemeClr val="tx1"/>
                </a:solidFill>
              </a:rPr>
            </a:br>
            <a:r>
              <a:rPr lang="en-US" sz="1600" dirty="0">
                <a:solidFill>
                  <a:schemeClr val="tx1"/>
                </a:solidFill>
              </a:rPr>
              <a:t>reference the same external files.</a:t>
            </a:r>
          </a:p>
        </p:txBody>
      </p:sp>
      <p:pic>
        <p:nvPicPr>
          <p:cNvPr id="2" name="Picture 1">
            <a:extLst>
              <a:ext uri="{FF2B5EF4-FFF2-40B4-BE49-F238E27FC236}">
                <a16:creationId xmlns:a16="http://schemas.microsoft.com/office/drawing/2014/main" id="{BC130666-7337-48FC-90DD-7D8E8D2AECC9}"/>
              </a:ext>
            </a:extLst>
          </p:cNvPr>
          <p:cNvPicPr>
            <a:picLocks noChangeAspect="1"/>
          </p:cNvPicPr>
          <p:nvPr/>
        </p:nvPicPr>
        <p:blipFill>
          <a:blip r:embed="rId2"/>
          <a:stretch>
            <a:fillRect/>
          </a:stretch>
        </p:blipFill>
        <p:spPr>
          <a:xfrm>
            <a:off x="5981607" y="1474105"/>
            <a:ext cx="5952444" cy="1729679"/>
          </a:xfrm>
          <a:prstGeom prst="rect">
            <a:avLst/>
          </a:prstGeom>
        </p:spPr>
      </p:pic>
      <p:pic>
        <p:nvPicPr>
          <p:cNvPr id="10" name="Picture 9">
            <a:extLst>
              <a:ext uri="{FF2B5EF4-FFF2-40B4-BE49-F238E27FC236}">
                <a16:creationId xmlns:a16="http://schemas.microsoft.com/office/drawing/2014/main" id="{4CC14AE2-6C1B-417F-8823-F3661C2C62A3}"/>
              </a:ext>
            </a:extLst>
          </p:cNvPr>
          <p:cNvPicPr>
            <a:picLocks noChangeAspect="1"/>
          </p:cNvPicPr>
          <p:nvPr/>
        </p:nvPicPr>
        <p:blipFill>
          <a:blip r:embed="rId3"/>
          <a:stretch>
            <a:fillRect/>
          </a:stretch>
        </p:blipFill>
        <p:spPr>
          <a:xfrm>
            <a:off x="4072668" y="3429000"/>
            <a:ext cx="7992012" cy="3330005"/>
          </a:xfrm>
          <a:prstGeom prst="rect">
            <a:avLst/>
          </a:prstGeom>
        </p:spPr>
      </p:pic>
    </p:spTree>
    <p:extLst>
      <p:ext uri="{BB962C8B-B14F-4D97-AF65-F5344CB8AC3E}">
        <p14:creationId xmlns:p14="http://schemas.microsoft.com/office/powerpoint/2010/main" val="2250246957"/>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C7370DD-08CE-430A-93C2-F921DF960511}"/>
              </a:ext>
            </a:extLst>
          </p:cNvPr>
          <p:cNvSpPr>
            <a:spLocks noGrp="1"/>
          </p:cNvSpPr>
          <p:nvPr>
            <p:ph type="body" sz="quarter" idx="10"/>
          </p:nvPr>
        </p:nvSpPr>
        <p:spPr>
          <a:xfrm>
            <a:off x="426425" y="1120574"/>
            <a:ext cx="11038211" cy="5512984"/>
          </a:xfrm>
        </p:spPr>
        <p:txBody>
          <a:bodyPr/>
          <a:lstStyle/>
          <a:p>
            <a:pPr lvl="0">
              <a:spcAft>
                <a:spcPts val="1200"/>
              </a:spcAft>
            </a:pPr>
            <a:r>
              <a:rPr lang="en-US" dirty="0">
                <a:solidFill>
                  <a:srgbClr val="0078D7"/>
                </a:solidFill>
              </a:rPr>
              <a:t>Overview</a:t>
            </a:r>
          </a:p>
          <a:p>
            <a:pPr lvl="0">
              <a:spcAft>
                <a:spcPts val="1200"/>
              </a:spcAft>
            </a:pPr>
            <a:r>
              <a:rPr lang="en-US" sz="1600" dirty="0">
                <a:latin typeface="Segoe UI"/>
              </a:rPr>
              <a:t>It offers the different computational engines of a workspace to share databases and Parquet-backed tables between its Apache Spark pools, serverless SQL pool, and dedicated SQL pool.</a:t>
            </a:r>
          </a:p>
          <a:p>
            <a:pPr lvl="0"/>
            <a:endParaRPr lang="en-US" dirty="0">
              <a:solidFill>
                <a:srgbClr val="0078D7"/>
              </a:solidFill>
            </a:endParaRPr>
          </a:p>
          <a:p>
            <a:pPr lvl="0"/>
            <a:r>
              <a:rPr lang="en-US" dirty="0">
                <a:solidFill>
                  <a:srgbClr val="0078D7"/>
                </a:solidFill>
              </a:rPr>
              <a:t>Benefits</a:t>
            </a:r>
          </a:p>
          <a:p>
            <a:pPr marL="285750" lvl="0" indent="-285750">
              <a:buFont typeface="Arial" panose="020B0604020202020204" pitchFamily="34" charset="0"/>
              <a:buChar char="•"/>
            </a:pPr>
            <a:r>
              <a:rPr lang="en-US" sz="1600" dirty="0">
                <a:solidFill>
                  <a:srgbClr val="24292E"/>
                </a:solidFill>
                <a:latin typeface="+mn-lt"/>
              </a:rPr>
              <a:t>The shared metadata model supports the modern data warehouse pattern.</a:t>
            </a:r>
          </a:p>
          <a:p>
            <a:pPr marL="285750" lvl="0" indent="-285750">
              <a:buFont typeface="Arial" panose="020B0604020202020204" pitchFamily="34" charset="0"/>
              <a:buChar char="•"/>
            </a:pPr>
            <a:r>
              <a:rPr lang="en-US" sz="1600" b="0" i="0" dirty="0">
                <a:solidFill>
                  <a:srgbClr val="24292E"/>
                </a:solidFill>
                <a:effectLst/>
                <a:latin typeface="+mn-lt"/>
              </a:rPr>
              <a:t>The Spark created databases and all their tables become visible in any of the Azure Synapse workspace Spark pool instances and can be used from any of the Spark jobs provided necessary permissions are provided.</a:t>
            </a:r>
          </a:p>
          <a:p>
            <a:pPr marL="285750" lvl="0" indent="-285750">
              <a:buFont typeface="Arial" panose="020B0604020202020204" pitchFamily="34" charset="0"/>
              <a:buChar char="•"/>
            </a:pPr>
            <a:r>
              <a:rPr lang="en-US" sz="1600" dirty="0">
                <a:solidFill>
                  <a:srgbClr val="24292E"/>
                </a:solidFill>
                <a:latin typeface="+mn-lt"/>
              </a:rPr>
              <a:t>Databases are created automatically in the serverless SQL pool metadata.</a:t>
            </a:r>
          </a:p>
          <a:p>
            <a:pPr marL="285750" lvl="0" indent="-285750">
              <a:buFont typeface="Arial" panose="020B0604020202020204" pitchFamily="34" charset="0"/>
              <a:buChar char="•"/>
            </a:pPr>
            <a:r>
              <a:rPr lang="en-US" sz="1600" dirty="0">
                <a:solidFill>
                  <a:srgbClr val="24292E"/>
                </a:solidFill>
                <a:latin typeface="+mn-lt"/>
              </a:rPr>
              <a:t>The external and managed tables created by Spark job are made accessible as external tables in the serverless SQL pool metadata in the dbo schema of the corresponding database.</a:t>
            </a:r>
          </a:p>
          <a:p>
            <a:pPr marL="285750" lvl="0" indent="-285750">
              <a:buFont typeface="Arial" panose="020B0604020202020204" pitchFamily="34" charset="0"/>
              <a:buChar char="•"/>
            </a:pPr>
            <a:r>
              <a:rPr lang="en-US" sz="1600" dirty="0">
                <a:solidFill>
                  <a:srgbClr val="24292E"/>
                </a:solidFill>
                <a:latin typeface="+mn-lt"/>
              </a:rPr>
              <a:t>Spark created databases and their Parquet-backed tables will be mapped into the SQL pools for which metadata synchronization enabled. </a:t>
            </a:r>
            <a:endParaRPr lang="en-US" sz="1600" b="0" i="0" dirty="0">
              <a:solidFill>
                <a:srgbClr val="24292E"/>
              </a:solidFill>
              <a:effectLst/>
              <a:latin typeface="+mn-lt"/>
            </a:endParaRPr>
          </a:p>
          <a:p>
            <a:pPr lvl="0"/>
            <a:endParaRPr lang="en-US" b="0" i="0" dirty="0">
              <a:solidFill>
                <a:srgbClr val="24292E"/>
              </a:solidFill>
              <a:effectLst/>
              <a:latin typeface="-apple-system"/>
            </a:endParaRPr>
          </a:p>
          <a:p>
            <a:pPr lvl="0"/>
            <a:endParaRPr lang="en-US" dirty="0">
              <a:solidFill>
                <a:srgbClr val="0078D7"/>
              </a:solidFill>
            </a:endParaRPr>
          </a:p>
          <a:p>
            <a:pPr lvl="0"/>
            <a:endParaRPr lang="en-US" dirty="0">
              <a:solidFill>
                <a:srgbClr val="0078D7"/>
              </a:solidFill>
            </a:endParaRPr>
          </a:p>
        </p:txBody>
      </p:sp>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p:txBody>
          <a:bodyPr/>
          <a:lstStyle/>
          <a:p>
            <a:r>
              <a:rPr lang="en-US" dirty="0"/>
              <a:t>Metastore</a:t>
            </a:r>
          </a:p>
        </p:txBody>
      </p:sp>
    </p:spTree>
    <p:extLst>
      <p:ext uri="{BB962C8B-B14F-4D97-AF65-F5344CB8AC3E}">
        <p14:creationId xmlns:p14="http://schemas.microsoft.com/office/powerpoint/2010/main" val="1820993765"/>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Transform with Spark</a:t>
            </a:r>
          </a:p>
        </p:txBody>
      </p:sp>
    </p:spTree>
    <p:extLst>
      <p:ext uri="{BB962C8B-B14F-4D97-AF65-F5344CB8AC3E}">
        <p14:creationId xmlns:p14="http://schemas.microsoft.com/office/powerpoint/2010/main" val="119296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2247-BEBD-4995-8073-EEFE084CEEAE}"/>
              </a:ext>
            </a:extLst>
          </p:cNvPr>
          <p:cNvSpPr>
            <a:spLocks noGrp="1"/>
          </p:cNvSpPr>
          <p:nvPr>
            <p:ph type="title"/>
          </p:nvPr>
        </p:nvSpPr>
        <p:spPr>
          <a:xfrm>
            <a:off x="278286" y="285109"/>
            <a:ext cx="11692057" cy="804859"/>
          </a:xfrm>
        </p:spPr>
        <p:txBody>
          <a:bodyPr>
            <a:noAutofit/>
          </a:bodyPr>
          <a:lstStyle/>
          <a:p>
            <a:r>
              <a:rPr lang="en-US" sz="3400" spc="-147"/>
              <a:t>Transforming with Spark – Querying SQL Pools</a:t>
            </a:r>
          </a:p>
        </p:txBody>
      </p:sp>
      <p:sp>
        <p:nvSpPr>
          <p:cNvPr id="3" name="Rectangle 2">
            <a:extLst>
              <a:ext uri="{FF2B5EF4-FFF2-40B4-BE49-F238E27FC236}">
                <a16:creationId xmlns:a16="http://schemas.microsoft.com/office/drawing/2014/main" id="{279D7AC5-52AD-4188-94DA-0C8D938E47D9}"/>
              </a:ext>
            </a:extLst>
          </p:cNvPr>
          <p:cNvSpPr/>
          <p:nvPr/>
        </p:nvSpPr>
        <p:spPr>
          <a:xfrm>
            <a:off x="218803" y="1952130"/>
            <a:ext cx="5662808" cy="4398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 = "&lt;SQL DB ADMIN USER&gt;"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 "&lt;SQL DB ADMIN PWD&gt;"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 = "servername.database.windows.net”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 = 1433</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 ="&lt;AZURE SQL DB NAME&gt;“</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s"jdbc:sqlserver</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};database=${</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};encrypt=</a:t>
            </a:r>
            <a:r>
              <a:rPr lang="en-US" sz="1400" err="1">
                <a:solidFill>
                  <a:prstClr val="black"/>
                </a:solidFill>
                <a:latin typeface="Calibri" panose="020F0502020204030204" pitchFamily="34" charset="0"/>
                <a:cs typeface="Calibri" panose="020F0502020204030204" pitchFamily="34" charset="0"/>
              </a:rPr>
              <a:t>true;trustServerCertificate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false;hostNameInCertificate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database.windows.net;loginTimeout</a:t>
            </a:r>
            <a:r>
              <a:rPr lang="en-US" sz="1400">
                <a:solidFill>
                  <a:prstClr val="black"/>
                </a:solidFill>
                <a:latin typeface="Calibri" panose="020F0502020204030204" pitchFamily="34" charset="0"/>
                <a:cs typeface="Calibri" panose="020F0502020204030204" pitchFamily="34" charset="0"/>
              </a:rPr>
              <a:t>=60;“</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 = </a:t>
            </a:r>
            <a:r>
              <a:rPr lang="en-US" sz="1400">
                <a:solidFill>
                  <a:srgbClr val="00B0F0"/>
                </a:solidFill>
                <a:latin typeface="Calibri" panose="020F0502020204030204" pitchFamily="34" charset="0"/>
                <a:cs typeface="Calibri" panose="020F0502020204030204" pitchFamily="34" charset="0"/>
              </a:rPr>
              <a:t>new </a:t>
            </a:r>
            <a:r>
              <a:rPr lang="en-US" sz="1400">
                <a:solidFill>
                  <a:prstClr val="black"/>
                </a:solidFill>
                <a:latin typeface="Calibri" panose="020F0502020204030204" pitchFamily="34" charset="0"/>
                <a:cs typeface="Calibri" panose="020F0502020204030204" pitchFamily="34" charset="0"/>
              </a:rPr>
              <a:t>Properties()</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("user", s"${</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a:t>
            </a: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("password", s"${</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srgbClr val="00B0F0"/>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sqlTableDf</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spark.read.jdbc</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“dbo.Tbl1",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a:t>
            </a:r>
          </a:p>
        </p:txBody>
      </p:sp>
      <p:sp>
        <p:nvSpPr>
          <p:cNvPr id="15" name="Rectangle 14">
            <a:extLst>
              <a:ext uri="{FF2B5EF4-FFF2-40B4-BE49-F238E27FC236}">
                <a16:creationId xmlns:a16="http://schemas.microsoft.com/office/drawing/2014/main" id="{FBB3D7C6-605E-4439-BC16-C4D9B9DDC7E6}"/>
              </a:ext>
            </a:extLst>
          </p:cNvPr>
          <p:cNvSpPr/>
          <p:nvPr/>
        </p:nvSpPr>
        <p:spPr>
          <a:xfrm>
            <a:off x="6395443" y="1952131"/>
            <a:ext cx="5506174" cy="1605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01"/>
            <a:r>
              <a:rPr lang="en-US" sz="1400" dirty="0">
                <a:solidFill>
                  <a:srgbClr val="C00000"/>
                </a:solidFill>
                <a:latin typeface="Calibri" panose="020F0502020204030204" pitchFamily="34" charset="0"/>
                <a:cs typeface="Calibri" panose="020F0502020204030204" pitchFamily="34" charset="0"/>
              </a:rPr>
              <a:t>// Construct a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from SQL Pool table</a:t>
            </a:r>
          </a:p>
          <a:p>
            <a:pPr defTabSz="914201"/>
            <a:r>
              <a:rPr lang="en-US" sz="1400" dirty="0">
                <a:solidFill>
                  <a:srgbClr val="00B0F0"/>
                </a:solidFill>
                <a:latin typeface="Calibri" panose="020F0502020204030204" pitchFamily="34" charset="0"/>
                <a:cs typeface="Calibri" panose="020F0502020204030204" pitchFamily="34" charset="0"/>
              </a:rPr>
              <a:t>var</a:t>
            </a:r>
            <a:r>
              <a:rPr lang="en-US" sz="1400" dirty="0">
                <a:solidFill>
                  <a:prstClr val="black"/>
                </a:solidFill>
                <a:latin typeface="Calibri" panose="020F0502020204030204" pitchFamily="34" charset="0"/>
                <a:cs typeface="Calibri" panose="020F0502020204030204" pitchFamily="34" charset="0"/>
              </a:rPr>
              <a:t> df = </a:t>
            </a:r>
            <a:r>
              <a:rPr lang="en-US" sz="1400" dirty="0" err="1">
                <a:solidFill>
                  <a:prstClr val="black"/>
                </a:solidFill>
                <a:latin typeface="Calibri" panose="020F0502020204030204" pitchFamily="34" charset="0"/>
                <a:cs typeface="Calibri" panose="020F0502020204030204" pitchFamily="34" charset="0"/>
              </a:rPr>
              <a:t>spark.read.sqlanalytics</a:t>
            </a:r>
            <a:r>
              <a:rPr lang="en-US" sz="1400" dirty="0">
                <a:solidFill>
                  <a:prstClr val="black"/>
                </a:solidFill>
                <a:latin typeface="Calibri" panose="020F0502020204030204" pitchFamily="34" charset="0"/>
                <a:cs typeface="Calibri" panose="020F0502020204030204" pitchFamily="34" charset="0"/>
              </a:rPr>
              <a:t>("sql1.dbo.Tbl1")</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srgbClr val="C00000"/>
                </a:solidFill>
                <a:latin typeface="Calibri" panose="020F0502020204030204" pitchFamily="34" charset="0"/>
                <a:cs typeface="Calibri" panose="020F0502020204030204" pitchFamily="34" charset="0"/>
              </a:rPr>
              <a:t>// Write the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into SQL Pool table</a:t>
            </a:r>
          </a:p>
          <a:p>
            <a:pPr defTabSz="914201"/>
            <a:r>
              <a:rPr lang="en-US" sz="1400" dirty="0" err="1">
                <a:solidFill>
                  <a:prstClr val="black"/>
                </a:solidFill>
                <a:latin typeface="Calibri" panose="020F0502020204030204" pitchFamily="34" charset="0"/>
                <a:cs typeface="Calibri" panose="020F0502020204030204" pitchFamily="34" charset="0"/>
              </a:rPr>
              <a:t>df.write.sqlanalytics</a:t>
            </a:r>
            <a:r>
              <a:rPr lang="en-US" sz="1400" dirty="0">
                <a:solidFill>
                  <a:prstClr val="black"/>
                </a:solidFill>
                <a:latin typeface="Calibri" panose="020F0502020204030204" pitchFamily="34" charset="0"/>
                <a:cs typeface="Calibri" panose="020F0502020204030204" pitchFamily="34" charset="0"/>
              </a:rPr>
              <a:t>(“sql1.dbo.Tbl2”)</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prstClr val="black"/>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3F6B74C9-8468-4E8D-865F-482B30516A3A}"/>
              </a:ext>
            </a:extLst>
          </p:cNvPr>
          <p:cNvSpPr/>
          <p:nvPr/>
        </p:nvSpPr>
        <p:spPr>
          <a:xfrm>
            <a:off x="1283426" y="1138896"/>
            <a:ext cx="3003986"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Existing Approach</a:t>
            </a:r>
          </a:p>
        </p:txBody>
      </p:sp>
      <p:sp>
        <p:nvSpPr>
          <p:cNvPr id="20" name="Rectangle 19">
            <a:extLst>
              <a:ext uri="{FF2B5EF4-FFF2-40B4-BE49-F238E27FC236}">
                <a16:creationId xmlns:a16="http://schemas.microsoft.com/office/drawing/2014/main" id="{20F71ACC-FA2F-4B5E-8D59-259A29F9EA4A}"/>
              </a:ext>
            </a:extLst>
          </p:cNvPr>
          <p:cNvSpPr/>
          <p:nvPr/>
        </p:nvSpPr>
        <p:spPr>
          <a:xfrm>
            <a:off x="7720073" y="1138896"/>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New Approach Using Scala</a:t>
            </a:r>
          </a:p>
        </p:txBody>
      </p:sp>
      <p:sp>
        <p:nvSpPr>
          <p:cNvPr id="4" name="Rectangle 3">
            <a:extLst>
              <a:ext uri="{FF2B5EF4-FFF2-40B4-BE49-F238E27FC236}">
                <a16:creationId xmlns:a16="http://schemas.microsoft.com/office/drawing/2014/main" id="{4B4B14E9-0BA6-4395-93C9-601CF6EDE1FF}"/>
              </a:ext>
            </a:extLst>
          </p:cNvPr>
          <p:cNvSpPr/>
          <p:nvPr/>
        </p:nvSpPr>
        <p:spPr>
          <a:xfrm>
            <a:off x="6023355" y="1318737"/>
            <a:ext cx="72645" cy="53421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01"/>
            <a:endParaRPr lang="en-US">
              <a:solidFill>
                <a:prstClr val="white"/>
              </a:solidFill>
              <a:latin typeface="Calibri" panose="020F0502020204030204"/>
            </a:endParaRPr>
          </a:p>
        </p:txBody>
      </p:sp>
      <p:sp>
        <p:nvSpPr>
          <p:cNvPr id="8" name="Rectangle 7">
            <a:extLst>
              <a:ext uri="{FF2B5EF4-FFF2-40B4-BE49-F238E27FC236}">
                <a16:creationId xmlns:a16="http://schemas.microsoft.com/office/drawing/2014/main" id="{095D1B9C-4B7E-47DA-9ADE-DC0780E7037C}"/>
              </a:ext>
            </a:extLst>
          </p:cNvPr>
          <p:cNvSpPr/>
          <p:nvPr/>
        </p:nvSpPr>
        <p:spPr>
          <a:xfrm>
            <a:off x="6395444" y="3695471"/>
            <a:ext cx="5286816" cy="724143"/>
          </a:xfrm>
          <a:prstGeom prst="rect">
            <a:avLst/>
          </a:prstGeom>
        </p:spPr>
        <p:txBody>
          <a:bodyPr wrap="square">
            <a:spAutoFit/>
          </a:bodyPr>
          <a:lstStyle/>
          <a:p>
            <a:r>
              <a:rPr lang="en-US" sz="1372" dirty="0">
                <a:solidFill>
                  <a:srgbClr val="000000"/>
                </a:solidFill>
                <a:latin typeface="Consolas" panose="020B0609020204030204" pitchFamily="49" charset="0"/>
              </a:rPr>
              <a:t>%%spark</a:t>
            </a:r>
          </a:p>
          <a:p>
            <a:r>
              <a:rPr lang="en-US" sz="1372" dirty="0">
                <a:solidFill>
                  <a:srgbClr val="0000FF"/>
                </a:solidFill>
                <a:latin typeface="Consolas" panose="020B0609020204030204" pitchFamily="49" charset="0"/>
              </a:rPr>
              <a:t>var</a:t>
            </a:r>
            <a:r>
              <a:rPr lang="en-US" sz="1372" dirty="0">
                <a:solidFill>
                  <a:srgbClr val="000000"/>
                </a:solidFill>
                <a:latin typeface="Consolas" panose="020B0609020204030204" pitchFamily="49" charset="0"/>
              </a:rPr>
              <a:t> df = </a:t>
            </a:r>
            <a:r>
              <a:rPr lang="en-US" sz="1372" dirty="0" err="1">
                <a:solidFill>
                  <a:srgbClr val="000000"/>
                </a:solidFill>
                <a:latin typeface="Consolas" panose="020B0609020204030204" pitchFamily="49" charset="0"/>
              </a:rPr>
              <a:t>spark.read.sqlanalytics</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"sql1.dbo.Tbl1"</a:t>
            </a:r>
            <a:r>
              <a:rPr lang="en-US" sz="1372" dirty="0">
                <a:solidFill>
                  <a:srgbClr val="000000"/>
                </a:solidFill>
                <a:latin typeface="Consolas" panose="020B0609020204030204" pitchFamily="49" charset="0"/>
              </a:rPr>
              <a:t>) </a:t>
            </a:r>
          </a:p>
          <a:p>
            <a:r>
              <a:rPr lang="en-US" sz="1372" dirty="0" err="1">
                <a:solidFill>
                  <a:srgbClr val="000000"/>
                </a:solidFill>
                <a:latin typeface="Consolas" panose="020B0609020204030204" pitchFamily="49" charset="0"/>
              </a:rPr>
              <a:t>df.createOrReplaceTempView</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"tbl1"</a:t>
            </a:r>
            <a:r>
              <a:rPr lang="en-US" sz="1372" dirty="0">
                <a:solidFill>
                  <a:srgbClr val="000000"/>
                </a:solidFill>
                <a:latin typeface="Consolas" panose="020B0609020204030204" pitchFamily="49" charset="0"/>
              </a:rPr>
              <a:t>)</a:t>
            </a:r>
          </a:p>
        </p:txBody>
      </p:sp>
      <p:sp>
        <p:nvSpPr>
          <p:cNvPr id="9" name="Rectangle 8">
            <a:extLst>
              <a:ext uri="{FF2B5EF4-FFF2-40B4-BE49-F238E27FC236}">
                <a16:creationId xmlns:a16="http://schemas.microsoft.com/office/drawing/2014/main" id="{CBA39A3A-3FF4-4603-B6EB-06B92B2473AE}"/>
              </a:ext>
            </a:extLst>
          </p:cNvPr>
          <p:cNvSpPr/>
          <p:nvPr/>
        </p:nvSpPr>
        <p:spPr>
          <a:xfrm>
            <a:off x="6395443" y="4624234"/>
            <a:ext cx="6094444" cy="935351"/>
          </a:xfrm>
          <a:prstGeom prst="rect">
            <a:avLst/>
          </a:prstGeom>
        </p:spPr>
        <p:txBody>
          <a:bodyPr>
            <a:spAutoFit/>
          </a:bodyPr>
          <a:lstStyle/>
          <a:p>
            <a:r>
              <a:rPr lang="en-US" sz="1372">
                <a:solidFill>
                  <a:srgbClr val="000000"/>
                </a:solidFill>
                <a:latin typeface="Consolas" panose="020B0609020204030204" pitchFamily="49" charset="0"/>
              </a:rPr>
              <a:t>%%</a:t>
            </a:r>
            <a:r>
              <a:rPr lang="en-US" sz="1372" err="1">
                <a:solidFill>
                  <a:srgbClr val="000000"/>
                </a:solidFill>
                <a:latin typeface="Consolas" panose="020B0609020204030204" pitchFamily="49" charset="0"/>
              </a:rPr>
              <a:t>pyspark</a:t>
            </a:r>
            <a:endParaRPr lang="en-US" sz="1372">
              <a:solidFill>
                <a:srgbClr val="000000"/>
              </a:solidFill>
              <a:latin typeface="Consolas" panose="020B0609020204030204" pitchFamily="49" charset="0"/>
            </a:endParaRPr>
          </a:p>
          <a:p>
            <a:r>
              <a:rPr lang="en-US" sz="1372">
                <a:solidFill>
                  <a:srgbClr val="000000"/>
                </a:solidFill>
                <a:latin typeface="Consolas" panose="020B0609020204030204" pitchFamily="49" charset="0"/>
              </a:rPr>
              <a:t>sample = </a:t>
            </a:r>
            <a:r>
              <a:rPr lang="en-US" sz="1372" err="1">
                <a:solidFill>
                  <a:srgbClr val="000000"/>
                </a:solidFill>
                <a:latin typeface="Consolas" panose="020B0609020204030204" pitchFamily="49" charset="0"/>
              </a:rPr>
              <a:t>spark.sql</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"SELECT * FROM tbl1"</a:t>
            </a:r>
            <a:r>
              <a:rPr lang="en-US" sz="1372">
                <a:solidFill>
                  <a:srgbClr val="000000"/>
                </a:solidFill>
                <a:latin typeface="Consolas" panose="020B0609020204030204" pitchFamily="49" charset="0"/>
              </a:rPr>
              <a:t>)</a:t>
            </a:r>
          </a:p>
          <a:p>
            <a:r>
              <a:rPr lang="en-US" sz="1372" err="1">
                <a:solidFill>
                  <a:srgbClr val="000000"/>
                </a:solidFill>
                <a:latin typeface="Consolas" panose="020B0609020204030204" pitchFamily="49" charset="0"/>
              </a:rPr>
              <a:t>sample.createOrReplaceTempView</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a:t>
            </a:r>
            <a:r>
              <a:rPr lang="en-US" sz="1372" err="1">
                <a:solidFill>
                  <a:srgbClr val="A31515"/>
                </a:solidFill>
                <a:latin typeface="Consolas" panose="020B0609020204030204" pitchFamily="49" charset="0"/>
              </a:rPr>
              <a:t>tblnew</a:t>
            </a:r>
            <a:r>
              <a:rPr lang="en-US" sz="1372">
                <a:solidFill>
                  <a:srgbClr val="A31515"/>
                </a:solidFill>
                <a:latin typeface="Consolas" panose="020B0609020204030204" pitchFamily="49" charset="0"/>
              </a:rPr>
              <a:t>"</a:t>
            </a:r>
            <a:r>
              <a:rPr lang="en-US" sz="1372">
                <a:solidFill>
                  <a:srgbClr val="000000"/>
                </a:solidFill>
                <a:latin typeface="Consolas" panose="020B0609020204030204" pitchFamily="49" charset="0"/>
              </a:rPr>
              <a:t>)</a:t>
            </a:r>
          </a:p>
          <a:p>
            <a:endParaRPr lang="en-US" sz="1372">
              <a:solidFill>
                <a:srgbClr val="000000"/>
              </a:solidFill>
              <a:latin typeface="Consolas" panose="020B0609020204030204" pitchFamily="49" charset="0"/>
            </a:endParaRPr>
          </a:p>
        </p:txBody>
      </p:sp>
      <p:sp>
        <p:nvSpPr>
          <p:cNvPr id="12" name="Rectangle 11">
            <a:extLst>
              <a:ext uri="{FF2B5EF4-FFF2-40B4-BE49-F238E27FC236}">
                <a16:creationId xmlns:a16="http://schemas.microsoft.com/office/drawing/2014/main" id="{6330555C-1B4F-4EE7-A530-05FFFD077213}"/>
              </a:ext>
            </a:extLst>
          </p:cNvPr>
          <p:cNvSpPr/>
          <p:nvPr/>
        </p:nvSpPr>
        <p:spPr>
          <a:xfrm>
            <a:off x="6466142" y="5520659"/>
            <a:ext cx="5504200" cy="935351"/>
          </a:xfrm>
          <a:prstGeom prst="rect">
            <a:avLst/>
          </a:prstGeom>
        </p:spPr>
        <p:txBody>
          <a:bodyPr wrap="square">
            <a:spAutoFit/>
          </a:bodyPr>
          <a:lstStyle/>
          <a:p>
            <a:r>
              <a:rPr lang="en-US" sz="1372" dirty="0">
                <a:solidFill>
                  <a:srgbClr val="000000"/>
                </a:solidFill>
                <a:latin typeface="Consolas" panose="020B0609020204030204" pitchFamily="49" charset="0"/>
              </a:rPr>
              <a:t>%%spark</a:t>
            </a:r>
          </a:p>
          <a:p>
            <a:r>
              <a:rPr lang="en-US" sz="1372" dirty="0">
                <a:solidFill>
                  <a:srgbClr val="0000FF"/>
                </a:solidFill>
                <a:latin typeface="Consolas" panose="020B0609020204030204" pitchFamily="49" charset="0"/>
              </a:rPr>
              <a:t>var</a:t>
            </a:r>
            <a:r>
              <a:rPr lang="en-US" sz="1372" dirty="0">
                <a:solidFill>
                  <a:srgbClr val="000000"/>
                </a:solidFill>
                <a:latin typeface="Consolas" panose="020B0609020204030204" pitchFamily="49" charset="0"/>
              </a:rPr>
              <a:t> df = </a:t>
            </a:r>
            <a:r>
              <a:rPr lang="en-US" sz="1372" dirty="0" err="1">
                <a:solidFill>
                  <a:srgbClr val="000000"/>
                </a:solidFill>
                <a:latin typeface="Consolas" panose="020B0609020204030204" pitchFamily="49" charset="0"/>
              </a:rPr>
              <a:t>spark.sql</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"SELECT * FROM </a:t>
            </a:r>
            <a:r>
              <a:rPr lang="en-US" sz="1372" dirty="0" err="1">
                <a:solidFill>
                  <a:srgbClr val="A31515"/>
                </a:solidFill>
                <a:latin typeface="Consolas" panose="020B0609020204030204" pitchFamily="49" charset="0"/>
              </a:rPr>
              <a:t>tblnew</a:t>
            </a:r>
            <a:r>
              <a:rPr lang="en-US" sz="1372" dirty="0">
                <a:solidFill>
                  <a:srgbClr val="A31515"/>
                </a:solidFill>
                <a:latin typeface="Consolas" panose="020B0609020204030204" pitchFamily="49" charset="0"/>
              </a:rPr>
              <a:t>"</a:t>
            </a:r>
            <a:r>
              <a:rPr lang="en-US" sz="1372" dirty="0">
                <a:solidFill>
                  <a:srgbClr val="000000"/>
                </a:solidFill>
                <a:latin typeface="Consolas" panose="020B0609020204030204" pitchFamily="49" charset="0"/>
              </a:rPr>
              <a:t>)</a:t>
            </a:r>
          </a:p>
          <a:p>
            <a:r>
              <a:rPr lang="en-US" sz="1372" dirty="0" err="1">
                <a:solidFill>
                  <a:srgbClr val="000000"/>
                </a:solidFill>
                <a:latin typeface="Consolas" panose="020B0609020204030204" pitchFamily="49" charset="0"/>
              </a:rPr>
              <a:t>df.write.sqlanalytics</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“sql1.dbo.tbl2"</a:t>
            </a:r>
            <a:r>
              <a:rPr lang="en-US" sz="1372" dirty="0">
                <a:solidFill>
                  <a:srgbClr val="000000"/>
                </a:solidFill>
                <a:latin typeface="Consolas" panose="020B0609020204030204" pitchFamily="49" charset="0"/>
              </a:rPr>
              <a:t>, </a:t>
            </a:r>
            <a:r>
              <a:rPr lang="en-US" sz="1372" dirty="0" err="1">
                <a:solidFill>
                  <a:srgbClr val="000000"/>
                </a:solidFill>
                <a:latin typeface="Consolas" panose="020B0609020204030204" pitchFamily="49" charset="0"/>
              </a:rPr>
              <a:t>Constants.INTERNAL</a:t>
            </a:r>
            <a:r>
              <a:rPr lang="en-US" sz="1372" dirty="0">
                <a:solidFill>
                  <a:srgbClr val="000000"/>
                </a:solidFill>
                <a:latin typeface="Consolas" panose="020B0609020204030204" pitchFamily="49" charset="0"/>
              </a:rPr>
              <a:t>) </a:t>
            </a:r>
          </a:p>
        </p:txBody>
      </p:sp>
      <p:cxnSp>
        <p:nvCxnSpPr>
          <p:cNvPr id="11" name="Straight Connector 10">
            <a:extLst>
              <a:ext uri="{FF2B5EF4-FFF2-40B4-BE49-F238E27FC236}">
                <a16:creationId xmlns:a16="http://schemas.microsoft.com/office/drawing/2014/main" id="{5A3CB1A7-12FC-4735-BAF4-C06D5949C5D5}"/>
              </a:ext>
            </a:extLst>
          </p:cNvPr>
          <p:cNvCxnSpPr/>
          <p:nvPr/>
        </p:nvCxnSpPr>
        <p:spPr>
          <a:xfrm>
            <a:off x="6466142" y="3204894"/>
            <a:ext cx="4859003"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2826F03-56FD-4D08-8E21-04F052E84883}"/>
              </a:ext>
            </a:extLst>
          </p:cNvPr>
          <p:cNvSpPr/>
          <p:nvPr/>
        </p:nvSpPr>
        <p:spPr>
          <a:xfrm>
            <a:off x="7649373" y="3026571"/>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dirty="0">
                <a:solidFill>
                  <a:prstClr val="black"/>
                </a:solidFill>
                <a:latin typeface="Calibri" panose="020F0502020204030204"/>
              </a:rPr>
              <a:t>Using Python</a:t>
            </a:r>
          </a:p>
        </p:txBody>
      </p:sp>
    </p:spTree>
    <p:extLst>
      <p:ext uri="{BB962C8B-B14F-4D97-AF65-F5344CB8AC3E}">
        <p14:creationId xmlns:p14="http://schemas.microsoft.com/office/powerpoint/2010/main" val="859692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5" grpId="0"/>
      <p:bldP spid="20" grpId="0"/>
      <p:bldP spid="4" grpId="0" animBg="1"/>
      <p:bldP spid="8" grpId="0"/>
      <p:bldP spid="9" grpId="0"/>
      <p:bldP spid="12" grpId="0"/>
      <p:bldP spid="16"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314D415-944D-4A65-B628-8827EC4F57C7}"/>
              </a:ext>
            </a:extLst>
          </p:cNvPr>
          <p:cNvPicPr>
            <a:picLocks noChangeAspect="1"/>
          </p:cNvPicPr>
          <p:nvPr/>
        </p:nvPicPr>
        <p:blipFill>
          <a:blip r:embed="rId2"/>
          <a:stretch>
            <a:fillRect/>
          </a:stretch>
        </p:blipFill>
        <p:spPr>
          <a:xfrm>
            <a:off x="6945130" y="2263626"/>
            <a:ext cx="3588105" cy="568999"/>
          </a:xfrm>
          <a:prstGeom prst="rect">
            <a:avLst/>
          </a:prstGeom>
        </p:spPr>
      </p:pic>
      <p:grpSp>
        <p:nvGrpSpPr>
          <p:cNvPr id="1078" name="Group 1077">
            <a:extLst>
              <a:ext uri="{FF2B5EF4-FFF2-40B4-BE49-F238E27FC236}">
                <a16:creationId xmlns:a16="http://schemas.microsoft.com/office/drawing/2014/main" id="{7F27D379-5B47-41EC-816B-98EE7A3C96D0}"/>
              </a:ext>
            </a:extLst>
          </p:cNvPr>
          <p:cNvGrpSpPr/>
          <p:nvPr/>
        </p:nvGrpSpPr>
        <p:grpSpPr>
          <a:xfrm>
            <a:off x="6965629" y="3490993"/>
            <a:ext cx="3645665" cy="2634712"/>
            <a:chOff x="6965628" y="3490993"/>
            <a:chExt cx="3645665" cy="2634712"/>
          </a:xfrm>
        </p:grpSpPr>
        <p:pic>
          <p:nvPicPr>
            <p:cNvPr id="21" name="Picture 4" descr="Image result for apache spark">
              <a:extLst>
                <a:ext uri="{FF2B5EF4-FFF2-40B4-BE49-F238E27FC236}">
                  <a16:creationId xmlns:a16="http://schemas.microsoft.com/office/drawing/2014/main" id="{BD0F20F8-CE91-4CB9-88BC-FEF0C28890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58816" y="3980025"/>
              <a:ext cx="952477" cy="49449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2" name="Diagram 21">
              <a:extLst>
                <a:ext uri="{FF2B5EF4-FFF2-40B4-BE49-F238E27FC236}">
                  <a16:creationId xmlns:a16="http://schemas.microsoft.com/office/drawing/2014/main" id="{452FBD71-29CA-4BD2-8D40-EEA7883893F1}"/>
                </a:ext>
              </a:extLst>
            </p:cNvPr>
            <p:cNvGraphicFramePr/>
            <p:nvPr/>
          </p:nvGraphicFramePr>
          <p:xfrm>
            <a:off x="6965628" y="3490993"/>
            <a:ext cx="3511226" cy="26347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graphicFrame>
        <p:nvGraphicFramePr>
          <p:cNvPr id="24" name="Diagram 23">
            <a:extLst>
              <a:ext uri="{FF2B5EF4-FFF2-40B4-BE49-F238E27FC236}">
                <a16:creationId xmlns:a16="http://schemas.microsoft.com/office/drawing/2014/main" id="{AC85FE41-406F-4C72-9E0D-0EA86AF2F57B}"/>
              </a:ext>
            </a:extLst>
          </p:cNvPr>
          <p:cNvGraphicFramePr/>
          <p:nvPr/>
        </p:nvGraphicFramePr>
        <p:xfrm>
          <a:off x="1234697" y="3490993"/>
          <a:ext cx="3511227" cy="263471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26" name="Picture 25">
            <a:extLst>
              <a:ext uri="{FF2B5EF4-FFF2-40B4-BE49-F238E27FC236}">
                <a16:creationId xmlns:a16="http://schemas.microsoft.com/office/drawing/2014/main" id="{6235A2A6-3B57-4995-A429-43FB8CA948E7}"/>
              </a:ext>
            </a:extLst>
          </p:cNvPr>
          <p:cNvPicPr>
            <a:picLocks noChangeAspect="1"/>
          </p:cNvPicPr>
          <p:nvPr/>
        </p:nvPicPr>
        <p:blipFill>
          <a:blip r:embed="rId2"/>
          <a:stretch>
            <a:fillRect/>
          </a:stretch>
        </p:blipFill>
        <p:spPr>
          <a:xfrm>
            <a:off x="4048190" y="5348246"/>
            <a:ext cx="3588105" cy="568999"/>
          </a:xfrm>
          <a:prstGeom prst="rect">
            <a:avLst/>
          </a:prstGeom>
        </p:spPr>
      </p:pic>
      <p:sp>
        <p:nvSpPr>
          <p:cNvPr id="29" name="TextBox 28">
            <a:extLst>
              <a:ext uri="{FF2B5EF4-FFF2-40B4-BE49-F238E27FC236}">
                <a16:creationId xmlns:a16="http://schemas.microsoft.com/office/drawing/2014/main" id="{D33AB850-4771-425E-8E86-A1A65EE071BD}"/>
              </a:ext>
            </a:extLst>
          </p:cNvPr>
          <p:cNvSpPr txBox="1"/>
          <p:nvPr/>
        </p:nvSpPr>
        <p:spPr>
          <a:xfrm>
            <a:off x="4113529" y="5963189"/>
            <a:ext cx="3588105" cy="307777"/>
          </a:xfrm>
          <a:prstGeom prst="rect">
            <a:avLst/>
          </a:prstGeom>
          <a:noFill/>
        </p:spPr>
        <p:txBody>
          <a:bodyPr wrap="square" rtlCol="0">
            <a:spAutoFit/>
          </a:bodyPr>
          <a:lstStyle/>
          <a:p>
            <a:pPr defTabSz="914377"/>
            <a:r>
              <a:rPr lang="en-US" sz="1400">
                <a:solidFill>
                  <a:prstClr val="black"/>
                </a:solidFill>
                <a:latin typeface="Calibri" panose="020F0502020204030204"/>
              </a:rPr>
              <a:t>User Provisioned Workspace-Default Data Lake</a:t>
            </a:r>
          </a:p>
        </p:txBody>
      </p:sp>
      <p:grpSp>
        <p:nvGrpSpPr>
          <p:cNvPr id="1079" name="Group 1078">
            <a:extLst>
              <a:ext uri="{FF2B5EF4-FFF2-40B4-BE49-F238E27FC236}">
                <a16:creationId xmlns:a16="http://schemas.microsoft.com/office/drawing/2014/main" id="{E5E1D725-46CE-4B3B-A30F-3B4949172903}"/>
              </a:ext>
            </a:extLst>
          </p:cNvPr>
          <p:cNvGrpSpPr/>
          <p:nvPr/>
        </p:nvGrpSpPr>
        <p:grpSpPr>
          <a:xfrm>
            <a:off x="3306306" y="4181082"/>
            <a:ext cx="5098941" cy="442586"/>
            <a:chOff x="3306305" y="4181076"/>
            <a:chExt cx="5098941" cy="442585"/>
          </a:xfrm>
        </p:grpSpPr>
        <p:sp>
          <p:nvSpPr>
            <p:cNvPr id="25" name="Arrow: Left-Right 24">
              <a:extLst>
                <a:ext uri="{FF2B5EF4-FFF2-40B4-BE49-F238E27FC236}">
                  <a16:creationId xmlns:a16="http://schemas.microsoft.com/office/drawing/2014/main" id="{3BCC6491-A528-4675-AA89-572CD44326BB}"/>
                </a:ext>
              </a:extLst>
            </p:cNvPr>
            <p:cNvSpPr/>
            <p:nvPr/>
          </p:nvSpPr>
          <p:spPr>
            <a:xfrm>
              <a:off x="3306305" y="4577942"/>
              <a:ext cx="5098941" cy="45719"/>
            </a:xfrm>
            <a:prstGeom prst="lef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grpSp>
          <p:nvGrpSpPr>
            <p:cNvPr id="1069" name="Group 1068">
              <a:extLst>
                <a:ext uri="{FF2B5EF4-FFF2-40B4-BE49-F238E27FC236}">
                  <a16:creationId xmlns:a16="http://schemas.microsoft.com/office/drawing/2014/main" id="{AC77F96F-34BB-46FF-B09D-BBE93AB83E93}"/>
                </a:ext>
              </a:extLst>
            </p:cNvPr>
            <p:cNvGrpSpPr/>
            <p:nvPr/>
          </p:nvGrpSpPr>
          <p:grpSpPr>
            <a:xfrm>
              <a:off x="4439093" y="4181076"/>
              <a:ext cx="3883830" cy="321812"/>
              <a:chOff x="4439093" y="4181076"/>
              <a:chExt cx="3883830" cy="321812"/>
            </a:xfrm>
          </p:grpSpPr>
          <p:sp>
            <p:nvSpPr>
              <p:cNvPr id="27" name="TextBox 26">
                <a:extLst>
                  <a:ext uri="{FF2B5EF4-FFF2-40B4-BE49-F238E27FC236}">
                    <a16:creationId xmlns:a16="http://schemas.microsoft.com/office/drawing/2014/main" id="{B2664613-7541-4478-AF17-66C697B6C6BC}"/>
                  </a:ext>
                </a:extLst>
              </p:cNvPr>
              <p:cNvSpPr txBox="1"/>
              <p:nvPr/>
            </p:nvSpPr>
            <p:spPr>
              <a:xfrm>
                <a:off x="4734818" y="4181076"/>
                <a:ext cx="3588105" cy="307777"/>
              </a:xfrm>
              <a:prstGeom prst="rect">
                <a:avLst/>
              </a:prstGeom>
              <a:noFill/>
            </p:spPr>
            <p:txBody>
              <a:bodyPr wrap="square" rtlCol="0">
                <a:spAutoFit/>
              </a:bodyPr>
              <a:lstStyle/>
              <a:p>
                <a:pPr defTabSz="914377"/>
                <a:r>
                  <a:rPr lang="en-US" sz="1400">
                    <a:solidFill>
                      <a:prstClr val="black"/>
                    </a:solidFill>
                    <a:latin typeface="Calibri" panose="020F0502020204030204"/>
                  </a:rPr>
                  <a:t>JDBC to issue CETAS + send filters/projections</a:t>
                </a:r>
              </a:p>
            </p:txBody>
          </p:sp>
          <p:sp>
            <p:nvSpPr>
              <p:cNvPr id="35" name="Oval 34">
                <a:extLst>
                  <a:ext uri="{FF2B5EF4-FFF2-40B4-BE49-F238E27FC236}">
                    <a16:creationId xmlns:a16="http://schemas.microsoft.com/office/drawing/2014/main" id="{4C89298F-1CE2-4D27-B6CA-51D432BD2142}"/>
                  </a:ext>
                </a:extLst>
              </p:cNvPr>
              <p:cNvSpPr/>
              <p:nvPr/>
            </p:nvSpPr>
            <p:spPr>
              <a:xfrm>
                <a:off x="4439093" y="4184193"/>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1</a:t>
                </a:r>
              </a:p>
            </p:txBody>
          </p:sp>
        </p:grpSp>
      </p:grpSp>
      <p:grpSp>
        <p:nvGrpSpPr>
          <p:cNvPr id="1070" name="Group 1069">
            <a:extLst>
              <a:ext uri="{FF2B5EF4-FFF2-40B4-BE49-F238E27FC236}">
                <a16:creationId xmlns:a16="http://schemas.microsoft.com/office/drawing/2014/main" id="{FE05A243-5AA1-4E27-AD3A-5327E906E345}"/>
              </a:ext>
            </a:extLst>
          </p:cNvPr>
          <p:cNvGrpSpPr/>
          <p:nvPr/>
        </p:nvGrpSpPr>
        <p:grpSpPr>
          <a:xfrm>
            <a:off x="-57714" y="5013778"/>
            <a:ext cx="2533067" cy="841916"/>
            <a:chOff x="-57713" y="5013774"/>
            <a:chExt cx="2533066" cy="841915"/>
          </a:xfrm>
        </p:grpSpPr>
        <p:sp>
          <p:nvSpPr>
            <p:cNvPr id="32" name="Rectangle 31">
              <a:extLst>
                <a:ext uri="{FF2B5EF4-FFF2-40B4-BE49-F238E27FC236}">
                  <a16:creationId xmlns:a16="http://schemas.microsoft.com/office/drawing/2014/main" id="{A611F8D3-46CB-4019-A32B-11F8C0B26E77}"/>
                </a:ext>
              </a:extLst>
            </p:cNvPr>
            <p:cNvSpPr/>
            <p:nvPr/>
          </p:nvSpPr>
          <p:spPr>
            <a:xfrm>
              <a:off x="-57713" y="5332469"/>
              <a:ext cx="2533066" cy="523220"/>
            </a:xfrm>
            <a:prstGeom prst="rect">
              <a:avLst/>
            </a:prstGeom>
          </p:spPr>
          <p:txBody>
            <a:bodyPr wrap="square">
              <a:spAutoFit/>
            </a:bodyPr>
            <a:lstStyle/>
            <a:p>
              <a:pPr defTabSz="914377"/>
              <a:r>
                <a:rPr lang="en-US" sz="1400">
                  <a:solidFill>
                    <a:prstClr val="black"/>
                  </a:solidFill>
                  <a:latin typeface="Calibri" panose="020F0502020204030204"/>
                </a:rPr>
                <a:t>Apply any Filters/Projections</a:t>
              </a:r>
            </a:p>
            <a:p>
              <a:pPr defTabSz="914377"/>
              <a:r>
                <a:rPr lang="en-US" sz="1400">
                  <a:solidFill>
                    <a:prstClr val="black"/>
                  </a:solidFill>
                  <a:latin typeface="Calibri" panose="020F0502020204030204"/>
                </a:rPr>
                <a:t>DW exports the data in </a:t>
              </a:r>
              <a:r>
                <a:rPr lang="en-US" sz="1400" b="1">
                  <a:solidFill>
                    <a:prstClr val="black"/>
                  </a:solidFill>
                  <a:latin typeface="Calibri" panose="020F0502020204030204"/>
                </a:rPr>
                <a:t>parallel</a:t>
              </a:r>
            </a:p>
          </p:txBody>
        </p:sp>
        <p:sp>
          <p:nvSpPr>
            <p:cNvPr id="39" name="Oval 38">
              <a:extLst>
                <a:ext uri="{FF2B5EF4-FFF2-40B4-BE49-F238E27FC236}">
                  <a16:creationId xmlns:a16="http://schemas.microsoft.com/office/drawing/2014/main" id="{751FB020-1C54-4C64-99D2-F0D558A81975}"/>
                </a:ext>
              </a:extLst>
            </p:cNvPr>
            <p:cNvSpPr/>
            <p:nvPr/>
          </p:nvSpPr>
          <p:spPr>
            <a:xfrm>
              <a:off x="447418" y="5013774"/>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2</a:t>
              </a:r>
            </a:p>
          </p:txBody>
        </p:sp>
      </p:grpSp>
      <p:grpSp>
        <p:nvGrpSpPr>
          <p:cNvPr id="1068" name="Group 1067">
            <a:extLst>
              <a:ext uri="{FF2B5EF4-FFF2-40B4-BE49-F238E27FC236}">
                <a16:creationId xmlns:a16="http://schemas.microsoft.com/office/drawing/2014/main" id="{47483164-9529-4CF4-8AB6-C5D819F3DC17}"/>
              </a:ext>
            </a:extLst>
          </p:cNvPr>
          <p:cNvGrpSpPr/>
          <p:nvPr/>
        </p:nvGrpSpPr>
        <p:grpSpPr>
          <a:xfrm>
            <a:off x="9138233" y="4463158"/>
            <a:ext cx="2724504" cy="330530"/>
            <a:chOff x="9138232" y="4463142"/>
            <a:chExt cx="2724504" cy="330529"/>
          </a:xfrm>
        </p:grpSpPr>
        <p:sp>
          <p:nvSpPr>
            <p:cNvPr id="33" name="Rectangle 32">
              <a:extLst>
                <a:ext uri="{FF2B5EF4-FFF2-40B4-BE49-F238E27FC236}">
                  <a16:creationId xmlns:a16="http://schemas.microsoft.com/office/drawing/2014/main" id="{268A9DD5-A4ED-46F6-8A73-9D396DA1FBB9}"/>
                </a:ext>
              </a:extLst>
            </p:cNvPr>
            <p:cNvSpPr/>
            <p:nvPr/>
          </p:nvSpPr>
          <p:spPr>
            <a:xfrm>
              <a:off x="9405588" y="4485895"/>
              <a:ext cx="2457148" cy="307776"/>
            </a:xfrm>
            <a:prstGeom prst="rect">
              <a:avLst/>
            </a:prstGeom>
          </p:spPr>
          <p:txBody>
            <a:bodyPr wrap="none">
              <a:spAutoFit/>
            </a:bodyPr>
            <a:lstStyle/>
            <a:p>
              <a:pPr defTabSz="914377"/>
              <a:r>
                <a:rPr lang="en-US" sz="1400">
                  <a:solidFill>
                    <a:prstClr val="black"/>
                  </a:solidFill>
                  <a:latin typeface="Calibri" panose="020F0502020204030204"/>
                </a:rPr>
                <a:t>Spark reads the data in </a:t>
              </a:r>
              <a:r>
                <a:rPr lang="en-US" sz="1400" b="1">
                  <a:solidFill>
                    <a:prstClr val="black"/>
                  </a:solidFill>
                  <a:latin typeface="Calibri" panose="020F0502020204030204"/>
                </a:rPr>
                <a:t>parallel</a:t>
              </a:r>
            </a:p>
          </p:txBody>
        </p:sp>
        <p:sp>
          <p:nvSpPr>
            <p:cNvPr id="40" name="Oval 39">
              <a:extLst>
                <a:ext uri="{FF2B5EF4-FFF2-40B4-BE49-F238E27FC236}">
                  <a16:creationId xmlns:a16="http://schemas.microsoft.com/office/drawing/2014/main" id="{B9EF3B84-EC66-499A-B197-5EF1EFBF6C62}"/>
                </a:ext>
              </a:extLst>
            </p:cNvPr>
            <p:cNvSpPr/>
            <p:nvPr/>
          </p:nvSpPr>
          <p:spPr>
            <a:xfrm>
              <a:off x="9138232" y="4463142"/>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3</a:t>
              </a:r>
            </a:p>
          </p:txBody>
        </p:sp>
      </p:grpSp>
      <p:grpSp>
        <p:nvGrpSpPr>
          <p:cNvPr id="1075" name="Group 1074">
            <a:extLst>
              <a:ext uri="{FF2B5EF4-FFF2-40B4-BE49-F238E27FC236}">
                <a16:creationId xmlns:a16="http://schemas.microsoft.com/office/drawing/2014/main" id="{2F1500F5-15AB-498D-AE7F-86904453165F}"/>
              </a:ext>
            </a:extLst>
          </p:cNvPr>
          <p:cNvGrpSpPr/>
          <p:nvPr/>
        </p:nvGrpSpPr>
        <p:grpSpPr>
          <a:xfrm>
            <a:off x="2238135" y="5237315"/>
            <a:ext cx="1795879" cy="519416"/>
            <a:chOff x="2238134" y="5237315"/>
            <a:chExt cx="1795879" cy="519416"/>
          </a:xfrm>
        </p:grpSpPr>
        <p:cxnSp>
          <p:nvCxnSpPr>
            <p:cNvPr id="48" name="Connector: Elbow 47">
              <a:extLst>
                <a:ext uri="{FF2B5EF4-FFF2-40B4-BE49-F238E27FC236}">
                  <a16:creationId xmlns:a16="http://schemas.microsoft.com/office/drawing/2014/main" id="{B8F9DAB1-608D-4055-851C-D4C446DD8016}"/>
                </a:ext>
              </a:extLst>
            </p:cNvPr>
            <p:cNvCxnSpPr>
              <a:cxnSpLocks/>
            </p:cNvCxnSpPr>
            <p:nvPr/>
          </p:nvCxnSpPr>
          <p:spPr>
            <a:xfrm>
              <a:off x="2419646" y="5253829"/>
              <a:ext cx="1600191" cy="378916"/>
            </a:xfrm>
            <a:prstGeom prst="bentConnector3">
              <a:avLst>
                <a:gd name="adj1" fmla="val 49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8469A11C-650C-4B8F-AB7F-DF33D83DAD37}"/>
                </a:ext>
              </a:extLst>
            </p:cNvPr>
            <p:cNvCxnSpPr>
              <a:cxnSpLocks/>
            </p:cNvCxnSpPr>
            <p:nvPr/>
          </p:nvCxnSpPr>
          <p:spPr>
            <a:xfrm>
              <a:off x="2955802" y="5237315"/>
              <a:ext cx="1064035" cy="282803"/>
            </a:xfrm>
            <a:prstGeom prst="bentConnector3">
              <a:avLst>
                <a:gd name="adj1" fmla="val 3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16EA5197-DCF2-49D8-BF9B-2B0BB0189A48}"/>
                </a:ext>
              </a:extLst>
            </p:cNvPr>
            <p:cNvCxnSpPr>
              <a:cxnSpLocks/>
            </p:cNvCxnSpPr>
            <p:nvPr/>
          </p:nvCxnSpPr>
          <p:spPr>
            <a:xfrm>
              <a:off x="2238134" y="5237315"/>
              <a:ext cx="1781703" cy="519416"/>
            </a:xfrm>
            <a:prstGeom prst="bentConnector3">
              <a:avLst>
                <a:gd name="adj1" fmla="val 17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9AD85DEF-711B-4BF4-91CF-57B604E2CC91}"/>
                </a:ext>
              </a:extLst>
            </p:cNvPr>
            <p:cNvCxnSpPr>
              <a:cxnSpLocks/>
            </p:cNvCxnSpPr>
            <p:nvPr/>
          </p:nvCxnSpPr>
          <p:spPr>
            <a:xfrm>
              <a:off x="3528275" y="5237315"/>
              <a:ext cx="505738" cy="195688"/>
            </a:xfrm>
            <a:prstGeom prst="bentConnector3">
              <a:avLst>
                <a:gd name="adj1" fmla="val 594"/>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76" name="Group 1075">
            <a:extLst>
              <a:ext uri="{FF2B5EF4-FFF2-40B4-BE49-F238E27FC236}">
                <a16:creationId xmlns:a16="http://schemas.microsoft.com/office/drawing/2014/main" id="{8D64C482-7D1E-488B-A165-3787B74A1BAC}"/>
              </a:ext>
            </a:extLst>
          </p:cNvPr>
          <p:cNvGrpSpPr/>
          <p:nvPr/>
        </p:nvGrpSpPr>
        <p:grpSpPr>
          <a:xfrm>
            <a:off x="7650127" y="5219592"/>
            <a:ext cx="2597159" cy="573209"/>
            <a:chOff x="7650126" y="5219590"/>
            <a:chExt cx="2597159" cy="573209"/>
          </a:xfrm>
        </p:grpSpPr>
        <p:cxnSp>
          <p:nvCxnSpPr>
            <p:cNvPr id="76" name="Connector: Elbow 75">
              <a:extLst>
                <a:ext uri="{FF2B5EF4-FFF2-40B4-BE49-F238E27FC236}">
                  <a16:creationId xmlns:a16="http://schemas.microsoft.com/office/drawing/2014/main" id="{EA8DDC56-3E2B-4F12-AF2D-E6717230E417}"/>
                </a:ext>
              </a:extLst>
            </p:cNvPr>
            <p:cNvCxnSpPr>
              <a:cxnSpLocks/>
            </p:cNvCxnSpPr>
            <p:nvPr/>
          </p:nvCxnSpPr>
          <p:spPr>
            <a:xfrm rot="10800000" flipV="1">
              <a:off x="7655861" y="5219590"/>
              <a:ext cx="2591424" cy="573209"/>
            </a:xfrm>
            <a:prstGeom prst="bentConnector3">
              <a:avLst>
                <a:gd name="adj1" fmla="val -56"/>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7" name="Connector: Elbow 76">
              <a:extLst>
                <a:ext uri="{FF2B5EF4-FFF2-40B4-BE49-F238E27FC236}">
                  <a16:creationId xmlns:a16="http://schemas.microsoft.com/office/drawing/2014/main" id="{0C13DABF-5F51-42AC-9AF7-6B9D8D589833}"/>
                </a:ext>
              </a:extLst>
            </p:cNvPr>
            <p:cNvCxnSpPr>
              <a:cxnSpLocks/>
            </p:cNvCxnSpPr>
            <p:nvPr/>
          </p:nvCxnSpPr>
          <p:spPr>
            <a:xfrm rot="10800000" flipV="1">
              <a:off x="7650126" y="5234852"/>
              <a:ext cx="377454" cy="226787"/>
            </a:xfrm>
            <a:prstGeom prst="bentConnector3">
              <a:avLst>
                <a:gd name="adj1" fmla="val -704"/>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8" name="Connector: Elbow 77">
              <a:extLst>
                <a:ext uri="{FF2B5EF4-FFF2-40B4-BE49-F238E27FC236}">
                  <a16:creationId xmlns:a16="http://schemas.microsoft.com/office/drawing/2014/main" id="{9DC73120-44B7-40AD-A206-334089997414}"/>
                </a:ext>
              </a:extLst>
            </p:cNvPr>
            <p:cNvCxnSpPr>
              <a:cxnSpLocks/>
            </p:cNvCxnSpPr>
            <p:nvPr/>
          </p:nvCxnSpPr>
          <p:spPr>
            <a:xfrm rot="10800000" flipV="1">
              <a:off x="7650126" y="5219592"/>
              <a:ext cx="1301996" cy="341235"/>
            </a:xfrm>
            <a:prstGeom prst="bentConnector3">
              <a:avLst>
                <a:gd name="adj1" fmla="val -22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9" name="Connector: Elbow 78">
              <a:extLst>
                <a:ext uri="{FF2B5EF4-FFF2-40B4-BE49-F238E27FC236}">
                  <a16:creationId xmlns:a16="http://schemas.microsoft.com/office/drawing/2014/main" id="{90017D6E-ADE2-40D8-95BB-FE99E54BF050}"/>
                </a:ext>
              </a:extLst>
            </p:cNvPr>
            <p:cNvCxnSpPr>
              <a:cxnSpLocks/>
            </p:cNvCxnSpPr>
            <p:nvPr/>
          </p:nvCxnSpPr>
          <p:spPr>
            <a:xfrm rot="10800000" flipV="1">
              <a:off x="7650470" y="5219593"/>
              <a:ext cx="1794592" cy="426819"/>
            </a:xfrm>
            <a:prstGeom prst="bentConnector3">
              <a:avLst>
                <a:gd name="adj1" fmla="val 232"/>
              </a:avLst>
            </a:prstGeom>
            <a:ln>
              <a:tailEnd type="triangle"/>
            </a:ln>
          </p:spPr>
          <p:style>
            <a:lnRef idx="1">
              <a:schemeClr val="accent2"/>
            </a:lnRef>
            <a:fillRef idx="0">
              <a:schemeClr val="accent2"/>
            </a:fillRef>
            <a:effectRef idx="0">
              <a:schemeClr val="accent2"/>
            </a:effectRef>
            <a:fontRef idx="minor">
              <a:schemeClr val="tx1"/>
            </a:fontRef>
          </p:style>
        </p:cxnSp>
      </p:grpSp>
      <p:cxnSp>
        <p:nvCxnSpPr>
          <p:cNvPr id="114" name="Straight Connector 113">
            <a:extLst>
              <a:ext uri="{FF2B5EF4-FFF2-40B4-BE49-F238E27FC236}">
                <a16:creationId xmlns:a16="http://schemas.microsoft.com/office/drawing/2014/main" id="{C8686442-09DA-4BC4-BBE2-A09BEBE8D366}"/>
              </a:ext>
            </a:extLst>
          </p:cNvPr>
          <p:cNvCxnSpPr>
            <a:cxnSpLocks/>
          </p:cNvCxnSpPr>
          <p:nvPr/>
        </p:nvCxnSpPr>
        <p:spPr>
          <a:xfrm>
            <a:off x="318978" y="3285807"/>
            <a:ext cx="11227981" cy="0"/>
          </a:xfrm>
          <a:prstGeom prst="line">
            <a:avLst/>
          </a:prstGeom>
          <a:ln w="19050">
            <a:prstDash val="dash"/>
          </a:ln>
        </p:spPr>
        <p:style>
          <a:lnRef idx="1">
            <a:schemeClr val="dk1"/>
          </a:lnRef>
          <a:fillRef idx="0">
            <a:schemeClr val="dk1"/>
          </a:fillRef>
          <a:effectRef idx="0">
            <a:schemeClr val="dk1"/>
          </a:effectRef>
          <a:fontRef idx="minor">
            <a:schemeClr val="tx1"/>
          </a:fontRef>
        </p:style>
      </p:cxnSp>
      <p:graphicFrame>
        <p:nvGraphicFramePr>
          <p:cNvPr id="13" name="Diagram 12">
            <a:extLst>
              <a:ext uri="{FF2B5EF4-FFF2-40B4-BE49-F238E27FC236}">
                <a16:creationId xmlns:a16="http://schemas.microsoft.com/office/drawing/2014/main" id="{82FB1CF6-D199-41B3-B11E-7B430A544F2D}"/>
              </a:ext>
            </a:extLst>
          </p:cNvPr>
          <p:cNvGraphicFramePr/>
          <p:nvPr/>
        </p:nvGraphicFramePr>
        <p:xfrm>
          <a:off x="1283249" y="527108"/>
          <a:ext cx="3511226" cy="263471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nvGrpSpPr>
          <p:cNvPr id="1067" name="Group 1066">
            <a:extLst>
              <a:ext uri="{FF2B5EF4-FFF2-40B4-BE49-F238E27FC236}">
                <a16:creationId xmlns:a16="http://schemas.microsoft.com/office/drawing/2014/main" id="{AB1E96F4-8B73-4628-A209-8A075CF4B101}"/>
              </a:ext>
            </a:extLst>
          </p:cNvPr>
          <p:cNvGrpSpPr/>
          <p:nvPr/>
        </p:nvGrpSpPr>
        <p:grpSpPr>
          <a:xfrm>
            <a:off x="7015589" y="1480778"/>
            <a:ext cx="3446513" cy="714036"/>
            <a:chOff x="7015588" y="1480777"/>
            <a:chExt cx="3446513" cy="714036"/>
          </a:xfrm>
        </p:grpSpPr>
        <p:sp>
          <p:nvSpPr>
            <p:cNvPr id="1027" name="Freeform: Shape 1026">
              <a:extLst>
                <a:ext uri="{FF2B5EF4-FFF2-40B4-BE49-F238E27FC236}">
                  <a16:creationId xmlns:a16="http://schemas.microsoft.com/office/drawing/2014/main" id="{812E6BD9-59AC-44A8-8255-C298FFDB1542}"/>
                </a:ext>
              </a:extLst>
            </p:cNvPr>
            <p:cNvSpPr/>
            <p:nvPr/>
          </p:nvSpPr>
          <p:spPr>
            <a:xfrm>
              <a:off x="8769792" y="1781344"/>
              <a:ext cx="1454745" cy="126238"/>
            </a:xfrm>
            <a:custGeom>
              <a:avLst/>
              <a:gdLst/>
              <a:ahLst/>
              <a:cxnLst/>
              <a:rect l="0" t="0" r="0" b="0"/>
              <a:pathLst>
                <a:path>
                  <a:moveTo>
                    <a:pt x="0" y="0"/>
                  </a:moveTo>
                  <a:lnTo>
                    <a:pt x="0" y="63119"/>
                  </a:lnTo>
                  <a:lnTo>
                    <a:pt x="1454745" y="63119"/>
                  </a:lnTo>
                  <a:lnTo>
                    <a:pt x="1454745"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29" name="Freeform: Shape 1028">
              <a:extLst>
                <a:ext uri="{FF2B5EF4-FFF2-40B4-BE49-F238E27FC236}">
                  <a16:creationId xmlns:a16="http://schemas.microsoft.com/office/drawing/2014/main" id="{2A41DB86-74D4-4F63-8255-FAB9F959C295}"/>
                </a:ext>
              </a:extLst>
            </p:cNvPr>
            <p:cNvSpPr/>
            <p:nvPr/>
          </p:nvSpPr>
          <p:spPr>
            <a:xfrm>
              <a:off x="8769792" y="1781344"/>
              <a:ext cx="727372" cy="126238"/>
            </a:xfrm>
            <a:custGeom>
              <a:avLst/>
              <a:gdLst/>
              <a:ahLst/>
              <a:cxnLst/>
              <a:rect l="0" t="0" r="0" b="0"/>
              <a:pathLst>
                <a:path>
                  <a:moveTo>
                    <a:pt x="0" y="0"/>
                  </a:moveTo>
                  <a:lnTo>
                    <a:pt x="0" y="63119"/>
                  </a:lnTo>
                  <a:lnTo>
                    <a:pt x="727372" y="63119"/>
                  </a:lnTo>
                  <a:lnTo>
                    <a:pt x="727372"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1" name="Freeform: Shape 1030">
              <a:extLst>
                <a:ext uri="{FF2B5EF4-FFF2-40B4-BE49-F238E27FC236}">
                  <a16:creationId xmlns:a16="http://schemas.microsoft.com/office/drawing/2014/main" id="{99B07E2A-4F11-49DC-BAC3-01EE1FD6532B}"/>
                </a:ext>
              </a:extLst>
            </p:cNvPr>
            <p:cNvSpPr/>
            <p:nvPr/>
          </p:nvSpPr>
          <p:spPr>
            <a:xfrm>
              <a:off x="8724072" y="1781344"/>
              <a:ext cx="91440" cy="119724"/>
            </a:xfrm>
            <a:custGeom>
              <a:avLst/>
              <a:gdLst/>
              <a:ahLst/>
              <a:cxnLst/>
              <a:rect l="0" t="0" r="0" b="0"/>
              <a:pathLst>
                <a:path>
                  <a:moveTo>
                    <a:pt x="45720" y="0"/>
                  </a:moveTo>
                  <a:lnTo>
                    <a:pt x="45720" y="119724"/>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2" name="Freeform: Shape 1031">
              <a:extLst>
                <a:ext uri="{FF2B5EF4-FFF2-40B4-BE49-F238E27FC236}">
                  <a16:creationId xmlns:a16="http://schemas.microsoft.com/office/drawing/2014/main" id="{7DD34282-E45F-4E69-BBAF-B042C1FE3435}"/>
                </a:ext>
              </a:extLst>
            </p:cNvPr>
            <p:cNvSpPr/>
            <p:nvPr/>
          </p:nvSpPr>
          <p:spPr>
            <a:xfrm>
              <a:off x="8042419" y="1781344"/>
              <a:ext cx="727372" cy="126238"/>
            </a:xfrm>
            <a:custGeom>
              <a:avLst/>
              <a:gdLst/>
              <a:ahLst/>
              <a:cxnLst/>
              <a:rect l="0" t="0" r="0" b="0"/>
              <a:pathLst>
                <a:path>
                  <a:moveTo>
                    <a:pt x="727372" y="0"/>
                  </a:moveTo>
                  <a:lnTo>
                    <a:pt x="727372" y="63119"/>
                  </a:lnTo>
                  <a:lnTo>
                    <a:pt x="0" y="63119"/>
                  </a:lnTo>
                  <a:lnTo>
                    <a:pt x="0"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3" name="Freeform: Shape 1032">
              <a:extLst>
                <a:ext uri="{FF2B5EF4-FFF2-40B4-BE49-F238E27FC236}">
                  <a16:creationId xmlns:a16="http://schemas.microsoft.com/office/drawing/2014/main" id="{E254462C-9CD7-403E-BD07-E877AFF45FF1}"/>
                </a:ext>
              </a:extLst>
            </p:cNvPr>
            <p:cNvSpPr/>
            <p:nvPr/>
          </p:nvSpPr>
          <p:spPr>
            <a:xfrm>
              <a:off x="7315046" y="1781344"/>
              <a:ext cx="1454745" cy="126238"/>
            </a:xfrm>
            <a:custGeom>
              <a:avLst/>
              <a:gdLst/>
              <a:ahLst/>
              <a:cxnLst/>
              <a:rect l="0" t="0" r="0" b="0"/>
              <a:pathLst>
                <a:path>
                  <a:moveTo>
                    <a:pt x="1454745" y="0"/>
                  </a:moveTo>
                  <a:lnTo>
                    <a:pt x="1454745" y="63119"/>
                  </a:lnTo>
                  <a:lnTo>
                    <a:pt x="0" y="63119"/>
                  </a:lnTo>
                  <a:lnTo>
                    <a:pt x="0"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4" name="Freeform: Shape 1033">
              <a:extLst>
                <a:ext uri="{FF2B5EF4-FFF2-40B4-BE49-F238E27FC236}">
                  <a16:creationId xmlns:a16="http://schemas.microsoft.com/office/drawing/2014/main" id="{3F3097C7-A273-4834-9DBC-17CBC31205AF}"/>
                </a:ext>
              </a:extLst>
            </p:cNvPr>
            <p:cNvSpPr/>
            <p:nvPr/>
          </p:nvSpPr>
          <p:spPr>
            <a:xfrm>
              <a:off x="8469224" y="1480777"/>
              <a:ext cx="601134" cy="300567"/>
            </a:xfrm>
            <a:custGeom>
              <a:avLst/>
              <a:gdLst>
                <a:gd name="connsiteX0" fmla="*/ 0 w 601134"/>
                <a:gd name="connsiteY0" fmla="*/ 0 h 300567"/>
                <a:gd name="connsiteX1" fmla="*/ 601134 w 601134"/>
                <a:gd name="connsiteY1" fmla="*/ 0 h 300567"/>
                <a:gd name="connsiteX2" fmla="*/ 601134 w 601134"/>
                <a:gd name="connsiteY2" fmla="*/ 300567 h 300567"/>
                <a:gd name="connsiteX3" fmla="*/ 0 w 601134"/>
                <a:gd name="connsiteY3" fmla="*/ 300567 h 300567"/>
                <a:gd name="connsiteX4" fmla="*/ 0 w 601134"/>
                <a:gd name="connsiteY4" fmla="*/ 0 h 300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134" h="300567">
                  <a:moveTo>
                    <a:pt x="0" y="0"/>
                  </a:moveTo>
                  <a:lnTo>
                    <a:pt x="601134" y="0"/>
                  </a:lnTo>
                  <a:lnTo>
                    <a:pt x="601134" y="300567"/>
                  </a:lnTo>
                  <a:lnTo>
                    <a:pt x="0" y="300567"/>
                  </a:lnTo>
                  <a:lnTo>
                    <a:pt x="0" y="0"/>
                  </a:lnTo>
                  <a:close/>
                </a:path>
              </a:pathLst>
            </a:cu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Driver</a:t>
              </a:r>
            </a:p>
          </p:txBody>
        </p:sp>
        <p:sp>
          <p:nvSpPr>
            <p:cNvPr id="1042" name="Rectangle 1041">
              <a:extLst>
                <a:ext uri="{FF2B5EF4-FFF2-40B4-BE49-F238E27FC236}">
                  <a16:creationId xmlns:a16="http://schemas.microsoft.com/office/drawing/2014/main" id="{FDB8A47D-9202-469E-A9F5-293F1D754AB8}"/>
                </a:ext>
              </a:extLst>
            </p:cNvPr>
            <p:cNvSpPr/>
            <p:nvPr/>
          </p:nvSpPr>
          <p:spPr>
            <a:xfrm>
              <a:off x="7015588" y="1901068"/>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6" name="Rectangle 155">
              <a:extLst>
                <a:ext uri="{FF2B5EF4-FFF2-40B4-BE49-F238E27FC236}">
                  <a16:creationId xmlns:a16="http://schemas.microsoft.com/office/drawing/2014/main" id="{0BBFA42E-AC26-4D38-A210-E4733E8450E7}"/>
                </a:ext>
              </a:extLst>
            </p:cNvPr>
            <p:cNvSpPr/>
            <p:nvPr/>
          </p:nvSpPr>
          <p:spPr>
            <a:xfrm>
              <a:off x="7727777" y="1901068"/>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7" name="Rectangle 156">
              <a:extLst>
                <a:ext uri="{FF2B5EF4-FFF2-40B4-BE49-F238E27FC236}">
                  <a16:creationId xmlns:a16="http://schemas.microsoft.com/office/drawing/2014/main" id="{8203D9C2-544C-49A6-8B66-CED34A5D355A}"/>
                </a:ext>
              </a:extLst>
            </p:cNvPr>
            <p:cNvSpPr/>
            <p:nvPr/>
          </p:nvSpPr>
          <p:spPr>
            <a:xfrm>
              <a:off x="8469988" y="1892811"/>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8" name="Rectangle 157">
              <a:extLst>
                <a:ext uri="{FF2B5EF4-FFF2-40B4-BE49-F238E27FC236}">
                  <a16:creationId xmlns:a16="http://schemas.microsoft.com/office/drawing/2014/main" id="{59107B87-C25A-4EF9-A866-CE169AD8A026}"/>
                </a:ext>
              </a:extLst>
            </p:cNvPr>
            <p:cNvSpPr/>
            <p:nvPr/>
          </p:nvSpPr>
          <p:spPr>
            <a:xfrm>
              <a:off x="9166242" y="1894846"/>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9" name="Rectangle 158">
              <a:extLst>
                <a:ext uri="{FF2B5EF4-FFF2-40B4-BE49-F238E27FC236}">
                  <a16:creationId xmlns:a16="http://schemas.microsoft.com/office/drawing/2014/main" id="{4F2AF401-D8AB-49E6-ABFE-5B1756F490EB}"/>
                </a:ext>
              </a:extLst>
            </p:cNvPr>
            <p:cNvSpPr/>
            <p:nvPr/>
          </p:nvSpPr>
          <p:spPr>
            <a:xfrm>
              <a:off x="9862496" y="1897533"/>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grpSp>
      <p:sp>
        <p:nvSpPr>
          <p:cNvPr id="1064" name="TextBox 1063">
            <a:extLst>
              <a:ext uri="{FF2B5EF4-FFF2-40B4-BE49-F238E27FC236}">
                <a16:creationId xmlns:a16="http://schemas.microsoft.com/office/drawing/2014/main" id="{184B82AB-24FC-482E-82D6-BEE5BB25DACC}"/>
              </a:ext>
            </a:extLst>
          </p:cNvPr>
          <p:cNvSpPr txBox="1"/>
          <p:nvPr/>
        </p:nvSpPr>
        <p:spPr>
          <a:xfrm>
            <a:off x="600832" y="377589"/>
            <a:ext cx="6909987" cy="461665"/>
          </a:xfrm>
          <a:prstGeom prst="rect">
            <a:avLst/>
          </a:prstGeom>
          <a:noFill/>
        </p:spPr>
        <p:txBody>
          <a:bodyPr wrap="square" rtlCol="0">
            <a:spAutoFit/>
          </a:bodyPr>
          <a:lstStyle/>
          <a:p>
            <a:pPr defTabSz="914377"/>
            <a:r>
              <a:rPr lang="en-US" sz="2400" b="1">
                <a:solidFill>
                  <a:srgbClr val="0078D4"/>
                </a:solidFill>
                <a:latin typeface="Calibri Light" panose="020F0302020204030204"/>
              </a:rPr>
              <a:t>Existing Approach: JDBC</a:t>
            </a:r>
          </a:p>
        </p:txBody>
      </p:sp>
      <p:sp>
        <p:nvSpPr>
          <p:cNvPr id="179" name="TextBox 178">
            <a:extLst>
              <a:ext uri="{FF2B5EF4-FFF2-40B4-BE49-F238E27FC236}">
                <a16:creationId xmlns:a16="http://schemas.microsoft.com/office/drawing/2014/main" id="{13DB7E5E-138E-4D5C-9DC9-0798BC1D1E25}"/>
              </a:ext>
            </a:extLst>
          </p:cNvPr>
          <p:cNvSpPr txBox="1"/>
          <p:nvPr/>
        </p:nvSpPr>
        <p:spPr>
          <a:xfrm>
            <a:off x="593196" y="3371751"/>
            <a:ext cx="6909987" cy="461665"/>
          </a:xfrm>
          <a:prstGeom prst="rect">
            <a:avLst/>
          </a:prstGeom>
          <a:noFill/>
        </p:spPr>
        <p:txBody>
          <a:bodyPr wrap="square" rtlCol="0">
            <a:spAutoFit/>
          </a:bodyPr>
          <a:lstStyle/>
          <a:p>
            <a:pPr defTabSz="914377"/>
            <a:r>
              <a:rPr lang="en-US" sz="2400" b="1" dirty="0">
                <a:solidFill>
                  <a:srgbClr val="0078D4"/>
                </a:solidFill>
                <a:latin typeface="Calibri Light" panose="020F0302020204030204"/>
              </a:rPr>
              <a:t>New Approach: JDBC and </a:t>
            </a:r>
            <a:r>
              <a:rPr lang="en-US" sz="2400" b="1" dirty="0" err="1">
                <a:solidFill>
                  <a:srgbClr val="0078D4"/>
                </a:solidFill>
                <a:latin typeface="Calibri Light" panose="020F0302020204030204"/>
              </a:rPr>
              <a:t>Polybase</a:t>
            </a:r>
            <a:endParaRPr lang="en-US" sz="2400" b="1" dirty="0">
              <a:solidFill>
                <a:srgbClr val="0078D4"/>
              </a:solidFill>
              <a:latin typeface="Calibri Light" panose="020F0302020204030204"/>
            </a:endParaRPr>
          </a:p>
        </p:txBody>
      </p:sp>
      <p:sp>
        <p:nvSpPr>
          <p:cNvPr id="182" name="Oval 181">
            <a:extLst>
              <a:ext uri="{FF2B5EF4-FFF2-40B4-BE49-F238E27FC236}">
                <a16:creationId xmlns:a16="http://schemas.microsoft.com/office/drawing/2014/main" id="{8612E6E8-DDC1-401A-90DA-964EF4A26B4C}"/>
              </a:ext>
            </a:extLst>
          </p:cNvPr>
          <p:cNvSpPr/>
          <p:nvPr/>
        </p:nvSpPr>
        <p:spPr>
          <a:xfrm>
            <a:off x="8193406" y="-3461751"/>
            <a:ext cx="306831"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1</a:t>
            </a:r>
          </a:p>
        </p:txBody>
      </p:sp>
      <p:grpSp>
        <p:nvGrpSpPr>
          <p:cNvPr id="1066" name="Group 1065">
            <a:extLst>
              <a:ext uri="{FF2B5EF4-FFF2-40B4-BE49-F238E27FC236}">
                <a16:creationId xmlns:a16="http://schemas.microsoft.com/office/drawing/2014/main" id="{8856456F-376F-4E9C-96C3-B48F9779A6D2}"/>
              </a:ext>
            </a:extLst>
          </p:cNvPr>
          <p:cNvGrpSpPr/>
          <p:nvPr/>
        </p:nvGrpSpPr>
        <p:grpSpPr>
          <a:xfrm>
            <a:off x="4283047" y="375927"/>
            <a:ext cx="3332147" cy="1169551"/>
            <a:chOff x="4283047" y="375926"/>
            <a:chExt cx="3332146" cy="1169551"/>
          </a:xfrm>
        </p:grpSpPr>
        <p:sp>
          <p:nvSpPr>
            <p:cNvPr id="14" name="TextBox 13">
              <a:extLst>
                <a:ext uri="{FF2B5EF4-FFF2-40B4-BE49-F238E27FC236}">
                  <a16:creationId xmlns:a16="http://schemas.microsoft.com/office/drawing/2014/main" id="{EF1E2546-742B-4117-96AB-60ADFB11E4B6}"/>
                </a:ext>
              </a:extLst>
            </p:cNvPr>
            <p:cNvSpPr txBox="1"/>
            <p:nvPr/>
          </p:nvSpPr>
          <p:spPr>
            <a:xfrm>
              <a:off x="4620640" y="375926"/>
              <a:ext cx="2994553" cy="1169551"/>
            </a:xfrm>
            <a:prstGeom prst="rect">
              <a:avLst/>
            </a:prstGeom>
            <a:noFill/>
          </p:spPr>
          <p:txBody>
            <a:bodyPr wrap="square" rtlCol="0">
              <a:spAutoFit/>
            </a:bodyPr>
            <a:lstStyle/>
            <a:p>
              <a:pPr defTabSz="914377"/>
              <a:r>
                <a:rPr lang="en-US" sz="1400">
                  <a:solidFill>
                    <a:prstClr val="black"/>
                  </a:solidFill>
                  <a:latin typeface="Calibri" panose="020F0502020204030204"/>
                </a:rPr>
                <a:t>JDBC to open connection</a:t>
              </a:r>
            </a:p>
            <a:p>
              <a:pPr defTabSz="914377"/>
              <a:endParaRPr lang="en-US" sz="1400">
                <a:solidFill>
                  <a:prstClr val="black"/>
                </a:solidFill>
                <a:latin typeface="Calibri" panose="020F0502020204030204"/>
              </a:endParaRPr>
            </a:p>
            <a:p>
              <a:pPr defTabSz="914377"/>
              <a:r>
                <a:rPr lang="en-US" sz="1400">
                  <a:solidFill>
                    <a:prstClr val="black"/>
                  </a:solidFill>
                  <a:latin typeface="Calibri" panose="020F0502020204030204"/>
                </a:rPr>
                <a:t>Apply any Filters/Projections</a:t>
              </a:r>
            </a:p>
            <a:p>
              <a:pPr defTabSz="914377"/>
              <a:endParaRPr lang="en-US" sz="1400">
                <a:solidFill>
                  <a:prstClr val="black"/>
                </a:solidFill>
                <a:latin typeface="Calibri" panose="020F0502020204030204"/>
              </a:endParaRPr>
            </a:p>
            <a:p>
              <a:pPr defTabSz="914377"/>
              <a:r>
                <a:rPr lang="en-US" sz="1400">
                  <a:solidFill>
                    <a:prstClr val="black"/>
                  </a:solidFill>
                  <a:latin typeface="Calibri" panose="020F0502020204030204"/>
                </a:rPr>
                <a:t>Spark reads the data </a:t>
              </a:r>
              <a:r>
                <a:rPr lang="en-US" sz="1400" b="1">
                  <a:solidFill>
                    <a:prstClr val="black"/>
                  </a:solidFill>
                  <a:latin typeface="Calibri" panose="020F0502020204030204"/>
                </a:rPr>
                <a:t>serially</a:t>
              </a:r>
            </a:p>
          </p:txBody>
        </p:sp>
        <p:sp>
          <p:nvSpPr>
            <p:cNvPr id="180" name="Oval 179">
              <a:extLst>
                <a:ext uri="{FF2B5EF4-FFF2-40B4-BE49-F238E27FC236}">
                  <a16:creationId xmlns:a16="http://schemas.microsoft.com/office/drawing/2014/main" id="{879D2E66-3132-4205-AFA0-86C037F9D80D}"/>
                </a:ext>
              </a:extLst>
            </p:cNvPr>
            <p:cNvSpPr/>
            <p:nvPr/>
          </p:nvSpPr>
          <p:spPr>
            <a:xfrm>
              <a:off x="4283047" y="419622"/>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1</a:t>
              </a:r>
            </a:p>
          </p:txBody>
        </p:sp>
        <p:sp>
          <p:nvSpPr>
            <p:cNvPr id="181" name="Oval 180">
              <a:extLst>
                <a:ext uri="{FF2B5EF4-FFF2-40B4-BE49-F238E27FC236}">
                  <a16:creationId xmlns:a16="http://schemas.microsoft.com/office/drawing/2014/main" id="{45AC4AC3-A13C-483D-B7A5-662B38DDF9B8}"/>
                </a:ext>
              </a:extLst>
            </p:cNvPr>
            <p:cNvSpPr/>
            <p:nvPr/>
          </p:nvSpPr>
          <p:spPr>
            <a:xfrm>
              <a:off x="4283047" y="792933"/>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2</a:t>
              </a:r>
            </a:p>
          </p:txBody>
        </p:sp>
        <p:sp>
          <p:nvSpPr>
            <p:cNvPr id="186" name="Oval 185">
              <a:extLst>
                <a:ext uri="{FF2B5EF4-FFF2-40B4-BE49-F238E27FC236}">
                  <a16:creationId xmlns:a16="http://schemas.microsoft.com/office/drawing/2014/main" id="{53F29658-A10B-4F14-B822-76BF78231E06}"/>
                </a:ext>
              </a:extLst>
            </p:cNvPr>
            <p:cNvSpPr/>
            <p:nvPr/>
          </p:nvSpPr>
          <p:spPr>
            <a:xfrm>
              <a:off x="4283047" y="1180711"/>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3</a:t>
              </a:r>
            </a:p>
          </p:txBody>
        </p:sp>
      </p:grpSp>
      <p:pic>
        <p:nvPicPr>
          <p:cNvPr id="1028" name="Picture 4" descr="Image result for apache spark">
            <a:extLst>
              <a:ext uri="{FF2B5EF4-FFF2-40B4-BE49-F238E27FC236}">
                <a16:creationId xmlns:a16="http://schemas.microsoft.com/office/drawing/2014/main" id="{CD95A887-D358-461B-A24A-1E907E4D1594}"/>
              </a:ext>
            </a:extLst>
          </p:cNvPr>
          <p:cNvPicPr>
            <a:picLocks noGrp="1" noChangeAspect="1" noChangeArrowheads="1"/>
          </p:cNvPicPr>
          <p:nvPr>
            <p:ph idx="4294967295"/>
          </p:nvPr>
        </p:nvPicPr>
        <p:blipFill>
          <a:blip r:embed="rId19" cstate="print">
            <a:extLst>
              <a:ext uri="{28A0092B-C50C-407E-A947-70E740481C1C}">
                <a14:useLocalDpi xmlns:a14="http://schemas.microsoft.com/office/drawing/2010/main" val="0"/>
              </a:ext>
            </a:extLst>
          </a:blip>
          <a:srcRect/>
          <a:stretch>
            <a:fillRect/>
          </a:stretch>
        </p:blipFill>
        <p:spPr bwMode="auto">
          <a:xfrm>
            <a:off x="10053521" y="1240201"/>
            <a:ext cx="846667" cy="438151"/>
          </a:xfrm>
          <a:prstGeom prst="rect">
            <a:avLst/>
          </a:prstGeom>
          <a:noFill/>
          <a:extLst>
            <a:ext uri="{909E8E84-426E-40DD-AFC4-6F175D3DCCD1}">
              <a14:hiddenFill xmlns:a14="http://schemas.microsoft.com/office/drawing/2010/main">
                <a:solidFill>
                  <a:srgbClr val="FFFFFF"/>
                </a:solidFill>
              </a14:hiddenFill>
            </a:ext>
          </a:extLst>
        </p:spPr>
      </p:pic>
      <p:grpSp>
        <p:nvGrpSpPr>
          <p:cNvPr id="1072" name="Group 1071">
            <a:extLst>
              <a:ext uri="{FF2B5EF4-FFF2-40B4-BE49-F238E27FC236}">
                <a16:creationId xmlns:a16="http://schemas.microsoft.com/office/drawing/2014/main" id="{FA6BBE3B-1DC7-4484-9C9A-4203FF094AEF}"/>
              </a:ext>
            </a:extLst>
          </p:cNvPr>
          <p:cNvGrpSpPr/>
          <p:nvPr/>
        </p:nvGrpSpPr>
        <p:grpSpPr>
          <a:xfrm>
            <a:off x="3306305" y="1525919"/>
            <a:ext cx="6855995" cy="668896"/>
            <a:chOff x="3306305" y="1525918"/>
            <a:chExt cx="6855994" cy="668896"/>
          </a:xfrm>
        </p:grpSpPr>
        <p:cxnSp>
          <p:nvCxnSpPr>
            <p:cNvPr id="1044" name="Connector: Elbow 1043">
              <a:extLst>
                <a:ext uri="{FF2B5EF4-FFF2-40B4-BE49-F238E27FC236}">
                  <a16:creationId xmlns:a16="http://schemas.microsoft.com/office/drawing/2014/main" id="{1D59E34B-3CF6-4B66-9890-06635530531C}"/>
                </a:ext>
              </a:extLst>
            </p:cNvPr>
            <p:cNvCxnSpPr>
              <a:cxnSpLocks/>
              <a:stCxn id="1042" idx="2"/>
              <a:endCxn id="124" idx="4"/>
            </p:cNvCxnSpPr>
            <p:nvPr/>
          </p:nvCxnSpPr>
          <p:spPr>
            <a:xfrm rot="5400000" flipH="1">
              <a:off x="6304742" y="1184165"/>
              <a:ext cx="454469" cy="1566829"/>
            </a:xfrm>
            <a:prstGeom prst="bentConnector3">
              <a:avLst>
                <a:gd name="adj1" fmla="val -503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8BD7F51D-5B32-4324-8A33-097F41FB4155}"/>
                </a:ext>
              </a:extLst>
            </p:cNvPr>
            <p:cNvCxnSpPr>
              <a:cxnSpLocks/>
              <a:stCxn id="156" idx="2"/>
              <a:endCxn id="124" idx="4"/>
            </p:cNvCxnSpPr>
            <p:nvPr/>
          </p:nvCxnSpPr>
          <p:spPr>
            <a:xfrm rot="5400000" flipH="1">
              <a:off x="6660836" y="828070"/>
              <a:ext cx="454469" cy="2279018"/>
            </a:xfrm>
            <a:prstGeom prst="bentConnector3">
              <a:avLst>
                <a:gd name="adj1" fmla="val -503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Connector: Elbow 162">
              <a:extLst>
                <a:ext uri="{FF2B5EF4-FFF2-40B4-BE49-F238E27FC236}">
                  <a16:creationId xmlns:a16="http://schemas.microsoft.com/office/drawing/2014/main" id="{E8004B07-057B-4C16-B1B0-43AEB7746455}"/>
                </a:ext>
              </a:extLst>
            </p:cNvPr>
            <p:cNvCxnSpPr>
              <a:cxnSpLocks/>
              <a:stCxn id="157" idx="2"/>
              <a:endCxn id="124" idx="4"/>
            </p:cNvCxnSpPr>
            <p:nvPr/>
          </p:nvCxnSpPr>
          <p:spPr>
            <a:xfrm rot="5400000" flipH="1">
              <a:off x="7036071" y="452836"/>
              <a:ext cx="446212" cy="3021229"/>
            </a:xfrm>
            <a:prstGeom prst="bentConnector3">
              <a:avLst>
                <a:gd name="adj1" fmla="val -5123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onnector: Elbow 165">
              <a:extLst>
                <a:ext uri="{FF2B5EF4-FFF2-40B4-BE49-F238E27FC236}">
                  <a16:creationId xmlns:a16="http://schemas.microsoft.com/office/drawing/2014/main" id="{3811C7D8-BDCE-4C51-AA9B-32657AFB5954}"/>
                </a:ext>
              </a:extLst>
            </p:cNvPr>
            <p:cNvCxnSpPr>
              <a:cxnSpLocks/>
              <a:stCxn id="158" idx="2"/>
              <a:endCxn id="124" idx="4"/>
            </p:cNvCxnSpPr>
            <p:nvPr/>
          </p:nvCxnSpPr>
          <p:spPr>
            <a:xfrm rot="5400000" flipH="1">
              <a:off x="7383180" y="105727"/>
              <a:ext cx="448247" cy="3717483"/>
            </a:xfrm>
            <a:prstGeom prst="bentConnector3">
              <a:avLst>
                <a:gd name="adj1" fmla="val -50999"/>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071" name="Group 1070">
              <a:extLst>
                <a:ext uri="{FF2B5EF4-FFF2-40B4-BE49-F238E27FC236}">
                  <a16:creationId xmlns:a16="http://schemas.microsoft.com/office/drawing/2014/main" id="{35C92C8F-53B7-4F5F-BE67-95FFEF2CB99B}"/>
                </a:ext>
              </a:extLst>
            </p:cNvPr>
            <p:cNvGrpSpPr/>
            <p:nvPr/>
          </p:nvGrpSpPr>
          <p:grpSpPr>
            <a:xfrm>
              <a:off x="3306305" y="1525918"/>
              <a:ext cx="6855994" cy="665361"/>
              <a:chOff x="3306305" y="1525918"/>
              <a:chExt cx="6855994" cy="665361"/>
            </a:xfrm>
          </p:grpSpPr>
          <p:sp>
            <p:nvSpPr>
              <p:cNvPr id="124" name="Flowchart: Or 123">
                <a:extLst>
                  <a:ext uri="{FF2B5EF4-FFF2-40B4-BE49-F238E27FC236}">
                    <a16:creationId xmlns:a16="http://schemas.microsoft.com/office/drawing/2014/main" id="{0158D1C8-0CA0-421F-8932-E86F396BEDC0}"/>
                  </a:ext>
                </a:extLst>
              </p:cNvPr>
              <p:cNvSpPr/>
              <p:nvPr/>
            </p:nvSpPr>
            <p:spPr>
              <a:xfrm>
                <a:off x="5641349" y="1525918"/>
                <a:ext cx="214426" cy="214426"/>
              </a:xfrm>
              <a:prstGeom prst="flowChar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cxnSp>
            <p:nvCxnSpPr>
              <p:cNvPr id="169" name="Connector: Elbow 168">
                <a:extLst>
                  <a:ext uri="{FF2B5EF4-FFF2-40B4-BE49-F238E27FC236}">
                    <a16:creationId xmlns:a16="http://schemas.microsoft.com/office/drawing/2014/main" id="{BA4FA60C-420B-412A-8298-906043758DC3}"/>
                  </a:ext>
                </a:extLst>
              </p:cNvPr>
              <p:cNvCxnSpPr>
                <a:cxnSpLocks/>
                <a:stCxn id="159" idx="2"/>
                <a:endCxn id="124" idx="4"/>
              </p:cNvCxnSpPr>
              <p:nvPr/>
            </p:nvCxnSpPr>
            <p:spPr>
              <a:xfrm rot="5400000" flipH="1">
                <a:off x="7729964" y="-241057"/>
                <a:ext cx="450934" cy="4413737"/>
              </a:xfrm>
              <a:prstGeom prst="bentConnector3">
                <a:avLst>
                  <a:gd name="adj1" fmla="val -50695"/>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63" name="Straight Arrow Connector 1062">
                <a:extLst>
                  <a:ext uri="{FF2B5EF4-FFF2-40B4-BE49-F238E27FC236}">
                    <a16:creationId xmlns:a16="http://schemas.microsoft.com/office/drawing/2014/main" id="{C01DFAF0-1396-42A6-ADE2-CD0F79ED8106}"/>
                  </a:ext>
                </a:extLst>
              </p:cNvPr>
              <p:cNvCxnSpPr>
                <a:stCxn id="124" idx="2"/>
              </p:cNvCxnSpPr>
              <p:nvPr/>
            </p:nvCxnSpPr>
            <p:spPr>
              <a:xfrm flipH="1" flipV="1">
                <a:off x="3306305" y="1620237"/>
                <a:ext cx="2335044" cy="128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 name="Group 1">
            <a:extLst>
              <a:ext uri="{FF2B5EF4-FFF2-40B4-BE49-F238E27FC236}">
                <a16:creationId xmlns:a16="http://schemas.microsoft.com/office/drawing/2014/main" id="{6C5542CB-684A-48A6-9923-2F81A41DF5FD}"/>
              </a:ext>
            </a:extLst>
          </p:cNvPr>
          <p:cNvGrpSpPr/>
          <p:nvPr/>
        </p:nvGrpSpPr>
        <p:grpSpPr>
          <a:xfrm>
            <a:off x="1208821" y="1105369"/>
            <a:ext cx="3588105" cy="1727254"/>
            <a:chOff x="1208821" y="1105369"/>
            <a:chExt cx="3588105" cy="1727254"/>
          </a:xfrm>
        </p:grpSpPr>
        <p:pic>
          <p:nvPicPr>
            <p:cNvPr id="30" name="Graphic 29" descr="Close">
              <a:extLst>
                <a:ext uri="{FF2B5EF4-FFF2-40B4-BE49-F238E27FC236}">
                  <a16:creationId xmlns:a16="http://schemas.microsoft.com/office/drawing/2014/main" id="{E5E07700-0A9B-4F09-8E68-8CF2D7A358F7}"/>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462511" y="1460890"/>
              <a:ext cx="349260" cy="349260"/>
            </a:xfrm>
            <a:prstGeom prst="rect">
              <a:avLst/>
            </a:prstGeom>
          </p:spPr>
        </p:pic>
        <p:pic>
          <p:nvPicPr>
            <p:cNvPr id="127" name="Picture 126">
              <a:extLst>
                <a:ext uri="{FF2B5EF4-FFF2-40B4-BE49-F238E27FC236}">
                  <a16:creationId xmlns:a16="http://schemas.microsoft.com/office/drawing/2014/main" id="{13F1DACE-7C17-4DCC-8202-D45A6ED13F32}"/>
                </a:ext>
              </a:extLst>
            </p:cNvPr>
            <p:cNvPicPr>
              <a:picLocks noChangeAspect="1"/>
            </p:cNvPicPr>
            <p:nvPr/>
          </p:nvPicPr>
          <p:blipFill>
            <a:blip r:embed="rId2"/>
            <a:stretch>
              <a:fillRect/>
            </a:stretch>
          </p:blipFill>
          <p:spPr>
            <a:xfrm>
              <a:off x="1208821" y="2263625"/>
              <a:ext cx="3588105" cy="568998"/>
            </a:xfrm>
            <a:prstGeom prst="rect">
              <a:avLst/>
            </a:prstGeom>
          </p:spPr>
        </p:pic>
        <p:pic>
          <p:nvPicPr>
            <p:cNvPr id="70" name="Picture 5" descr="cid:image002.png@01D593F0.B88B7900">
              <a:extLst>
                <a:ext uri="{FF2B5EF4-FFF2-40B4-BE49-F238E27FC236}">
                  <a16:creationId xmlns:a16="http://schemas.microsoft.com/office/drawing/2014/main" id="{8F111DC8-94A8-4054-8394-05BE978D98B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47058" y="1105369"/>
              <a:ext cx="568999" cy="568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2" name="Picture 5" descr="cid:image002.png@01D593F0.B88B7900">
            <a:extLst>
              <a:ext uri="{FF2B5EF4-FFF2-40B4-BE49-F238E27FC236}">
                <a16:creationId xmlns:a16="http://schemas.microsoft.com/office/drawing/2014/main" id="{A383F215-2C59-469E-BE0D-7EBEF9EE3C7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27547" y="4086610"/>
            <a:ext cx="596893" cy="596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01752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72"/>
                                        </p:tgtEl>
                                        <p:attrNameLst>
                                          <p:attrName>style.visibility</p:attrName>
                                        </p:attrNameLst>
                                      </p:cBhvr>
                                      <p:to>
                                        <p:strVal val="visible"/>
                                      </p:to>
                                    </p:set>
                                    <p:animEffect transition="in" filter="fade">
                                      <p:cBhvr>
                                        <p:cTn id="19" dur="500"/>
                                        <p:tgtEl>
                                          <p:spTgt spid="1072"/>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1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79"/>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07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07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070"/>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07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076"/>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0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79"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3529B6-FA5E-443E-836D-3A87B730F285}"/>
              </a:ext>
            </a:extLst>
          </p:cNvPr>
          <p:cNvPicPr>
            <a:picLocks noChangeAspect="1"/>
          </p:cNvPicPr>
          <p:nvPr/>
        </p:nvPicPr>
        <p:blipFill>
          <a:blip r:embed="rId2"/>
          <a:stretch>
            <a:fillRect/>
          </a:stretch>
        </p:blipFill>
        <p:spPr>
          <a:xfrm>
            <a:off x="426426" y="1167928"/>
            <a:ext cx="6972658" cy="3187864"/>
          </a:xfrm>
          <a:prstGeom prst="rect">
            <a:avLst/>
          </a:prstGeom>
          <a:ln>
            <a:solidFill>
              <a:schemeClr val="tx1"/>
            </a:solidFill>
          </a:ln>
        </p:spPr>
      </p:pic>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6" y="171783"/>
            <a:ext cx="7765852" cy="758022"/>
          </a:xfrm>
        </p:spPr>
        <p:txBody>
          <a:bodyPr/>
          <a:lstStyle/>
          <a:p>
            <a:r>
              <a:rPr lang="en-US"/>
              <a:t>Create Notebook on files in storage</a:t>
            </a:r>
          </a:p>
        </p:txBody>
      </p:sp>
      <p:pic>
        <p:nvPicPr>
          <p:cNvPr id="8" name="Picture 7">
            <a:extLst>
              <a:ext uri="{FF2B5EF4-FFF2-40B4-BE49-F238E27FC236}">
                <a16:creationId xmlns:a16="http://schemas.microsoft.com/office/drawing/2014/main" id="{3A5056A9-8507-4693-9F93-FA01BADF3F3E}"/>
              </a:ext>
            </a:extLst>
          </p:cNvPr>
          <p:cNvPicPr>
            <a:picLocks noChangeAspect="1"/>
          </p:cNvPicPr>
          <p:nvPr/>
        </p:nvPicPr>
        <p:blipFill rotWithShape="1">
          <a:blip r:embed="rId3"/>
          <a:srcRect l="2930" t="14931"/>
          <a:stretch/>
        </p:blipFill>
        <p:spPr>
          <a:xfrm>
            <a:off x="4351502" y="3210224"/>
            <a:ext cx="7765852" cy="3623812"/>
          </a:xfrm>
          <a:prstGeom prst="rect">
            <a:avLst/>
          </a:prstGeom>
          <a:ln>
            <a:solidFill>
              <a:schemeClr val="bg2">
                <a:lumMod val="50000"/>
              </a:schemeClr>
            </a:solidFill>
          </a:ln>
        </p:spPr>
      </p:pic>
      <p:sp>
        <p:nvSpPr>
          <p:cNvPr id="4" name="Rectangle 3">
            <a:extLst>
              <a:ext uri="{FF2B5EF4-FFF2-40B4-BE49-F238E27FC236}">
                <a16:creationId xmlns:a16="http://schemas.microsoft.com/office/drawing/2014/main" id="{22CBFBD0-4E4B-47D6-B8FD-6B2795E9B479}"/>
              </a:ext>
            </a:extLst>
          </p:cNvPr>
          <p:cNvSpPr/>
          <p:nvPr/>
        </p:nvSpPr>
        <p:spPr bwMode="auto">
          <a:xfrm>
            <a:off x="3912755" y="2687216"/>
            <a:ext cx="793102" cy="2221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Connector: Elbow 6">
            <a:extLst>
              <a:ext uri="{FF2B5EF4-FFF2-40B4-BE49-F238E27FC236}">
                <a16:creationId xmlns:a16="http://schemas.microsoft.com/office/drawing/2014/main" id="{9557DF00-CC51-4F05-BB7D-5392800771BE}"/>
              </a:ext>
            </a:extLst>
          </p:cNvPr>
          <p:cNvCxnSpPr>
            <a:cxnSpLocks/>
            <a:stCxn id="4" idx="3"/>
            <a:endCxn id="8" idx="0"/>
          </p:cNvCxnSpPr>
          <p:nvPr/>
        </p:nvCxnSpPr>
        <p:spPr>
          <a:xfrm>
            <a:off x="4705857" y="2798285"/>
            <a:ext cx="3528571" cy="411939"/>
          </a:xfrm>
          <a:prstGeom prst="bentConnector2">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0847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47ABCA-97EB-4022-88F2-C2E89BC78398}"/>
              </a:ext>
            </a:extLst>
          </p:cNvPr>
          <p:cNvPicPr>
            <a:picLocks noChangeAspect="1"/>
          </p:cNvPicPr>
          <p:nvPr/>
        </p:nvPicPr>
        <p:blipFill rotWithShape="1">
          <a:blip r:embed="rId2"/>
          <a:srcRect b="7667"/>
          <a:stretch/>
        </p:blipFill>
        <p:spPr>
          <a:xfrm>
            <a:off x="1357455" y="613496"/>
            <a:ext cx="9477091" cy="6066760"/>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CA2B3E8E-8A30-431B-B93E-E3A69739E043}"/>
              </a:ext>
            </a:extLst>
          </p:cNvPr>
          <p:cNvCxnSpPr>
            <a:cxnSpLocks/>
            <a:stCxn id="6" idx="3"/>
          </p:cNvCxnSpPr>
          <p:nvPr/>
        </p:nvCxnSpPr>
        <p:spPr>
          <a:xfrm flipV="1">
            <a:off x="1916265" y="5228989"/>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28FCBAC-4DCE-4F4E-A301-928593CB351A}"/>
              </a:ext>
            </a:extLst>
          </p:cNvPr>
          <p:cNvSpPr txBox="1"/>
          <p:nvPr/>
        </p:nvSpPr>
        <p:spPr>
          <a:xfrm>
            <a:off x="210355" y="4859708"/>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table format</a:t>
            </a:r>
          </a:p>
        </p:txBody>
      </p:sp>
    </p:spTree>
    <p:extLst>
      <p:ext uri="{BB962C8B-B14F-4D97-AF65-F5344CB8AC3E}">
        <p14:creationId xmlns:p14="http://schemas.microsoft.com/office/powerpoint/2010/main" val="38772956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298823A-601E-47FB-9123-65C347373519}"/>
              </a:ext>
            </a:extLst>
          </p:cNvPr>
          <p:cNvPicPr>
            <a:picLocks noChangeAspect="1"/>
          </p:cNvPicPr>
          <p:nvPr/>
        </p:nvPicPr>
        <p:blipFill>
          <a:blip r:embed="rId2"/>
          <a:stretch>
            <a:fillRect/>
          </a:stretch>
        </p:blipFill>
        <p:spPr>
          <a:xfrm>
            <a:off x="674703" y="1714333"/>
            <a:ext cx="4916244" cy="4343982"/>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800" dirty="0">
                <a:solidFill>
                  <a:schemeClr val="tx1"/>
                </a:solidFill>
              </a:rPr>
              <a:t>Preview a sample of your data </a:t>
            </a:r>
            <a:endParaRPr lang="en-US" sz="1600" dirty="0">
              <a:solidFill>
                <a:schemeClr val="tx1"/>
              </a:solidFill>
            </a:endParaRPr>
          </a:p>
        </p:txBody>
      </p:sp>
      <p:sp>
        <p:nvSpPr>
          <p:cNvPr id="8" name="Rectangle 7">
            <a:extLst>
              <a:ext uri="{FF2B5EF4-FFF2-40B4-BE49-F238E27FC236}">
                <a16:creationId xmlns:a16="http://schemas.microsoft.com/office/drawing/2014/main" id="{9ED69020-7FA0-4EA8-BE7A-8287F3555493}"/>
              </a:ext>
            </a:extLst>
          </p:cNvPr>
          <p:cNvSpPr/>
          <p:nvPr/>
        </p:nvSpPr>
        <p:spPr bwMode="auto">
          <a:xfrm>
            <a:off x="3941685" y="3151573"/>
            <a:ext cx="1535837" cy="34622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A21BF025-1E0A-4421-B13E-BA78098A9AFE}"/>
              </a:ext>
            </a:extLst>
          </p:cNvPr>
          <p:cNvCxnSpPr>
            <a:cxnSpLocks/>
            <a:stCxn id="8" idx="3"/>
          </p:cNvCxnSpPr>
          <p:nvPr/>
        </p:nvCxnSpPr>
        <p:spPr>
          <a:xfrm>
            <a:off x="5477522" y="3324688"/>
            <a:ext cx="958789"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F6FB5A4-CA7C-480B-8D08-3C32F5E6CEC2}"/>
              </a:ext>
            </a:extLst>
          </p:cNvPr>
          <p:cNvPicPr>
            <a:picLocks noChangeAspect="1"/>
          </p:cNvPicPr>
          <p:nvPr/>
        </p:nvPicPr>
        <p:blipFill>
          <a:blip r:embed="rId3"/>
          <a:stretch>
            <a:fillRect/>
          </a:stretch>
        </p:blipFill>
        <p:spPr>
          <a:xfrm>
            <a:off x="6436311" y="1620155"/>
            <a:ext cx="3857833" cy="4532337"/>
          </a:xfrm>
          <a:prstGeom prst="rect">
            <a:avLst/>
          </a:prstGeom>
          <a:ln>
            <a:solidFill>
              <a:schemeClr val="tx1"/>
            </a:solidFill>
          </a:ln>
        </p:spPr>
      </p:pic>
    </p:spTree>
    <p:extLst>
      <p:ext uri="{BB962C8B-B14F-4D97-AF65-F5344CB8AC3E}">
        <p14:creationId xmlns:p14="http://schemas.microsoft.com/office/powerpoint/2010/main" val="3471277442"/>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CBD7F6-1AE0-4AF1-B871-F34BDCF92D14}"/>
              </a:ext>
            </a:extLst>
          </p:cNvPr>
          <p:cNvPicPr>
            <a:picLocks noChangeAspect="1"/>
          </p:cNvPicPr>
          <p:nvPr/>
        </p:nvPicPr>
        <p:blipFill rotWithShape="1">
          <a:blip r:embed="rId2"/>
          <a:srcRect b="5822"/>
          <a:stretch/>
        </p:blipFill>
        <p:spPr>
          <a:xfrm>
            <a:off x="1020502" y="529534"/>
            <a:ext cx="9734290" cy="6188041"/>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121F242C-6D7D-434B-B1DD-DE31F23128E0}"/>
              </a:ext>
            </a:extLst>
          </p:cNvPr>
          <p:cNvCxnSpPr>
            <a:cxnSpLocks/>
            <a:stCxn id="6" idx="3"/>
          </p:cNvCxnSpPr>
          <p:nvPr/>
        </p:nvCxnSpPr>
        <p:spPr>
          <a:xfrm flipV="1">
            <a:off x="2726411" y="5181371"/>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AE5B015-F86B-4B38-A5FE-D868C6971E04}"/>
              </a:ext>
            </a:extLst>
          </p:cNvPr>
          <p:cNvSpPr txBox="1"/>
          <p:nvPr/>
        </p:nvSpPr>
        <p:spPr>
          <a:xfrm>
            <a:off x="1020502" y="4812090"/>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chart format</a:t>
            </a:r>
          </a:p>
        </p:txBody>
      </p:sp>
      <p:cxnSp>
        <p:nvCxnSpPr>
          <p:cNvPr id="9" name="Straight Arrow Connector 8">
            <a:extLst>
              <a:ext uri="{FF2B5EF4-FFF2-40B4-BE49-F238E27FC236}">
                <a16:creationId xmlns:a16="http://schemas.microsoft.com/office/drawing/2014/main" id="{3E07940F-9CC5-4D4E-9C9B-80ED2A0FA03B}"/>
              </a:ext>
            </a:extLst>
          </p:cNvPr>
          <p:cNvCxnSpPr>
            <a:cxnSpLocks/>
            <a:stCxn id="10" idx="1"/>
            <a:endCxn id="11" idx="3"/>
          </p:cNvCxnSpPr>
          <p:nvPr/>
        </p:nvCxnSpPr>
        <p:spPr>
          <a:xfrm flipH="1" flipV="1">
            <a:off x="5315062" y="3778107"/>
            <a:ext cx="916717" cy="12924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193D0FD-1F77-4420-8D51-D2F819990362}"/>
              </a:ext>
            </a:extLst>
          </p:cNvPr>
          <p:cNvSpPr txBox="1"/>
          <p:nvPr/>
        </p:nvSpPr>
        <p:spPr>
          <a:xfrm>
            <a:off x="6231778" y="3648859"/>
            <a:ext cx="1705910" cy="516991"/>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SQL support</a:t>
            </a:r>
          </a:p>
        </p:txBody>
      </p:sp>
      <p:sp>
        <p:nvSpPr>
          <p:cNvPr id="11" name="Rectangle 10">
            <a:extLst>
              <a:ext uri="{FF2B5EF4-FFF2-40B4-BE49-F238E27FC236}">
                <a16:creationId xmlns:a16="http://schemas.microsoft.com/office/drawing/2014/main" id="{0D1EC408-DE17-4C87-B2D0-071A49E78A79}"/>
              </a:ext>
            </a:extLst>
          </p:cNvPr>
          <p:cNvSpPr/>
          <p:nvPr/>
        </p:nvSpPr>
        <p:spPr bwMode="auto">
          <a:xfrm>
            <a:off x="3972228" y="3648859"/>
            <a:ext cx="134283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AB8AA425-F062-468F-8D9D-2F8592DFBC6F}"/>
              </a:ext>
            </a:extLst>
          </p:cNvPr>
          <p:cNvSpPr/>
          <p:nvPr/>
        </p:nvSpPr>
        <p:spPr bwMode="auto">
          <a:xfrm>
            <a:off x="5819814" y="945521"/>
            <a:ext cx="74284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2324987"/>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F5E52-D5FA-4D31-9AA5-35F0F5CB1077}"/>
              </a:ext>
            </a:extLst>
          </p:cNvPr>
          <p:cNvPicPr>
            <a:picLocks noChangeAspect="1"/>
          </p:cNvPicPr>
          <p:nvPr/>
        </p:nvPicPr>
        <p:blipFill>
          <a:blip r:embed="rId2"/>
          <a:stretch>
            <a:fillRect/>
          </a:stretch>
        </p:blipFill>
        <p:spPr>
          <a:xfrm>
            <a:off x="1126746" y="286973"/>
            <a:ext cx="9938505" cy="6570541"/>
          </a:xfrm>
          <a:prstGeom prst="rect">
            <a:avLst/>
          </a:prstGeom>
          <a:ln>
            <a:solidFill>
              <a:schemeClr val="bg2">
                <a:lumMod val="50000"/>
              </a:schemeClr>
            </a:solidFill>
          </a:ln>
        </p:spPr>
      </p:pic>
      <p:cxnSp>
        <p:nvCxnSpPr>
          <p:cNvPr id="4" name="Straight Arrow Connector 3">
            <a:extLst>
              <a:ext uri="{FF2B5EF4-FFF2-40B4-BE49-F238E27FC236}">
                <a16:creationId xmlns:a16="http://schemas.microsoft.com/office/drawing/2014/main" id="{C442256C-997E-4DB6-9228-0490C573FBE7}"/>
              </a:ext>
            </a:extLst>
          </p:cNvPr>
          <p:cNvCxnSpPr>
            <a:cxnSpLocks/>
            <a:stCxn id="6" idx="1"/>
          </p:cNvCxnSpPr>
          <p:nvPr/>
        </p:nvCxnSpPr>
        <p:spPr>
          <a:xfrm flipH="1" flipV="1">
            <a:off x="5172208" y="4276612"/>
            <a:ext cx="1559222" cy="87932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4D4641C-E21E-40C2-B929-291A01EF5B05}"/>
              </a:ext>
            </a:extLst>
          </p:cNvPr>
          <p:cNvSpPr txBox="1"/>
          <p:nvPr/>
        </p:nvSpPr>
        <p:spPr>
          <a:xfrm>
            <a:off x="6731432" y="4669234"/>
            <a:ext cx="2840701" cy="973398"/>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Exploratory data analysis with graphs – histogram, boxplot </a:t>
            </a:r>
            <a:r>
              <a:rPr lang="en-US" sz="1600" err="1">
                <a:solidFill>
                  <a:srgbClr val="FF0000"/>
                </a:solidFill>
              </a:rPr>
              <a:t>etc</a:t>
            </a:r>
            <a:endParaRPr lang="en-US" sz="1600">
              <a:solidFill>
                <a:srgbClr val="FF0000"/>
              </a:solidFill>
            </a:endParaRPr>
          </a:p>
        </p:txBody>
      </p:sp>
      <p:cxnSp>
        <p:nvCxnSpPr>
          <p:cNvPr id="9" name="Straight Arrow Connector 8">
            <a:extLst>
              <a:ext uri="{FF2B5EF4-FFF2-40B4-BE49-F238E27FC236}">
                <a16:creationId xmlns:a16="http://schemas.microsoft.com/office/drawing/2014/main" id="{622DB32D-2C28-40AE-95C7-8A6D2F57BA24}"/>
              </a:ext>
            </a:extLst>
          </p:cNvPr>
          <p:cNvCxnSpPr>
            <a:cxnSpLocks/>
            <a:stCxn id="6" idx="1"/>
          </p:cNvCxnSpPr>
          <p:nvPr/>
        </p:nvCxnSpPr>
        <p:spPr>
          <a:xfrm flipH="1">
            <a:off x="5172208" y="5155933"/>
            <a:ext cx="1559222" cy="7396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923711"/>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Best practices</a:t>
            </a:r>
          </a:p>
        </p:txBody>
      </p:sp>
    </p:spTree>
    <p:extLst>
      <p:ext uri="{BB962C8B-B14F-4D97-AF65-F5344CB8AC3E}">
        <p14:creationId xmlns:p14="http://schemas.microsoft.com/office/powerpoint/2010/main" val="345486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2C4BD-7518-4C69-AD80-408A3FC7BAA0}"/>
              </a:ext>
            </a:extLst>
          </p:cNvPr>
          <p:cNvSpPr>
            <a:spLocks noGrp="1"/>
          </p:cNvSpPr>
          <p:nvPr>
            <p:ph type="title"/>
          </p:nvPr>
        </p:nvSpPr>
        <p:spPr/>
        <p:txBody>
          <a:bodyPr/>
          <a:lstStyle/>
          <a:p>
            <a:r>
              <a:rPr lang="en-US" dirty="0"/>
              <a:t>Serverless SQL Pools</a:t>
            </a:r>
          </a:p>
        </p:txBody>
      </p:sp>
      <p:sp>
        <p:nvSpPr>
          <p:cNvPr id="3" name="Text Placeholder 2">
            <a:extLst>
              <a:ext uri="{FF2B5EF4-FFF2-40B4-BE49-F238E27FC236}">
                <a16:creationId xmlns:a16="http://schemas.microsoft.com/office/drawing/2014/main" id="{B41D50B4-981F-4A58-9B60-64FDD6459D47}"/>
              </a:ext>
            </a:extLst>
          </p:cNvPr>
          <p:cNvSpPr>
            <a:spLocks noGrp="1"/>
          </p:cNvSpPr>
          <p:nvPr>
            <p:ph type="body" sz="quarter" idx="10"/>
          </p:nvPr>
        </p:nvSpPr>
        <p:spPr>
          <a:xfrm>
            <a:off x="584200" y="1435497"/>
            <a:ext cx="11018520" cy="4973669"/>
          </a:xfrm>
        </p:spPr>
        <p:txBody>
          <a:bodyPr/>
          <a:lstStyle/>
          <a:p>
            <a:r>
              <a:rPr lang="en-US" sz="1600" dirty="0">
                <a:latin typeface="+mn-lt"/>
              </a:rPr>
              <a:t>Co-locate storage and serverless SQL pools</a:t>
            </a:r>
          </a:p>
          <a:p>
            <a:endParaRPr lang="en-US" sz="1600" dirty="0">
              <a:latin typeface="+mn-lt"/>
            </a:endParaRPr>
          </a:p>
          <a:p>
            <a:r>
              <a:rPr lang="en-US" sz="1600" dirty="0">
                <a:latin typeface="+mn-lt"/>
              </a:rPr>
              <a:t>Consider Azure Storage throttling</a:t>
            </a:r>
          </a:p>
          <a:p>
            <a:endParaRPr lang="en-US" sz="1600" dirty="0">
              <a:latin typeface="+mn-lt"/>
            </a:endParaRPr>
          </a:p>
          <a:p>
            <a:r>
              <a:rPr lang="en-US" sz="1600" dirty="0">
                <a:latin typeface="+mn-lt"/>
              </a:rPr>
              <a:t>Prepare files for querying (CSV, JSON -&gt; Parquet)</a:t>
            </a:r>
          </a:p>
          <a:p>
            <a:endParaRPr lang="en-US" sz="1600" dirty="0">
              <a:latin typeface="+mn-lt"/>
            </a:endParaRPr>
          </a:p>
          <a:p>
            <a:r>
              <a:rPr lang="en-US" sz="1600" dirty="0">
                <a:latin typeface="+mn-lt"/>
              </a:rPr>
              <a:t>Push wildcards to lower levels in the path</a:t>
            </a:r>
          </a:p>
          <a:p>
            <a:endParaRPr lang="en-US" sz="1600" dirty="0">
              <a:latin typeface="+mn-lt"/>
            </a:endParaRPr>
          </a:p>
          <a:p>
            <a:r>
              <a:rPr lang="en-US" sz="1600" dirty="0">
                <a:latin typeface="+mn-lt"/>
              </a:rPr>
              <a:t>Use appropriate data types and check inferred data types</a:t>
            </a:r>
          </a:p>
          <a:p>
            <a:endParaRPr lang="en-US" sz="1600" dirty="0">
              <a:latin typeface="+mn-lt"/>
            </a:endParaRPr>
          </a:p>
          <a:p>
            <a:r>
              <a:rPr lang="en-US" sz="1600" dirty="0">
                <a:latin typeface="+mn-lt"/>
              </a:rPr>
              <a:t>Use filename and </a:t>
            </a:r>
            <a:r>
              <a:rPr lang="en-US" sz="1600" dirty="0" err="1">
                <a:latin typeface="+mn-lt"/>
              </a:rPr>
              <a:t>filepath</a:t>
            </a:r>
            <a:r>
              <a:rPr lang="en-US" sz="1600" dirty="0">
                <a:latin typeface="+mn-lt"/>
              </a:rPr>
              <a:t> functions to target specific partitions</a:t>
            </a:r>
          </a:p>
          <a:p>
            <a:endParaRPr lang="en-US" sz="1600" dirty="0">
              <a:latin typeface="+mn-lt"/>
            </a:endParaRPr>
          </a:p>
          <a:p>
            <a:r>
              <a:rPr lang="en-US" sz="1600" dirty="0">
                <a:latin typeface="+mn-lt"/>
              </a:rPr>
              <a:t>Use PARSER_VERSION 2.0 to query CSV files</a:t>
            </a:r>
          </a:p>
          <a:p>
            <a:endParaRPr lang="en-US" sz="1600" dirty="0">
              <a:latin typeface="+mn-lt"/>
            </a:endParaRPr>
          </a:p>
          <a:p>
            <a:r>
              <a:rPr lang="en-US" sz="1600" dirty="0">
                <a:latin typeface="+mn-lt"/>
              </a:rPr>
              <a:t>Use CETAS to enhance query performance and joins</a:t>
            </a:r>
          </a:p>
          <a:p>
            <a:endParaRPr lang="en-US" sz="1600" dirty="0">
              <a:latin typeface="+mn-lt"/>
            </a:endParaRPr>
          </a:p>
          <a:p>
            <a:r>
              <a:rPr lang="en-US" sz="1600" dirty="0">
                <a:latin typeface="+mn-lt"/>
              </a:rPr>
              <a:t>Choose SAS credentials over Azure AD pass-through (for now)</a:t>
            </a:r>
          </a:p>
        </p:txBody>
      </p:sp>
    </p:spTree>
    <p:extLst>
      <p:ext uri="{BB962C8B-B14F-4D97-AF65-F5344CB8AC3E}">
        <p14:creationId xmlns:p14="http://schemas.microsoft.com/office/powerpoint/2010/main" val="3767807751"/>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a:t>CCI </a:t>
            </a:r>
            <a:r>
              <a:rPr spc="-15"/>
              <a:t>vs</a:t>
            </a:r>
            <a:r>
              <a:rPr spc="-65"/>
              <a:t> </a:t>
            </a:r>
            <a:r>
              <a:rPr spc="-5"/>
              <a:t>Heap</a:t>
            </a:r>
          </a:p>
        </p:txBody>
      </p:sp>
      <p:sp>
        <p:nvSpPr>
          <p:cNvPr id="4" name="Text Placeholder 3">
            <a:extLst>
              <a:ext uri="{FF2B5EF4-FFF2-40B4-BE49-F238E27FC236}">
                <a16:creationId xmlns:a16="http://schemas.microsoft.com/office/drawing/2014/main" id="{7A1B8E62-8009-4A9A-AC68-5EB67FE6B6D0}"/>
              </a:ext>
            </a:extLst>
          </p:cNvPr>
          <p:cNvSpPr>
            <a:spLocks noGrp="1"/>
          </p:cNvSpPr>
          <p:nvPr>
            <p:ph type="body" sz="quarter" idx="10"/>
          </p:nvPr>
        </p:nvSpPr>
        <p:spPr>
          <a:xfrm>
            <a:off x="584201" y="1435781"/>
            <a:ext cx="11018520" cy="3919928"/>
          </a:xfrm>
        </p:spPr>
        <p:txBody>
          <a:bodyPr/>
          <a:lstStyle/>
          <a:p>
            <a:pPr marL="241254" marR="5079" indent="-229191">
              <a:lnSpc>
                <a:spcPct val="90000"/>
              </a:lnSpc>
              <a:spcBef>
                <a:spcPts val="430"/>
              </a:spcBef>
              <a:buFont typeface="Arial"/>
              <a:buChar char="•"/>
              <a:tabLst>
                <a:tab pos="241889" algn="l"/>
              </a:tabLst>
            </a:pPr>
            <a:r>
              <a:rPr lang="en-US" sz="2353" spc="-30" dirty="0">
                <a:latin typeface="+mn-lt"/>
                <a:cs typeface="Calibri" panose="020F0502020204030204" pitchFamily="34" charset="0"/>
              </a:rPr>
              <a:t>Transformations </a:t>
            </a:r>
            <a:r>
              <a:rPr lang="en-US" sz="2353" spc="-10" dirty="0">
                <a:latin typeface="+mn-lt"/>
                <a:cs typeface="Calibri" panose="020F0502020204030204" pitchFamily="34" charset="0"/>
              </a:rPr>
              <a:t>using Heap tables </a:t>
            </a:r>
            <a:r>
              <a:rPr lang="en-US" sz="2353" spc="-15" dirty="0">
                <a:latin typeface="+mn-lt"/>
                <a:cs typeface="Calibri" panose="020F0502020204030204" pitchFamily="34" charset="0"/>
              </a:rPr>
              <a:t>are generally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than </a:t>
            </a:r>
            <a:r>
              <a:rPr lang="en-US" sz="2353" spc="-10" dirty="0">
                <a:latin typeface="+mn-lt"/>
                <a:cs typeface="Calibri" panose="020F0502020204030204" pitchFamily="34" charset="0"/>
              </a:rPr>
              <a:t>CCI. </a:t>
            </a:r>
            <a:r>
              <a:rPr lang="en-US" sz="2353" spc="-5" dirty="0">
                <a:latin typeface="+mn-lt"/>
                <a:cs typeface="Calibri" panose="020F0502020204030204" pitchFamily="34" charset="0"/>
              </a:rPr>
              <a:t>This  is </a:t>
            </a:r>
            <a:r>
              <a:rPr lang="en-US" sz="2353" spc="-10" dirty="0">
                <a:latin typeface="+mn-lt"/>
                <a:cs typeface="Calibri" panose="020F0502020204030204" pitchFamily="34" charset="0"/>
              </a:rPr>
              <a:t>because </a:t>
            </a:r>
            <a:r>
              <a:rPr lang="en-US" sz="2353" spc="-25" dirty="0">
                <a:latin typeface="+mn-lt"/>
                <a:cs typeface="Calibri" panose="020F0502020204030204" pitchFamily="34" charset="0"/>
              </a:rPr>
              <a:t>rows </a:t>
            </a:r>
            <a:r>
              <a:rPr lang="en-US" sz="2353" spc="-10" dirty="0">
                <a:latin typeface="+mn-lt"/>
                <a:cs typeface="Calibri" panose="020F0502020204030204" pitchFamily="34" charset="0"/>
              </a:rPr>
              <a:t>need </a:t>
            </a:r>
            <a:r>
              <a:rPr lang="en-US" sz="2353" spc="-20" dirty="0">
                <a:latin typeface="+mn-lt"/>
                <a:cs typeface="Calibri" panose="020F0502020204030204" pitchFamily="34" charset="0"/>
              </a:rPr>
              <a:t>to </a:t>
            </a:r>
            <a:r>
              <a:rPr lang="en-US" sz="2353" spc="-5" dirty="0">
                <a:latin typeface="+mn-lt"/>
                <a:cs typeface="Calibri" panose="020F0502020204030204" pitchFamily="34" charset="0"/>
              </a:rPr>
              <a:t>be assembled </a:t>
            </a:r>
            <a:r>
              <a:rPr lang="en-US" sz="2353" spc="-20" dirty="0">
                <a:latin typeface="+mn-lt"/>
                <a:cs typeface="Calibri" panose="020F0502020204030204" pitchFamily="34" charset="0"/>
              </a:rPr>
              <a:t>from </a:t>
            </a:r>
            <a:r>
              <a:rPr lang="en-US" sz="2353" spc="-10" dirty="0">
                <a:latin typeface="+mn-lt"/>
                <a:cs typeface="Calibri" panose="020F0502020204030204" pitchFamily="34" charset="0"/>
              </a:rPr>
              <a:t>column </a:t>
            </a:r>
            <a:r>
              <a:rPr lang="en-US" sz="2353" spc="-25" dirty="0">
                <a:latin typeface="+mn-lt"/>
                <a:cs typeface="Calibri" panose="020F0502020204030204" pitchFamily="34" charset="0"/>
              </a:rPr>
              <a:t>stores </a:t>
            </a:r>
            <a:r>
              <a:rPr lang="en-US" sz="2353" spc="-5" dirty="0">
                <a:latin typeface="+mn-lt"/>
                <a:cs typeface="Calibri" panose="020F0502020204030204" pitchFamily="34" charset="0"/>
              </a:rPr>
              <a:t>on </a:t>
            </a:r>
            <a:r>
              <a:rPr lang="en-US" sz="2353" spc="-15" dirty="0">
                <a:latin typeface="+mn-lt"/>
                <a:cs typeface="Calibri" panose="020F0502020204030204" pitchFamily="34" charset="0"/>
              </a:rPr>
              <a:t>read  </a:t>
            </a:r>
            <a:r>
              <a:rPr lang="en-US" sz="2353" spc="-10" dirty="0">
                <a:latin typeface="+mn-lt"/>
                <a:cs typeface="Calibri" panose="020F0502020204030204" pitchFamily="34" charset="0"/>
              </a:rPr>
              <a:t>tables, </a:t>
            </a:r>
            <a:r>
              <a:rPr lang="en-US" sz="2353" spc="-5" dirty="0">
                <a:latin typeface="+mn-lt"/>
                <a:cs typeface="Calibri" panose="020F0502020204030204" pitchFamily="34" charset="0"/>
              </a:rPr>
              <a:t>and </a:t>
            </a:r>
            <a:r>
              <a:rPr lang="en-US" sz="2353" spc="-10" dirty="0">
                <a:latin typeface="+mn-lt"/>
                <a:cs typeface="Calibri" panose="020F0502020204030204" pitchFamily="34" charset="0"/>
              </a:rPr>
              <a:t>columnar </a:t>
            </a:r>
            <a:r>
              <a:rPr lang="en-US" sz="2353" spc="-15" dirty="0">
                <a:latin typeface="+mn-lt"/>
                <a:cs typeface="Calibri" panose="020F0502020204030204" pitchFamily="34" charset="0"/>
              </a:rPr>
              <a:t>compression </a:t>
            </a:r>
            <a:r>
              <a:rPr lang="en-US" sz="2353" spc="-5" dirty="0">
                <a:latin typeface="+mn-lt"/>
                <a:cs typeface="Calibri" panose="020F0502020204030204" pitchFamily="34" charset="0"/>
              </a:rPr>
              <a:t>is </a:t>
            </a:r>
            <a:r>
              <a:rPr lang="en-US" sz="2353" spc="-10" dirty="0">
                <a:latin typeface="+mn-lt"/>
                <a:cs typeface="Calibri" panose="020F0502020204030204" pitchFamily="34" charset="0"/>
              </a:rPr>
              <a:t>needed </a:t>
            </a:r>
            <a:r>
              <a:rPr lang="en-US" sz="2353" spc="-5" dirty="0">
                <a:latin typeface="+mn-lt"/>
                <a:cs typeface="Calibri" panose="020F0502020204030204" pitchFamily="34" charset="0"/>
              </a:rPr>
              <a:t>on</a:t>
            </a:r>
            <a:r>
              <a:rPr lang="en-US" sz="2353" spc="155" dirty="0">
                <a:latin typeface="+mn-lt"/>
                <a:cs typeface="Calibri" panose="020F0502020204030204" pitchFamily="34" charset="0"/>
              </a:rPr>
              <a:t> </a:t>
            </a:r>
            <a:r>
              <a:rPr lang="en-US" sz="2353" spc="-20" dirty="0">
                <a:latin typeface="+mn-lt"/>
                <a:cs typeface="Calibri" panose="020F0502020204030204" pitchFamily="34" charset="0"/>
              </a:rPr>
              <a:t>targets.</a:t>
            </a:r>
          </a:p>
          <a:p>
            <a:pPr marL="241254" marR="5079" indent="-229191">
              <a:lnSpc>
                <a:spcPct val="90000"/>
              </a:lnSpc>
              <a:spcBef>
                <a:spcPts val="430"/>
              </a:spcBef>
              <a:buFont typeface="Arial"/>
              <a:buChar char="•"/>
              <a:tabLst>
                <a:tab pos="241889" algn="l"/>
              </a:tabLst>
            </a:pPr>
            <a:endParaRPr lang="en-US" sz="2353" dirty="0">
              <a:latin typeface="+mn-lt"/>
              <a:cs typeface="Calibri" panose="020F0502020204030204" pitchFamily="34" charset="0"/>
            </a:endParaRPr>
          </a:p>
          <a:p>
            <a:pPr marL="241254" marR="293949" indent="-229191">
              <a:lnSpc>
                <a:spcPts val="3019"/>
              </a:lnSpc>
              <a:spcBef>
                <a:spcPts val="1055"/>
              </a:spcBef>
              <a:buFont typeface="Arial"/>
              <a:buChar char="•"/>
              <a:tabLst>
                <a:tab pos="241889" algn="l"/>
              </a:tabLst>
            </a:pPr>
            <a:r>
              <a:rPr lang="en-US" sz="2353" spc="-10" dirty="0">
                <a:latin typeface="+mn-lt"/>
                <a:cs typeface="Calibri" panose="020F0502020204030204" pitchFamily="34" charset="0"/>
              </a:rPr>
              <a:t>The </a:t>
            </a:r>
            <a:r>
              <a:rPr lang="en-US" sz="2353" spc="-5" dirty="0">
                <a:latin typeface="+mn-lt"/>
                <a:cs typeface="Calibri" panose="020F0502020204030204" pitchFamily="34" charset="0"/>
              </a:rPr>
              <a:t>wider the </a:t>
            </a:r>
            <a:r>
              <a:rPr lang="en-US" sz="2353" spc="-10" dirty="0">
                <a:latin typeface="+mn-lt"/>
                <a:cs typeface="Calibri" panose="020F0502020204030204" pitchFamily="34" charset="0"/>
              </a:rPr>
              <a:t>table, </a:t>
            </a:r>
            <a:r>
              <a:rPr lang="en-US" sz="2353" spc="-5" dirty="0">
                <a:latin typeface="+mn-lt"/>
                <a:cs typeface="Calibri" panose="020F0502020204030204" pitchFamily="34" charset="0"/>
              </a:rPr>
              <a:t>and the </a:t>
            </a:r>
            <a:r>
              <a:rPr lang="en-US" sz="2353" spc="-15" dirty="0">
                <a:latin typeface="+mn-lt"/>
                <a:cs typeface="Calibri" panose="020F0502020204030204" pitchFamily="34" charset="0"/>
              </a:rPr>
              <a:t>more </a:t>
            </a:r>
            <a:r>
              <a:rPr lang="en-US" sz="2353" spc="-20" dirty="0">
                <a:latin typeface="+mn-lt"/>
                <a:cs typeface="Calibri" panose="020F0502020204030204" pitchFamily="34" charset="0"/>
              </a:rPr>
              <a:t>text </a:t>
            </a:r>
            <a:r>
              <a:rPr lang="en-US" sz="2353" spc="-10" dirty="0">
                <a:latin typeface="+mn-lt"/>
                <a:cs typeface="Calibri" panose="020F0502020204030204" pitchFamily="34" charset="0"/>
              </a:rPr>
              <a:t>fields </a:t>
            </a:r>
            <a:r>
              <a:rPr lang="en-US" sz="2353" spc="-5" dirty="0">
                <a:latin typeface="+mn-lt"/>
                <a:cs typeface="Calibri" panose="020F0502020204030204" pitchFamily="34" charset="0"/>
              </a:rPr>
              <a:t>it </a:t>
            </a:r>
            <a:r>
              <a:rPr lang="en-US" sz="2353" spc="-15" dirty="0">
                <a:latin typeface="+mn-lt"/>
                <a:cs typeface="Calibri" panose="020F0502020204030204" pitchFamily="34" charset="0"/>
              </a:rPr>
              <a:t>contains, </a:t>
            </a:r>
            <a:r>
              <a:rPr lang="en-US" sz="2353" spc="-5" dirty="0">
                <a:latin typeface="+mn-lt"/>
                <a:cs typeface="Calibri" panose="020F0502020204030204" pitchFamily="34" charset="0"/>
              </a:rPr>
              <a:t>the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Heap is </a:t>
            </a:r>
            <a:r>
              <a:rPr lang="en-US" sz="2353" spc="-15" dirty="0">
                <a:latin typeface="+mn-lt"/>
                <a:cs typeface="Calibri" panose="020F0502020204030204" pitchFamily="34" charset="0"/>
              </a:rPr>
              <a:t>over</a:t>
            </a:r>
            <a:r>
              <a:rPr lang="en-US" sz="2353" spc="5" dirty="0">
                <a:latin typeface="+mn-lt"/>
                <a:cs typeface="Calibri" panose="020F0502020204030204" pitchFamily="34" charset="0"/>
              </a:rPr>
              <a:t> </a:t>
            </a:r>
            <a:r>
              <a:rPr lang="en-US" sz="2353" spc="-5" dirty="0">
                <a:latin typeface="+mn-lt"/>
                <a:cs typeface="Calibri" panose="020F0502020204030204" pitchFamily="34" charset="0"/>
              </a:rPr>
              <a:t>CCI.</a:t>
            </a:r>
            <a:endParaRPr lang="en-US" sz="2353" dirty="0">
              <a:latin typeface="+mn-lt"/>
              <a:cs typeface="Calibri" panose="020F0502020204030204" pitchFamily="34" charset="0"/>
            </a:endParaRPr>
          </a:p>
          <a:p>
            <a:pPr>
              <a:spcBef>
                <a:spcPts val="15"/>
              </a:spcBef>
              <a:buFont typeface="Arial"/>
              <a:buChar char="•"/>
            </a:pPr>
            <a:endParaRPr lang="en-US" sz="2353" dirty="0">
              <a:latin typeface="+mn-lt"/>
              <a:cs typeface="Calibri" panose="020F0502020204030204" pitchFamily="34" charset="0"/>
            </a:endParaRPr>
          </a:p>
          <a:p>
            <a:pPr marL="241254" marR="999298" indent="-229191">
              <a:lnSpc>
                <a:spcPts val="3029"/>
              </a:lnSpc>
              <a:buFont typeface="Arial"/>
              <a:buChar char="•"/>
              <a:tabLst>
                <a:tab pos="241889" algn="l"/>
              </a:tabLst>
            </a:pPr>
            <a:r>
              <a:rPr lang="en-US" sz="2353" spc="-5" dirty="0">
                <a:latin typeface="+mn-lt"/>
                <a:cs typeface="Calibri" panose="020F0502020204030204" pitchFamily="34" charset="0"/>
              </a:rPr>
              <a:t>Use Heap </a:t>
            </a:r>
            <a:r>
              <a:rPr lang="en-US" sz="2353" spc="-10" dirty="0">
                <a:latin typeface="+mn-lt"/>
                <a:cs typeface="Calibri" panose="020F0502020204030204" pitchFamily="34" charset="0"/>
              </a:rPr>
              <a:t>tables </a:t>
            </a:r>
            <a:r>
              <a:rPr lang="en-US" sz="2353" spc="-15" dirty="0">
                <a:latin typeface="+mn-lt"/>
                <a:cs typeface="Calibri" panose="020F0502020204030204" pitchFamily="34" charset="0"/>
              </a:rPr>
              <a:t>at </a:t>
            </a:r>
            <a:r>
              <a:rPr lang="en-US" sz="2353" spc="-20" dirty="0">
                <a:latin typeface="+mn-lt"/>
                <a:cs typeface="Calibri" panose="020F0502020204030204" pitchFamily="34" charset="0"/>
              </a:rPr>
              <a:t>transformation </a:t>
            </a:r>
            <a:r>
              <a:rPr lang="en-US" sz="2353" spc="-60" dirty="0">
                <a:latin typeface="+mn-lt"/>
                <a:cs typeface="Calibri" panose="020F0502020204030204" pitchFamily="34" charset="0"/>
              </a:rPr>
              <a:t>layer, </a:t>
            </a:r>
            <a:r>
              <a:rPr lang="en-US" sz="2353" spc="-10" dirty="0">
                <a:latin typeface="+mn-lt"/>
                <a:cs typeface="Calibri" panose="020F0502020204030204" pitchFamily="34" charset="0"/>
              </a:rPr>
              <a:t>use CCI tables </a:t>
            </a:r>
            <a:r>
              <a:rPr lang="en-US" sz="2353" spc="-15" dirty="0">
                <a:latin typeface="+mn-lt"/>
                <a:cs typeface="Calibri" panose="020F0502020204030204" pitchFamily="34" charset="0"/>
              </a:rPr>
              <a:t>where  appropriate at presentation</a:t>
            </a:r>
            <a:r>
              <a:rPr lang="en-US" sz="2353" spc="65" dirty="0">
                <a:latin typeface="+mn-lt"/>
                <a:cs typeface="Calibri" panose="020F0502020204030204" pitchFamily="34" charset="0"/>
              </a:rPr>
              <a:t> </a:t>
            </a:r>
            <a:r>
              <a:rPr lang="en-US" sz="2353" spc="-25" dirty="0">
                <a:latin typeface="+mn-lt"/>
                <a:cs typeface="Calibri" panose="020F0502020204030204" pitchFamily="34" charset="0"/>
              </a:rPr>
              <a:t>layer</a:t>
            </a:r>
            <a:endParaRPr lang="en-US" sz="2353" dirty="0">
              <a:latin typeface="+mn-lt"/>
              <a:cs typeface="Calibri" panose="020F0502020204030204" pitchFamily="34" charset="0"/>
            </a:endParaRPr>
          </a:p>
          <a:p>
            <a:pPr marL="0" indent="0">
              <a:buNone/>
            </a:pPr>
            <a:endParaRPr lang="en-US" sz="2353" dirty="0">
              <a:latin typeface="+mn-lt"/>
              <a:cs typeface="Calibri" panose="020F0502020204030204" pitchFamily="34" charset="0"/>
            </a:endParaRPr>
          </a:p>
        </p:txBody>
      </p:sp>
    </p:spTree>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dirty="0"/>
              <a:t>CCI </a:t>
            </a:r>
            <a:r>
              <a:rPr spc="-15" dirty="0"/>
              <a:t>Best</a:t>
            </a:r>
            <a:r>
              <a:rPr spc="-70" dirty="0"/>
              <a:t> </a:t>
            </a:r>
            <a:r>
              <a:rPr spc="-15" dirty="0"/>
              <a:t>Practice</a:t>
            </a:r>
          </a:p>
        </p:txBody>
      </p:sp>
      <p:sp>
        <p:nvSpPr>
          <p:cNvPr id="4" name="Text Placeholder 3">
            <a:extLst>
              <a:ext uri="{FF2B5EF4-FFF2-40B4-BE49-F238E27FC236}">
                <a16:creationId xmlns:a16="http://schemas.microsoft.com/office/drawing/2014/main" id="{E8ADD5C5-B44B-4F35-BEC1-0389E2EDCC52}"/>
              </a:ext>
            </a:extLst>
          </p:cNvPr>
          <p:cNvSpPr>
            <a:spLocks noGrp="1"/>
          </p:cNvSpPr>
          <p:nvPr>
            <p:ph type="body" sz="quarter" idx="10"/>
          </p:nvPr>
        </p:nvSpPr>
        <p:spPr>
          <a:xfrm>
            <a:off x="584201" y="1435781"/>
            <a:ext cx="11018520" cy="2862707"/>
          </a:xfrm>
        </p:spPr>
        <p:txBody>
          <a:bodyPr/>
          <a:lstStyle/>
          <a:p>
            <a:pPr marL="241254" indent="-229191">
              <a:spcBef>
                <a:spcPts val="774"/>
              </a:spcBef>
              <a:buFont typeface="Arial"/>
              <a:buChar char="•"/>
              <a:tabLst>
                <a:tab pos="241889" algn="l"/>
              </a:tabLst>
            </a:pPr>
            <a:r>
              <a:rPr lang="en-US" spc="-5" dirty="0">
                <a:latin typeface="Calibri"/>
                <a:cs typeface="Calibri"/>
              </a:rPr>
              <a:t>MAX </a:t>
            </a:r>
            <a:r>
              <a:rPr lang="en-US" spc="-20" dirty="0">
                <a:latin typeface="Calibri"/>
                <a:cs typeface="Calibri"/>
              </a:rPr>
              <a:t>data </a:t>
            </a:r>
            <a:r>
              <a:rPr lang="en-US" spc="-5" dirty="0">
                <a:latin typeface="Calibri"/>
                <a:cs typeface="Calibri"/>
              </a:rPr>
              <a:t>types </a:t>
            </a:r>
            <a:r>
              <a:rPr lang="en-US" spc="-10" dirty="0">
                <a:latin typeface="Calibri"/>
                <a:cs typeface="Calibri"/>
              </a:rPr>
              <a:t>not</a:t>
            </a:r>
            <a:r>
              <a:rPr lang="en-US" spc="55" dirty="0">
                <a:latin typeface="Calibri"/>
                <a:cs typeface="Calibri"/>
              </a:rPr>
              <a:t> </a:t>
            </a:r>
            <a:r>
              <a:rPr lang="en-US" spc="-10" dirty="0">
                <a:latin typeface="Calibri"/>
                <a:cs typeface="Calibri"/>
              </a:rPr>
              <a:t>supported</a:t>
            </a:r>
            <a:endParaRPr lang="en-US" dirty="0">
              <a:latin typeface="Calibri"/>
              <a:cs typeface="Calibri"/>
            </a:endParaRPr>
          </a:p>
          <a:p>
            <a:pPr marL="241254" indent="-229191">
              <a:spcBef>
                <a:spcPts val="674"/>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1 million </a:t>
            </a:r>
            <a:r>
              <a:rPr lang="en-US" spc="-25" dirty="0">
                <a:latin typeface="Calibri"/>
                <a:cs typeface="Calibri"/>
              </a:rPr>
              <a:t>rows </a:t>
            </a:r>
            <a:r>
              <a:rPr lang="en-US" spc="-5" dirty="0">
                <a:latin typeface="Calibri"/>
                <a:cs typeface="Calibri"/>
              </a:rPr>
              <a:t>* 60 distributions * </a:t>
            </a:r>
            <a:r>
              <a:rPr lang="en-US" spc="-10" dirty="0">
                <a:latin typeface="Calibri"/>
                <a:cs typeface="Calibri"/>
              </a:rPr>
              <a:t>number </a:t>
            </a:r>
            <a:r>
              <a:rPr lang="en-US" spc="-5" dirty="0">
                <a:latin typeface="Calibri"/>
                <a:cs typeface="Calibri"/>
              </a:rPr>
              <a:t>of</a:t>
            </a:r>
            <a:r>
              <a:rPr lang="en-US" spc="170" dirty="0">
                <a:latin typeface="Calibri"/>
                <a:cs typeface="Calibri"/>
              </a:rPr>
              <a:t> </a:t>
            </a:r>
            <a:r>
              <a:rPr lang="en-US" spc="-10" dirty="0">
                <a:latin typeface="Calibri"/>
                <a:cs typeface="Calibri"/>
              </a:rPr>
              <a:t>partitions</a:t>
            </a:r>
            <a:endParaRPr lang="en-US" dirty="0">
              <a:latin typeface="Calibri"/>
              <a:cs typeface="Calibri"/>
            </a:endParaRPr>
          </a:p>
          <a:p>
            <a:pPr marL="241254" indent="-229191">
              <a:spcBef>
                <a:spcPts val="660"/>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100k </a:t>
            </a:r>
            <a:r>
              <a:rPr lang="en-US" spc="-25" dirty="0">
                <a:latin typeface="Calibri"/>
                <a:cs typeface="Calibri"/>
              </a:rPr>
              <a:t>rows </a:t>
            </a:r>
            <a:r>
              <a:rPr lang="en-US" spc="-10" dirty="0">
                <a:latin typeface="Calibri"/>
                <a:cs typeface="Calibri"/>
              </a:rPr>
              <a:t>per </a:t>
            </a:r>
            <a:r>
              <a:rPr lang="en-US" spc="-15" dirty="0">
                <a:latin typeface="Calibri"/>
                <a:cs typeface="Calibri"/>
              </a:rPr>
              <a:t>batch, </a:t>
            </a:r>
            <a:r>
              <a:rPr lang="en-US" spc="-5" dirty="0">
                <a:latin typeface="Calibri"/>
                <a:cs typeface="Calibri"/>
              </a:rPr>
              <a:t>up </a:t>
            </a:r>
            <a:r>
              <a:rPr lang="en-US" spc="-20" dirty="0">
                <a:latin typeface="Calibri"/>
                <a:cs typeface="Calibri"/>
              </a:rPr>
              <a:t>to</a:t>
            </a:r>
            <a:r>
              <a:rPr lang="en-US" spc="200" dirty="0">
                <a:latin typeface="Calibri"/>
                <a:cs typeface="Calibri"/>
              </a:rPr>
              <a:t> </a:t>
            </a:r>
            <a:r>
              <a:rPr lang="en-US" spc="-10" dirty="0">
                <a:latin typeface="Calibri"/>
                <a:cs typeface="Calibri"/>
              </a:rPr>
              <a:t>1million</a:t>
            </a:r>
            <a:endParaRPr lang="en-US" dirty="0">
              <a:latin typeface="Calibri"/>
              <a:cs typeface="Calibri"/>
            </a:endParaRPr>
          </a:p>
          <a:p>
            <a:pPr marL="241254" indent="-229191">
              <a:spcBef>
                <a:spcPts val="660"/>
              </a:spcBef>
              <a:buFont typeface="Arial"/>
              <a:buChar char="•"/>
              <a:tabLst>
                <a:tab pos="241889" algn="l"/>
              </a:tabLst>
            </a:pPr>
            <a:r>
              <a:rPr lang="en-US" spc="-5" dirty="0">
                <a:latin typeface="Calibri"/>
                <a:cs typeface="Calibri"/>
              </a:rPr>
              <a:t>Load </a:t>
            </a:r>
            <a:r>
              <a:rPr lang="en-US" spc="-10" dirty="0">
                <a:latin typeface="Calibri"/>
                <a:cs typeface="Calibri"/>
              </a:rPr>
              <a:t>using </a:t>
            </a:r>
            <a:r>
              <a:rPr lang="en-US" spc="-15" dirty="0">
                <a:latin typeface="Calibri"/>
                <a:cs typeface="Calibri"/>
              </a:rPr>
              <a:t>at </a:t>
            </a:r>
            <a:r>
              <a:rPr lang="en-US" spc="-10" dirty="0">
                <a:latin typeface="Calibri"/>
                <a:cs typeface="Calibri"/>
              </a:rPr>
              <a:t>least LARGERC </a:t>
            </a:r>
            <a:r>
              <a:rPr lang="en-US" spc="-5" dirty="0">
                <a:latin typeface="Calibri"/>
                <a:cs typeface="Calibri"/>
              </a:rPr>
              <a:t>or</a:t>
            </a:r>
            <a:r>
              <a:rPr lang="en-US" spc="75" dirty="0">
                <a:latin typeface="Calibri"/>
                <a:cs typeface="Calibri"/>
              </a:rPr>
              <a:t> </a:t>
            </a:r>
            <a:r>
              <a:rPr lang="en-US" spc="-55" dirty="0">
                <a:latin typeface="Calibri"/>
                <a:cs typeface="Calibri"/>
              </a:rPr>
              <a:t>STATICRC60</a:t>
            </a:r>
          </a:p>
          <a:p>
            <a:pPr marL="469810" lvl="1" indent="-229191">
              <a:spcBef>
                <a:spcPts val="660"/>
              </a:spcBef>
              <a:buFont typeface="Arial"/>
              <a:buChar char="•"/>
              <a:tabLst>
                <a:tab pos="241889" algn="l"/>
              </a:tabLst>
            </a:pPr>
            <a:r>
              <a:rPr lang="en-US" spc="-55" dirty="0">
                <a:latin typeface="Calibri"/>
                <a:cs typeface="Calibri"/>
              </a:rPr>
              <a:t>Create a loading user</a:t>
            </a:r>
            <a:endParaRPr lang="en-US" dirty="0">
              <a:latin typeface="Calibri"/>
              <a:cs typeface="Calibri"/>
            </a:endParaRPr>
          </a:p>
          <a:p>
            <a:pPr marL="241254" indent="-229191">
              <a:spcBef>
                <a:spcPts val="674"/>
              </a:spcBef>
              <a:buFont typeface="Arial"/>
              <a:buChar char="•"/>
              <a:tabLst>
                <a:tab pos="241889" algn="l"/>
              </a:tabLst>
            </a:pPr>
            <a:r>
              <a:rPr lang="en-US" spc="-10" dirty="0">
                <a:latin typeface="Calibri"/>
                <a:cs typeface="Calibri"/>
              </a:rPr>
              <a:t>Minimal </a:t>
            </a:r>
            <a:r>
              <a:rPr lang="en-US" spc="-50" dirty="0">
                <a:latin typeface="Calibri"/>
                <a:cs typeface="Calibri"/>
              </a:rPr>
              <a:t>UPDATE </a:t>
            </a:r>
            <a:r>
              <a:rPr lang="en-US" spc="-5" dirty="0">
                <a:latin typeface="Calibri"/>
                <a:cs typeface="Calibri"/>
              </a:rPr>
              <a:t>and DELETE (or REBUILD</a:t>
            </a:r>
            <a:r>
              <a:rPr lang="en-US" spc="140" dirty="0">
                <a:latin typeface="Calibri"/>
                <a:cs typeface="Calibri"/>
              </a:rPr>
              <a:t> </a:t>
            </a:r>
            <a:r>
              <a:rPr lang="en-US" spc="-15" dirty="0">
                <a:latin typeface="Calibri"/>
                <a:cs typeface="Calibri"/>
              </a:rPr>
              <a:t>frequently)</a:t>
            </a:r>
            <a:endParaRPr lang="en-US" dirty="0">
              <a:latin typeface="Calibri"/>
              <a:cs typeface="Calibri"/>
            </a:endParaRPr>
          </a:p>
        </p:txBody>
      </p:sp>
    </p:spTree>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a:xfrm>
            <a:off x="426424" y="222584"/>
            <a:ext cx="10002366" cy="739343"/>
          </a:xfrm>
        </p:spPr>
        <p:txBody>
          <a:bodyPr/>
          <a:lstStyle/>
          <a:p>
            <a:r>
              <a:rPr lang="en-US" dirty="0"/>
              <a:t>Automatic statistics management – Dedicated SQL</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6423" y="1120573"/>
            <a:ext cx="5926752" cy="5232523"/>
          </a:xfrm>
        </p:spPr>
        <p:txBody>
          <a:bodyPr/>
          <a:lstStyle/>
          <a:p>
            <a:r>
              <a:rPr lang="en-US" dirty="0">
                <a:solidFill>
                  <a:schemeClr val="tx2"/>
                </a:solidFill>
              </a:rPr>
              <a:t>Overview</a:t>
            </a:r>
          </a:p>
          <a:p>
            <a:pPr lvl="1"/>
            <a:r>
              <a:rPr lang="en-US" dirty="0"/>
              <a:t>Statistics are automatically created and maintained for dedicated SQL pool. Incoming queries are analyzed, and individual column statistics are generated on the columns that improve cardinality estimates to enhance query performance. </a:t>
            </a:r>
          </a:p>
          <a:p>
            <a:pPr lvl="1"/>
            <a:endParaRPr lang="en-US" dirty="0"/>
          </a:p>
          <a:p>
            <a:pPr lvl="1"/>
            <a:r>
              <a:rPr lang="en-US" dirty="0"/>
              <a:t>Statistics are automatically updated as data modifications occur in underlying tables.  By default, these updates are synchronous but can be configured to be asynchronous.</a:t>
            </a:r>
          </a:p>
          <a:p>
            <a:pPr lvl="1"/>
            <a:endParaRPr lang="en-US" dirty="0"/>
          </a:p>
          <a:p>
            <a:pPr lvl="1"/>
            <a:r>
              <a:rPr lang="en-US" dirty="0"/>
              <a:t>Statistics are considered out of date when:</a:t>
            </a:r>
          </a:p>
          <a:p>
            <a:pPr marL="285750" lvl="1" indent="-285750">
              <a:buFont typeface="Arial" panose="020B0604020202020204" pitchFamily="34" charset="0"/>
              <a:buChar char="•"/>
            </a:pPr>
            <a:r>
              <a:rPr lang="en-US" dirty="0"/>
              <a:t>There was a data change on an empty table</a:t>
            </a:r>
          </a:p>
          <a:p>
            <a:pPr marL="285750" lvl="1" indent="-285750">
              <a:buFont typeface="Arial" panose="020B0604020202020204" pitchFamily="34" charset="0"/>
              <a:buChar char="•"/>
            </a:pPr>
            <a:r>
              <a:rPr lang="en-US" dirty="0"/>
              <a:t>The number of rows in the table at time of statistics creation was 500 or less, and more than 500 rows have been updated</a:t>
            </a:r>
          </a:p>
          <a:p>
            <a:pPr marL="285750" lvl="1" indent="-285750">
              <a:buFont typeface="Arial" panose="020B0604020202020204" pitchFamily="34" charset="0"/>
              <a:buChar char="•"/>
            </a:pPr>
            <a:r>
              <a:rPr lang="en-US" dirty="0"/>
              <a:t>The number of rows in the table at time of statistics creation was more than 500, and more than 500 + 20% of rows have been updated</a:t>
            </a:r>
          </a:p>
        </p:txBody>
      </p:sp>
      <p:sp>
        <p:nvSpPr>
          <p:cNvPr id="6" name="Rectangle 5">
            <a:extLst>
              <a:ext uri="{FF2B5EF4-FFF2-40B4-BE49-F238E27FC236}">
                <a16:creationId xmlns:a16="http://schemas.microsoft.com/office/drawing/2014/main" id="{5B8BCA64-83FB-4308-9E73-383128442042}"/>
              </a:ext>
            </a:extLst>
          </p:cNvPr>
          <p:cNvSpPr/>
          <p:nvPr/>
        </p:nvSpPr>
        <p:spPr>
          <a:xfrm>
            <a:off x="6553201" y="961927"/>
            <a:ext cx="5343525" cy="44627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Turn on/off auto-create statistics settings</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AUTO_CREATE_STATISTICS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Turn on/off auto-update statistics settings</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AUTO_UPDATE_STATISTICS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Configure synchronous/asynchronous update</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AUTO_UPDATE_STATISTICS_ASYNC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Check statistics settings for a database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SELECT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is_auto_create_stats_on</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is_auto_update_stats_on</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is_auto_update_stats_async_on</a:t>
            </a: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sys.databases</a:t>
            </a: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3868922"/>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2883D-94EC-466F-9D23-183AF0492910}"/>
              </a:ext>
            </a:extLst>
          </p:cNvPr>
          <p:cNvSpPr>
            <a:spLocks noGrp="1"/>
          </p:cNvSpPr>
          <p:nvPr>
            <p:ph type="title"/>
          </p:nvPr>
        </p:nvSpPr>
        <p:spPr/>
        <p:txBody>
          <a:bodyPr/>
          <a:lstStyle/>
          <a:p>
            <a:r>
              <a:rPr lang="en-US" dirty="0"/>
              <a:t>Statistics (serverless SQL)</a:t>
            </a:r>
          </a:p>
        </p:txBody>
      </p:sp>
      <p:sp>
        <p:nvSpPr>
          <p:cNvPr id="3" name="Text Placeholder 2">
            <a:extLst>
              <a:ext uri="{FF2B5EF4-FFF2-40B4-BE49-F238E27FC236}">
                <a16:creationId xmlns:a16="http://schemas.microsoft.com/office/drawing/2014/main" id="{FBC2D8A7-0FFB-4C58-A070-DA8A9C7CA5BC}"/>
              </a:ext>
            </a:extLst>
          </p:cNvPr>
          <p:cNvSpPr>
            <a:spLocks noGrp="1"/>
          </p:cNvSpPr>
          <p:nvPr>
            <p:ph type="body" sz="quarter" idx="10"/>
          </p:nvPr>
        </p:nvSpPr>
        <p:spPr>
          <a:xfrm>
            <a:off x="584200" y="1435497"/>
            <a:ext cx="11018520" cy="3464025"/>
          </a:xfrm>
        </p:spPr>
        <p:txBody>
          <a:bodyPr/>
          <a:lstStyle/>
          <a:p>
            <a:r>
              <a:rPr lang="en-US" dirty="0">
                <a:latin typeface="+mn-lt"/>
              </a:rPr>
              <a:t>Automatic creation available only for Parquet and CSV support</a:t>
            </a:r>
          </a:p>
          <a:p>
            <a:endParaRPr lang="en-US" dirty="0">
              <a:latin typeface="+mn-lt"/>
            </a:endParaRPr>
          </a:p>
          <a:p>
            <a:r>
              <a:rPr lang="en-US" dirty="0">
                <a:latin typeface="+mn-lt"/>
              </a:rPr>
              <a:t>Same goes for recreation of statistics</a:t>
            </a:r>
          </a:p>
          <a:p>
            <a:endParaRPr lang="en-US" dirty="0">
              <a:latin typeface="+mn-lt"/>
            </a:endParaRPr>
          </a:p>
          <a:p>
            <a:r>
              <a:rPr lang="en-US" dirty="0">
                <a:latin typeface="+mn-lt"/>
              </a:rPr>
              <a:t>Only single-column statistics are currently supported</a:t>
            </a:r>
          </a:p>
          <a:p>
            <a:endParaRPr lang="en-US" dirty="0">
              <a:latin typeface="+mn-lt"/>
            </a:endParaRPr>
          </a:p>
          <a:p>
            <a:r>
              <a:rPr lang="en-US" dirty="0">
                <a:latin typeface="+mn-lt"/>
              </a:rPr>
              <a:t>CSV sampling not supported yet (only FULLSCAN)</a:t>
            </a:r>
          </a:p>
        </p:txBody>
      </p:sp>
    </p:spTree>
    <p:extLst>
      <p:ext uri="{BB962C8B-B14F-4D97-AF65-F5344CB8AC3E}">
        <p14:creationId xmlns:p14="http://schemas.microsoft.com/office/powerpoint/2010/main" val="4208708682"/>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85" dirty="0"/>
              <a:t>CTAS </a:t>
            </a:r>
            <a:r>
              <a:rPr spc="-15" dirty="0"/>
              <a:t>vs </a:t>
            </a:r>
            <a:r>
              <a:rPr dirty="0"/>
              <a:t>Insert / </a:t>
            </a:r>
            <a:r>
              <a:rPr spc="-15" dirty="0"/>
              <a:t>Update </a:t>
            </a:r>
            <a:r>
              <a:rPr dirty="0"/>
              <a:t>/ </a:t>
            </a:r>
            <a:r>
              <a:rPr spc="-10" dirty="0"/>
              <a:t>Delete </a:t>
            </a:r>
            <a:r>
              <a:rPr dirty="0"/>
              <a:t>/</a:t>
            </a:r>
            <a:r>
              <a:rPr spc="124" dirty="0"/>
              <a:t> </a:t>
            </a:r>
            <a:r>
              <a:rPr spc="-20" dirty="0"/>
              <a:t>Merge</a:t>
            </a:r>
          </a:p>
        </p:txBody>
      </p:sp>
      <p:sp>
        <p:nvSpPr>
          <p:cNvPr id="4" name="Text Placeholder 3">
            <a:extLst>
              <a:ext uri="{FF2B5EF4-FFF2-40B4-BE49-F238E27FC236}">
                <a16:creationId xmlns:a16="http://schemas.microsoft.com/office/drawing/2014/main" id="{717BBF4A-FDE9-4B01-995B-F422040FB296}"/>
              </a:ext>
            </a:extLst>
          </p:cNvPr>
          <p:cNvSpPr>
            <a:spLocks noGrp="1"/>
          </p:cNvSpPr>
          <p:nvPr>
            <p:ph type="body" sz="quarter" idx="10"/>
          </p:nvPr>
        </p:nvSpPr>
        <p:spPr>
          <a:xfrm>
            <a:off x="584201" y="1435781"/>
            <a:ext cx="11018520" cy="2302169"/>
          </a:xfrm>
        </p:spPr>
        <p:txBody>
          <a:bodyPr/>
          <a:lstStyle/>
          <a:p>
            <a:pPr marL="241254" indent="-229191">
              <a:spcBef>
                <a:spcPts val="9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t>
            </a:r>
            <a:r>
              <a:rPr lang="en-US" spc="-15" dirty="0">
                <a:latin typeface="+mn-lt"/>
                <a:cs typeface="Calibri" panose="020F0502020204030204" pitchFamily="34" charset="0"/>
              </a:rPr>
              <a:t>update </a:t>
            </a:r>
            <a:r>
              <a:rPr lang="en-US" spc="-5" dirty="0">
                <a:latin typeface="+mn-lt"/>
                <a:cs typeface="Calibri" panose="020F0502020204030204" pitchFamily="34" charset="0"/>
              </a:rPr>
              <a:t>or </a:t>
            </a:r>
            <a:r>
              <a:rPr lang="en-US" spc="-15" dirty="0">
                <a:latin typeface="+mn-lt"/>
                <a:cs typeface="Calibri" panose="020F0502020204030204" pitchFamily="34" charset="0"/>
              </a:rPr>
              <a:t>delete more </a:t>
            </a:r>
            <a:r>
              <a:rPr lang="en-US" spc="-5" dirty="0">
                <a:latin typeface="+mn-lt"/>
                <a:cs typeface="Calibri" panose="020F0502020204030204" pitchFamily="34" charset="0"/>
              </a:rPr>
              <a:t>than 10% of</a:t>
            </a:r>
            <a:r>
              <a:rPr lang="en-US" spc="250" dirty="0">
                <a:latin typeface="+mn-lt"/>
                <a:cs typeface="Calibri" panose="020F0502020204030204" pitchFamily="34" charset="0"/>
              </a:rPr>
              <a:t> </a:t>
            </a:r>
            <a:r>
              <a:rPr lang="en-US" spc="-25" dirty="0">
                <a:latin typeface="+mn-lt"/>
                <a:cs typeface="Calibri" panose="020F0502020204030204" pitchFamily="34" charset="0"/>
              </a:rPr>
              <a:t>rows</a:t>
            </a:r>
            <a:endParaRPr lang="en-US" dirty="0">
              <a:latin typeface="+mn-lt"/>
              <a:cs typeface="Calibri" panose="020F0502020204030204" pitchFamily="34" charset="0"/>
            </a:endParaRPr>
          </a:p>
          <a:p>
            <a:pPr>
              <a:spcBef>
                <a:spcPts val="10"/>
              </a:spcBef>
              <a:buFont typeface="Arial"/>
              <a:buChar char="•"/>
            </a:pPr>
            <a:endParaRPr lang="en-US" sz="3921" dirty="0">
              <a:latin typeface="+mn-lt"/>
              <a:cs typeface="Calibri" panose="020F0502020204030204" pitchFamily="34" charset="0"/>
            </a:endParaRPr>
          </a:p>
          <a:p>
            <a:pPr marL="241254" marR="93962" indent="-229191">
              <a:lnSpc>
                <a:spcPts val="3019"/>
              </a:lnSpc>
              <a:spcBef>
                <a:spcPts val="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are </a:t>
            </a:r>
            <a:r>
              <a:rPr lang="en-US" spc="-15" dirty="0">
                <a:latin typeface="+mn-lt"/>
                <a:cs typeface="Calibri" panose="020F0502020204030204" pitchFamily="34" charset="0"/>
              </a:rPr>
              <a:t>updating </a:t>
            </a:r>
            <a:r>
              <a:rPr lang="en-US" spc="-5" dirty="0">
                <a:latin typeface="+mn-lt"/>
                <a:cs typeface="Calibri" panose="020F0502020204030204" pitchFamily="34" charset="0"/>
              </a:rPr>
              <a:t>or </a:t>
            </a:r>
            <a:r>
              <a:rPr lang="en-US" spc="-10" dirty="0">
                <a:latin typeface="+mn-lt"/>
                <a:cs typeface="Calibri" panose="020F0502020204030204" pitchFamily="34" charset="0"/>
              </a:rPr>
              <a:t>deleting </a:t>
            </a:r>
            <a:r>
              <a:rPr lang="en-US" spc="-5" dirty="0">
                <a:latin typeface="+mn-lt"/>
                <a:cs typeface="Calibri" panose="020F0502020204030204" pitchFamily="34" charset="0"/>
              </a:rPr>
              <a:t>a </a:t>
            </a:r>
            <a:r>
              <a:rPr lang="en-US" spc="-15" dirty="0">
                <a:latin typeface="+mn-lt"/>
                <a:cs typeface="Calibri" panose="020F0502020204030204" pitchFamily="34" charset="0"/>
              </a:rPr>
              <a:t>clustered  </a:t>
            </a:r>
            <a:r>
              <a:rPr lang="en-US" spc="-20" dirty="0" err="1">
                <a:latin typeface="+mn-lt"/>
                <a:cs typeface="Calibri" panose="020F0502020204030204" pitchFamily="34" charset="0"/>
              </a:rPr>
              <a:t>Columnstore</a:t>
            </a:r>
            <a:r>
              <a:rPr lang="en-US" spc="-20" dirty="0">
                <a:latin typeface="+mn-lt"/>
                <a:cs typeface="Calibri" panose="020F0502020204030204" pitchFamily="34" charset="0"/>
              </a:rPr>
              <a:t> </a:t>
            </a:r>
            <a:r>
              <a:rPr lang="en-US" spc="-15" dirty="0">
                <a:latin typeface="+mn-lt"/>
                <a:cs typeface="Calibri" panose="020F0502020204030204" pitchFamily="34" charset="0"/>
              </a:rPr>
              <a:t>index, </a:t>
            </a:r>
            <a:r>
              <a:rPr lang="en-US" spc="-5" dirty="0">
                <a:latin typeface="+mn-lt"/>
                <a:cs typeface="Calibri" panose="020F0502020204030204" pitchFamily="34" charset="0"/>
              </a:rPr>
              <a:t>and do not </a:t>
            </a:r>
            <a:r>
              <a:rPr lang="en-US" spc="-25" dirty="0">
                <a:latin typeface="+mn-lt"/>
                <a:cs typeface="Calibri" panose="020F0502020204030204" pitchFamily="34" charset="0"/>
              </a:rPr>
              <a:t>have </a:t>
            </a:r>
            <a:r>
              <a:rPr lang="en-US" spc="-5" dirty="0">
                <a:latin typeface="+mn-lt"/>
                <a:cs typeface="Calibri" panose="020F0502020204030204" pitchFamily="34" charset="0"/>
              </a:rPr>
              <a:t>time </a:t>
            </a:r>
            <a:r>
              <a:rPr lang="en-US" spc="-25" dirty="0">
                <a:latin typeface="+mn-lt"/>
                <a:cs typeface="Calibri" panose="020F0502020204030204" pitchFamily="34" charset="0"/>
              </a:rPr>
              <a:t>for </a:t>
            </a:r>
            <a:r>
              <a:rPr lang="en-US" spc="-5" dirty="0">
                <a:latin typeface="+mn-lt"/>
                <a:cs typeface="Calibri" panose="020F0502020204030204" pitchFamily="34" charset="0"/>
              </a:rPr>
              <a:t>an </a:t>
            </a:r>
            <a:r>
              <a:rPr lang="en-US" spc="-10" dirty="0">
                <a:latin typeface="+mn-lt"/>
                <a:cs typeface="Calibri" panose="020F0502020204030204" pitchFamily="34" charset="0"/>
              </a:rPr>
              <a:t>offline</a:t>
            </a:r>
            <a:r>
              <a:rPr lang="en-US" spc="215" dirty="0">
                <a:latin typeface="+mn-lt"/>
                <a:cs typeface="Calibri" panose="020F0502020204030204" pitchFamily="34" charset="0"/>
              </a:rPr>
              <a:t> </a:t>
            </a:r>
            <a:r>
              <a:rPr lang="en-US" spc="-15" dirty="0">
                <a:latin typeface="+mn-lt"/>
                <a:cs typeface="Calibri" panose="020F0502020204030204" pitchFamily="34" charset="0"/>
              </a:rPr>
              <a:t>rebuild</a:t>
            </a:r>
            <a:endParaRPr lang="en-US" dirty="0">
              <a:latin typeface="+mn-lt"/>
              <a:cs typeface="Calibri" panose="020F0502020204030204" pitchFamily="34" charset="0"/>
            </a:endParaRPr>
          </a:p>
          <a:p>
            <a:pPr marL="0" indent="0">
              <a:buNone/>
            </a:pPr>
            <a:endParaRPr lang="en-US" dirty="0">
              <a:latin typeface="+mn-lt"/>
              <a:cs typeface="Calibri" panose="020F0502020204030204" pitchFamily="34" charset="0"/>
            </a:endParaRPr>
          </a:p>
        </p:txBody>
      </p:sp>
    </p:spTree>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65"/>
              <a:t>UPDATE </a:t>
            </a:r>
            <a:r>
              <a:rPr spc="-10"/>
              <a:t>FROM </a:t>
            </a:r>
            <a:r>
              <a:t>and DELETE</a:t>
            </a:r>
            <a:r>
              <a:rPr spc="20"/>
              <a:t> </a:t>
            </a:r>
            <a:r>
              <a:rPr spc="-15"/>
              <a:t>FROM</a:t>
            </a:r>
          </a:p>
        </p:txBody>
      </p:sp>
      <p:sp>
        <p:nvSpPr>
          <p:cNvPr id="4" name="Text Placeholder 3">
            <a:extLst>
              <a:ext uri="{FF2B5EF4-FFF2-40B4-BE49-F238E27FC236}">
                <a16:creationId xmlns:a16="http://schemas.microsoft.com/office/drawing/2014/main" id="{F984D79D-227E-4506-98B3-83CC19C8A3DA}"/>
              </a:ext>
            </a:extLst>
          </p:cNvPr>
          <p:cNvSpPr>
            <a:spLocks noGrp="1"/>
          </p:cNvSpPr>
          <p:nvPr>
            <p:ph type="body" sz="quarter" idx="10"/>
          </p:nvPr>
        </p:nvSpPr>
        <p:spPr>
          <a:xfrm>
            <a:off x="584201" y="1435781"/>
            <a:ext cx="11018520" cy="3807837"/>
          </a:xfrm>
        </p:spPr>
        <p:txBody>
          <a:bodyPr/>
          <a:lstStyle/>
          <a:p>
            <a:pPr marL="241254" marR="718682" indent="-229191">
              <a:lnSpc>
                <a:spcPts val="3029"/>
              </a:lnSpc>
              <a:spcBef>
                <a:spcPts val="470"/>
              </a:spcBef>
              <a:buFont typeface="Arial"/>
              <a:buChar char="•"/>
              <a:tabLst>
                <a:tab pos="241889" algn="l"/>
              </a:tabLst>
            </a:pPr>
            <a:r>
              <a:rPr lang="en-US" spc="-20">
                <a:latin typeface="Calibri"/>
                <a:cs typeface="Calibri"/>
              </a:rPr>
              <a:t>Azure </a:t>
            </a:r>
            <a:r>
              <a:rPr lang="en-US" spc="-15">
                <a:latin typeface="Calibri"/>
                <a:cs typeface="Calibri"/>
              </a:rPr>
              <a:t>Synapse </a:t>
            </a:r>
            <a:r>
              <a:rPr lang="en-US" spc="-5">
                <a:latin typeface="Calibri"/>
                <a:cs typeface="Calibri"/>
              </a:rPr>
              <a:t>Analytics </a:t>
            </a:r>
            <a:r>
              <a:rPr lang="en-US" spc="-10">
                <a:latin typeface="Calibri"/>
                <a:cs typeface="Calibri"/>
              </a:rPr>
              <a:t>does not currently support </a:t>
            </a:r>
            <a:r>
              <a:rPr lang="en-US" spc="-5">
                <a:latin typeface="Calibri"/>
                <a:cs typeface="Calibri"/>
              </a:rPr>
              <a:t>(*) joins in  </a:t>
            </a:r>
            <a:r>
              <a:rPr lang="en-US" spc="-50">
                <a:latin typeface="Calibri"/>
                <a:cs typeface="Calibri"/>
              </a:rPr>
              <a:t>UPDATE </a:t>
            </a:r>
            <a:r>
              <a:rPr lang="en-US" spc="-10">
                <a:latin typeface="Calibri"/>
                <a:cs typeface="Calibri"/>
              </a:rPr>
              <a:t>FROM </a:t>
            </a:r>
            <a:r>
              <a:rPr lang="en-US" spc="-5">
                <a:latin typeface="Calibri"/>
                <a:cs typeface="Calibri"/>
              </a:rPr>
              <a:t>and DELETE </a:t>
            </a:r>
            <a:r>
              <a:rPr lang="en-US" spc="-15">
                <a:latin typeface="Calibri"/>
                <a:cs typeface="Calibri"/>
              </a:rPr>
              <a:t>FROM</a:t>
            </a:r>
            <a:r>
              <a:rPr lang="en-US" spc="110">
                <a:latin typeface="Calibri"/>
                <a:cs typeface="Calibri"/>
              </a:rPr>
              <a:t> </a:t>
            </a:r>
            <a:r>
              <a:rPr lang="en-US" spc="-10">
                <a:latin typeface="Calibri"/>
                <a:cs typeface="Calibri"/>
              </a:rPr>
              <a:t>queries.</a:t>
            </a:r>
            <a:endParaRPr lang="en-US">
              <a:latin typeface="Calibri"/>
              <a:cs typeface="Calibri"/>
            </a:endParaRPr>
          </a:p>
          <a:p>
            <a:pPr>
              <a:spcBef>
                <a:spcPts val="15"/>
              </a:spcBef>
              <a:buFont typeface="Arial"/>
              <a:buChar char="•"/>
            </a:pPr>
            <a:endParaRPr lang="en-US" sz="3921">
              <a:latin typeface="Calibri"/>
              <a:cs typeface="Calibri"/>
            </a:endParaRPr>
          </a:p>
          <a:p>
            <a:pPr marL="241254" marR="5079" indent="-229191">
              <a:lnSpc>
                <a:spcPts val="3029"/>
              </a:lnSpc>
              <a:buFont typeface="Arial"/>
              <a:buChar char="•"/>
              <a:tabLst>
                <a:tab pos="241889" algn="l"/>
              </a:tabLst>
            </a:pPr>
            <a:r>
              <a:rPr lang="en-US" spc="-10">
                <a:latin typeface="Calibri"/>
                <a:cs typeface="Calibri"/>
              </a:rPr>
              <a:t>Implement </a:t>
            </a:r>
            <a:r>
              <a:rPr lang="en-US" spc="-5">
                <a:latin typeface="Calibri"/>
                <a:cs typeface="Calibri"/>
              </a:rPr>
              <a:t>the join as a </a:t>
            </a:r>
            <a:r>
              <a:rPr lang="en-US" spc="-15">
                <a:latin typeface="Calibri"/>
                <a:cs typeface="Calibri"/>
              </a:rPr>
              <a:t>temporary </a:t>
            </a:r>
            <a:r>
              <a:rPr lang="en-US" spc="-5">
                <a:latin typeface="Calibri"/>
                <a:cs typeface="Calibri"/>
              </a:rPr>
              <a:t>/ </a:t>
            </a:r>
            <a:r>
              <a:rPr lang="en-US" spc="-15">
                <a:latin typeface="Calibri"/>
                <a:cs typeface="Calibri"/>
              </a:rPr>
              <a:t>transient </a:t>
            </a:r>
            <a:r>
              <a:rPr lang="en-US" spc="-10">
                <a:latin typeface="Calibri"/>
                <a:cs typeface="Calibri"/>
              </a:rPr>
              <a:t>table, </a:t>
            </a:r>
            <a:r>
              <a:rPr lang="en-US" spc="-5">
                <a:latin typeface="Calibri"/>
                <a:cs typeface="Calibri"/>
              </a:rPr>
              <a:t>then </a:t>
            </a:r>
            <a:r>
              <a:rPr lang="en-US" spc="-50">
                <a:latin typeface="Calibri"/>
                <a:cs typeface="Calibri"/>
              </a:rPr>
              <a:t>UPDATE </a:t>
            </a:r>
            <a:r>
              <a:rPr lang="en-US" spc="-5">
                <a:latin typeface="Calibri"/>
                <a:cs typeface="Calibri"/>
              </a:rPr>
              <a:t>/  DELETE </a:t>
            </a:r>
            <a:r>
              <a:rPr lang="en-US" spc="-20">
                <a:latin typeface="Calibri"/>
                <a:cs typeface="Calibri"/>
              </a:rPr>
              <a:t>from </a:t>
            </a:r>
            <a:r>
              <a:rPr lang="en-US" spc="-10">
                <a:latin typeface="Calibri"/>
                <a:cs typeface="Calibri"/>
              </a:rPr>
              <a:t>that</a:t>
            </a:r>
            <a:r>
              <a:rPr lang="en-US" spc="20">
                <a:latin typeface="Calibri"/>
                <a:cs typeface="Calibri"/>
              </a:rPr>
              <a:t> </a:t>
            </a:r>
            <a:r>
              <a:rPr lang="en-US" spc="-10">
                <a:latin typeface="Calibri"/>
                <a:cs typeface="Calibri"/>
              </a:rPr>
              <a:t>table</a:t>
            </a:r>
            <a:endParaRPr lang="en-US">
              <a:latin typeface="Calibri"/>
              <a:cs typeface="Calibri"/>
            </a:endParaRPr>
          </a:p>
          <a:p>
            <a:endParaRPr lang="en-US" sz="3529">
              <a:latin typeface="Calibri"/>
              <a:cs typeface="Calibri"/>
            </a:endParaRPr>
          </a:p>
          <a:p>
            <a:pPr marL="12698">
              <a:spcBef>
                <a:spcPts val="5"/>
              </a:spcBef>
            </a:pPr>
            <a:r>
              <a:rPr lang="en-US" spc="-5">
                <a:latin typeface="Calibri"/>
                <a:cs typeface="Calibri"/>
              </a:rPr>
              <a:t>(*) Coming</a:t>
            </a:r>
            <a:r>
              <a:rPr lang="en-US" spc="30">
                <a:latin typeface="Calibri"/>
                <a:cs typeface="Calibri"/>
              </a:rPr>
              <a:t> </a:t>
            </a:r>
            <a:r>
              <a:rPr lang="en-US" spc="-10">
                <a:latin typeface="Calibri"/>
                <a:cs typeface="Calibri"/>
              </a:rPr>
              <a:t>soon</a:t>
            </a:r>
            <a:endParaRPr lang="en-US">
              <a:latin typeface="Calibri"/>
              <a:cs typeface="Calibri"/>
            </a:endParaRPr>
          </a:p>
          <a:p>
            <a:pPr marL="0" indent="0">
              <a:buNone/>
            </a:pPr>
            <a:endParaRPr lang="en-US"/>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1E560C9-3B7D-4CD0-8BD2-5BE575CCA09B}"/>
              </a:ext>
            </a:extLst>
          </p:cNvPr>
          <p:cNvPicPr>
            <a:picLocks noChangeAspect="1"/>
          </p:cNvPicPr>
          <p:nvPr/>
        </p:nvPicPr>
        <p:blipFill>
          <a:blip r:embed="rId2"/>
          <a:stretch>
            <a:fillRect/>
          </a:stretch>
        </p:blipFill>
        <p:spPr>
          <a:xfrm>
            <a:off x="672206" y="1708741"/>
            <a:ext cx="5201686" cy="4138883"/>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6326800" cy="465621"/>
          </a:xfrm>
        </p:spPr>
        <p:txBody>
          <a:bodyPr/>
          <a:lstStyle/>
          <a:p>
            <a:r>
              <a:rPr lang="en-US" sz="1800" dirty="0">
                <a:solidFill>
                  <a:schemeClr val="tx1"/>
                </a:solidFill>
              </a:rPr>
              <a:t>See basic file properties</a:t>
            </a:r>
            <a:endParaRPr lang="en-US" sz="1600" dirty="0">
              <a:solidFill>
                <a:schemeClr val="tx1"/>
              </a:solidFill>
            </a:endParaRPr>
          </a:p>
        </p:txBody>
      </p:sp>
      <p:sp>
        <p:nvSpPr>
          <p:cNvPr id="8" name="Rectangle 7">
            <a:extLst>
              <a:ext uri="{FF2B5EF4-FFF2-40B4-BE49-F238E27FC236}">
                <a16:creationId xmlns:a16="http://schemas.microsoft.com/office/drawing/2014/main" id="{9ED69020-7FA0-4EA8-BE7A-8287F3555493}"/>
              </a:ext>
            </a:extLst>
          </p:cNvPr>
          <p:cNvSpPr/>
          <p:nvPr/>
        </p:nvSpPr>
        <p:spPr bwMode="auto">
          <a:xfrm>
            <a:off x="4261282" y="5477526"/>
            <a:ext cx="1612609" cy="3700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A21BF025-1E0A-4421-B13E-BA78098A9AFE}"/>
              </a:ext>
            </a:extLst>
          </p:cNvPr>
          <p:cNvCxnSpPr>
            <a:cxnSpLocks/>
            <a:stCxn id="8" idx="3"/>
          </p:cNvCxnSpPr>
          <p:nvPr/>
        </p:nvCxnSpPr>
        <p:spPr>
          <a:xfrm>
            <a:off x="5873891" y="5662575"/>
            <a:ext cx="832280"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399F0FC-A5B3-4E3B-B844-B1DB9F5B0FDE}"/>
              </a:ext>
            </a:extLst>
          </p:cNvPr>
          <p:cNvPicPr>
            <a:picLocks noChangeAspect="1"/>
          </p:cNvPicPr>
          <p:nvPr/>
        </p:nvPicPr>
        <p:blipFill>
          <a:blip r:embed="rId3"/>
          <a:stretch>
            <a:fillRect/>
          </a:stretch>
        </p:blipFill>
        <p:spPr>
          <a:xfrm>
            <a:off x="6706172" y="1198485"/>
            <a:ext cx="4813621" cy="5367539"/>
          </a:xfrm>
          <a:prstGeom prst="rect">
            <a:avLst/>
          </a:prstGeom>
          <a:ln>
            <a:solidFill>
              <a:schemeClr val="tx1"/>
            </a:solidFill>
          </a:ln>
        </p:spPr>
      </p:pic>
    </p:spTree>
    <p:extLst>
      <p:ext uri="{BB962C8B-B14F-4D97-AF65-F5344CB8AC3E}">
        <p14:creationId xmlns:p14="http://schemas.microsoft.com/office/powerpoint/2010/main" val="200350303"/>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a:uFill>
                  <a:solidFill>
                    <a:srgbClr val="000000"/>
                  </a:solidFill>
                </a:uFill>
              </a:rPr>
              <a:t>Simple</a:t>
            </a:r>
            <a:r>
              <a:t> is </a:t>
            </a:r>
            <a:r>
              <a:rPr spc="-25"/>
              <a:t>better </a:t>
            </a:r>
            <a:r>
              <a:t>than</a:t>
            </a:r>
            <a:r>
              <a:rPr spc="-25"/>
              <a:t> </a:t>
            </a:r>
            <a:r>
              <a:rPr spc="-20"/>
              <a:t>clever</a:t>
            </a:r>
          </a:p>
        </p:txBody>
      </p:sp>
      <p:sp>
        <p:nvSpPr>
          <p:cNvPr id="4" name="Text Placeholder 3">
            <a:extLst>
              <a:ext uri="{FF2B5EF4-FFF2-40B4-BE49-F238E27FC236}">
                <a16:creationId xmlns:a16="http://schemas.microsoft.com/office/drawing/2014/main" id="{B2B49E0E-0871-451B-B0ED-C9CFE4A59A24}"/>
              </a:ext>
            </a:extLst>
          </p:cNvPr>
          <p:cNvSpPr>
            <a:spLocks noGrp="1"/>
          </p:cNvSpPr>
          <p:nvPr>
            <p:ph type="body" sz="quarter" idx="10"/>
          </p:nvPr>
        </p:nvSpPr>
        <p:spPr>
          <a:xfrm>
            <a:off x="584201" y="1435780"/>
            <a:ext cx="11018520" cy="3224088"/>
          </a:xfrm>
        </p:spPr>
        <p:txBody>
          <a:bodyPr/>
          <a:lstStyle/>
          <a:p>
            <a:pPr marL="241254" marR="99676">
              <a:lnSpc>
                <a:spcPts val="3019"/>
              </a:lnSpc>
              <a:spcBef>
                <a:spcPts val="480"/>
              </a:spcBef>
              <a:buFont typeface="Arial"/>
              <a:buChar char="•"/>
              <a:tabLst>
                <a:tab pos="241254" algn="l"/>
              </a:tabLst>
            </a:pPr>
            <a:r>
              <a:rPr lang="en-US" spc="-30" dirty="0">
                <a:latin typeface="Calibri"/>
                <a:cs typeface="Calibri"/>
              </a:rPr>
              <a:t>Persist </a:t>
            </a:r>
            <a:r>
              <a:rPr lang="en-US" spc="-20" dirty="0">
                <a:latin typeface="Calibri"/>
                <a:cs typeface="Calibri"/>
              </a:rPr>
              <a:t>standard </a:t>
            </a:r>
            <a:r>
              <a:rPr lang="en-US" spc="-10" dirty="0">
                <a:latin typeface="Calibri"/>
                <a:cs typeface="Calibri"/>
              </a:rPr>
              <a:t>columns </a:t>
            </a:r>
            <a:r>
              <a:rPr lang="en-US" spc="-40" dirty="0">
                <a:latin typeface="Calibri"/>
                <a:cs typeface="Calibri"/>
              </a:rPr>
              <a:t>early, </a:t>
            </a:r>
            <a:r>
              <a:rPr lang="en-US" spc="-20" dirty="0">
                <a:latin typeface="Calibri"/>
                <a:cs typeface="Calibri"/>
              </a:rPr>
              <a:t>to avoid </a:t>
            </a:r>
            <a:r>
              <a:rPr lang="en-US" spc="-10" dirty="0">
                <a:latin typeface="Calibri"/>
                <a:cs typeface="Calibri"/>
              </a:rPr>
              <a:t>calculations </a:t>
            </a:r>
            <a:r>
              <a:rPr lang="en-US" spc="-5" dirty="0">
                <a:latin typeface="Calibri"/>
                <a:cs typeface="Calibri"/>
              </a:rPr>
              <a:t>and functions  </a:t>
            </a:r>
            <a:r>
              <a:rPr lang="en-US" spc="-10" dirty="0">
                <a:latin typeface="Calibri"/>
                <a:cs typeface="Calibri"/>
              </a:rPr>
              <a:t>in WHERE</a:t>
            </a:r>
            <a:r>
              <a:rPr lang="en-US" spc="10" dirty="0">
                <a:latin typeface="Calibri"/>
                <a:cs typeface="Calibri"/>
              </a:rPr>
              <a:t> </a:t>
            </a:r>
            <a:r>
              <a:rPr lang="en-US" spc="-5" dirty="0">
                <a:latin typeface="Calibri"/>
                <a:cs typeface="Calibri"/>
              </a:rPr>
              <a:t>clause</a:t>
            </a:r>
            <a:endParaRPr lang="en-US" dirty="0">
              <a:latin typeface="Calibri"/>
              <a:cs typeface="Calibri"/>
            </a:endParaRPr>
          </a:p>
          <a:p>
            <a:pPr marL="241254" marR="5079">
              <a:lnSpc>
                <a:spcPts val="3019"/>
              </a:lnSpc>
              <a:spcBef>
                <a:spcPts val="1015"/>
              </a:spcBef>
              <a:buFont typeface="Arial"/>
              <a:buChar char="•"/>
              <a:tabLst>
                <a:tab pos="241254" algn="l"/>
              </a:tabLst>
            </a:pPr>
            <a:r>
              <a:rPr lang="en-US" spc="-15" dirty="0">
                <a:latin typeface="Calibri"/>
                <a:cs typeface="Calibri"/>
              </a:rPr>
              <a:t>Unroll </a:t>
            </a:r>
            <a:r>
              <a:rPr lang="en-US" spc="-5" dirty="0">
                <a:latin typeface="Calibri"/>
                <a:cs typeface="Calibri"/>
              </a:rPr>
              <a:t>CTEs and JOIN sub-selects </a:t>
            </a:r>
            <a:r>
              <a:rPr lang="en-US" spc="-20" dirty="0">
                <a:latin typeface="Calibri"/>
                <a:cs typeface="Calibri"/>
              </a:rPr>
              <a:t>to </a:t>
            </a:r>
            <a:r>
              <a:rPr lang="en-US" spc="-15" dirty="0">
                <a:latin typeface="Calibri"/>
                <a:cs typeface="Calibri"/>
              </a:rPr>
              <a:t>transient </a:t>
            </a:r>
            <a:r>
              <a:rPr lang="en-US" spc="-5" dirty="0">
                <a:latin typeface="Calibri"/>
                <a:cs typeface="Calibri"/>
              </a:rPr>
              <a:t>/ </a:t>
            </a:r>
            <a:r>
              <a:rPr lang="en-US" spc="-15" dirty="0">
                <a:latin typeface="Calibri"/>
                <a:cs typeface="Calibri"/>
              </a:rPr>
              <a:t>temporary </a:t>
            </a:r>
            <a:r>
              <a:rPr lang="en-US" spc="-10" dirty="0">
                <a:latin typeface="Calibri"/>
                <a:cs typeface="Calibri"/>
              </a:rPr>
              <a:t>tables </a:t>
            </a:r>
            <a:r>
              <a:rPr lang="en-US" spc="-15" dirty="0">
                <a:latin typeface="Calibri"/>
                <a:cs typeface="Calibri"/>
              </a:rPr>
              <a:t>to  </a:t>
            </a:r>
            <a:r>
              <a:rPr lang="en-US" spc="-10" dirty="0">
                <a:latin typeface="Calibri"/>
                <a:cs typeface="Calibri"/>
              </a:rPr>
              <a:t>manage</a:t>
            </a:r>
            <a:r>
              <a:rPr lang="en-US" spc="-5" dirty="0">
                <a:latin typeface="Calibri"/>
                <a:cs typeface="Calibri"/>
              </a:rPr>
              <a:t> </a:t>
            </a:r>
            <a:r>
              <a:rPr lang="en-US" spc="-10" dirty="0">
                <a:latin typeface="Calibri"/>
                <a:cs typeface="Calibri"/>
              </a:rPr>
              <a:t>distribution</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a:buFont typeface="Arial"/>
              <a:buChar char="•"/>
              <a:tabLst>
                <a:tab pos="241254" algn="l"/>
              </a:tabLst>
            </a:pPr>
            <a:r>
              <a:rPr lang="en-US" spc="-10" dirty="0">
                <a:latin typeface="Calibri"/>
                <a:cs typeface="Calibri"/>
              </a:rPr>
              <a:t>Simple queries </a:t>
            </a:r>
            <a:r>
              <a:rPr lang="en-US" spc="-20" dirty="0">
                <a:latin typeface="Calibri"/>
                <a:cs typeface="Calibri"/>
              </a:rPr>
              <a:t>are </a:t>
            </a:r>
            <a:r>
              <a:rPr lang="en-US" spc="-5" dirty="0">
                <a:latin typeface="Calibri"/>
                <a:cs typeface="Calibri"/>
              </a:rPr>
              <a:t>easier </a:t>
            </a:r>
            <a:r>
              <a:rPr lang="en-US" spc="-20" dirty="0">
                <a:latin typeface="Calibri"/>
                <a:cs typeface="Calibri"/>
              </a:rPr>
              <a:t>to </a:t>
            </a:r>
            <a:r>
              <a:rPr lang="en-US" spc="-5" dirty="0">
                <a:latin typeface="Calibri"/>
                <a:cs typeface="Calibri"/>
              </a:rPr>
              <a:t>tune and</a:t>
            </a:r>
            <a:r>
              <a:rPr lang="en-US" spc="124" dirty="0">
                <a:latin typeface="Calibri"/>
                <a:cs typeface="Calibri"/>
              </a:rPr>
              <a:t> </a:t>
            </a:r>
            <a:r>
              <a:rPr lang="en-US" spc="-10" dirty="0">
                <a:latin typeface="Calibri"/>
                <a:cs typeface="Calibri"/>
              </a:rPr>
              <a:t>debug</a:t>
            </a:r>
            <a:endParaRPr lang="en-US" dirty="0">
              <a:latin typeface="Calibri"/>
              <a:cs typeface="Calibri"/>
            </a:endParaRPr>
          </a:p>
          <a:p>
            <a:pPr marL="0" indent="0">
              <a:buNone/>
            </a:pPr>
            <a:endParaRPr lang="en-US" dirty="0"/>
          </a:p>
        </p:txBody>
      </p:sp>
    </p:spTree>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1848045438"/>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366643863"/>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89763"/>
            <a:chOff x="2612382" y="5034521"/>
            <a:chExt cx="1274643" cy="118993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Apache </a:t>
              </a:r>
              <a:r>
                <a:rPr lang="en-US" sz="1200" b="1" dirty="0">
                  <a:gradFill>
                    <a:gsLst>
                      <a:gs pos="2917">
                        <a:schemeClr val="tx1"/>
                      </a:gs>
                      <a:gs pos="30000">
                        <a:schemeClr val="tx1"/>
                      </a:gs>
                    </a:gsLst>
                    <a:lin ang="5400000" scaled="0"/>
                  </a:gradFill>
                </a:rPr>
                <a:t>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p:ext uri="{6950BFC3-D8DA-4A85-94F7-54DA5524770B}">
      <p188:commentRel xmlns:p188="http://schemas.microsoft.com/office/powerpoint/2018/8/main" r:id="rId3"/>
    </p:ext>
  </p:extLs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a:cs typeface="Segoe UI"/>
              </a:rPr>
              <a:t>Full Group Activity: </a:t>
            </a:r>
            <a:br>
              <a:rPr lang="en-US">
                <a:cs typeface="Segoe UI"/>
              </a:rPr>
            </a:br>
            <a:r>
              <a:rPr lang="en-US"/>
              <a:t>Data Engineering Discussion </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732782"/>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decide on which Azure Synapse Analytics component to use for specific data engineering scenarios.</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Data Engineering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16 65 13 9</a:t>
            </a:r>
            <a:endParaRPr lang="en-US" dirty="0"/>
          </a:p>
        </p:txBody>
      </p:sp>
      <p:pic>
        <p:nvPicPr>
          <p:cNvPr id="1026" name="Picture 2" descr="QR code for your presentation">
            <a:extLst>
              <a:ext uri="{FF2B5EF4-FFF2-40B4-BE49-F238E27FC236}">
                <a16:creationId xmlns:a16="http://schemas.microsoft.com/office/drawing/2014/main" id="{41E2F6F6-C068-484C-A261-51150B2208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8239" y="947461"/>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a:cs typeface="Segoe UI"/>
              </a:rPr>
              <a:t>Hands-On Build Activity: </a:t>
            </a:r>
            <a:br>
              <a:rPr lang="en-US">
                <a:cs typeface="Segoe UI"/>
              </a:rPr>
            </a:br>
            <a:r>
              <a:rPr lang="en-US">
                <a:cs typeface="Segoe UI"/>
              </a:rPr>
              <a:t>Data Integration Part 2</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219838"/>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build data pipelines that integrate disparate data sources and handle poorly formatted data during ingestion.</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Like the Part 1 exercise, you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5" y="58862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7A03486E-86C4-461C-896E-98CA25E5B83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840326530"/>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7979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2180725"/>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Best practices for rapid </a:t>
            </a:r>
            <a:r>
              <a:rPr lang="en-US" sz="1600" dirty="0">
                <a:ea typeface="Calibri" panose="020F0502020204030204" pitchFamily="34" charset="0"/>
                <a:cs typeface="Times New Roman" panose="02020603050405020304" pitchFamily="18" charset="0"/>
              </a:rPr>
              <a:t>and</a:t>
            </a:r>
            <a:r>
              <a:rPr lang="en-US" sz="1600" dirty="0">
                <a:effectLst/>
                <a:ea typeface="Calibri" panose="020F0502020204030204" pitchFamily="34" charset="0"/>
                <a:cs typeface="Times New Roman" panose="02020603050405020304" pitchFamily="18" charset="0"/>
              </a:rPr>
              <a:t> reliable data ingestion into a Data Warehouse </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 well architected data lake is built upon scalable and secure partitioning structure </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Established best practices for data transformation within the data engineering pipeline in order to efficiently go from raw to structured data for analysis</a:t>
            </a: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911019"/>
          </a:xfrm>
          <a:prstGeom prst="rect">
            <a:avLst/>
          </a:prstGeom>
          <a:noFill/>
        </p:spPr>
        <p:txBody>
          <a:bodyPr wrap="square">
            <a:spAutoFit/>
          </a:bodyPr>
          <a:lstStyle/>
          <a:p>
            <a:pPr>
              <a:lnSpc>
                <a:spcPct val="90000"/>
              </a:lnSpc>
              <a:spcAft>
                <a:spcPts val="588"/>
              </a:spcAft>
            </a:pPr>
            <a:r>
              <a:rPr lang="en-US" sz="1600" dirty="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Implement optimization strategizes for data warehouse using SQL</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Apply security concepts to a customer scenario</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BC78ED-A3A5-478D-B7FD-F64F16728AFD}"/>
              </a:ext>
            </a:extLst>
          </p:cNvPr>
          <p:cNvPicPr>
            <a:picLocks noChangeAspect="1"/>
          </p:cNvPicPr>
          <p:nvPr/>
        </p:nvPicPr>
        <p:blipFill>
          <a:blip r:embed="rId2"/>
          <a:stretch>
            <a:fillRect/>
          </a:stretch>
        </p:blipFill>
        <p:spPr>
          <a:xfrm>
            <a:off x="1034722" y="1890952"/>
            <a:ext cx="4746781" cy="4096771"/>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800" dirty="0">
                <a:solidFill>
                  <a:schemeClr val="tx1"/>
                </a:solidFill>
              </a:rPr>
              <a:t>Manage Access -  Configure standard POSIX ACLs on files and folders</a:t>
            </a:r>
            <a:endParaRPr lang="en-US" sz="1600" dirty="0">
              <a:solidFill>
                <a:schemeClr val="tx1"/>
              </a:solidFill>
            </a:endParaRPr>
          </a:p>
        </p:txBody>
      </p:sp>
      <p:sp>
        <p:nvSpPr>
          <p:cNvPr id="8" name="Rectangle 7">
            <a:extLst>
              <a:ext uri="{FF2B5EF4-FFF2-40B4-BE49-F238E27FC236}">
                <a16:creationId xmlns:a16="http://schemas.microsoft.com/office/drawing/2014/main" id="{9ED69020-7FA0-4EA8-BE7A-8287F3555493}"/>
              </a:ext>
            </a:extLst>
          </p:cNvPr>
          <p:cNvSpPr/>
          <p:nvPr/>
        </p:nvSpPr>
        <p:spPr bwMode="auto">
          <a:xfrm>
            <a:off x="4199135" y="4554246"/>
            <a:ext cx="1573487" cy="30183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A21BF025-1E0A-4421-B13E-BA78098A9AFE}"/>
              </a:ext>
            </a:extLst>
          </p:cNvPr>
          <p:cNvCxnSpPr>
            <a:cxnSpLocks/>
            <a:stCxn id="8" idx="3"/>
          </p:cNvCxnSpPr>
          <p:nvPr/>
        </p:nvCxnSpPr>
        <p:spPr>
          <a:xfrm>
            <a:off x="5772622" y="4705165"/>
            <a:ext cx="998183"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5FC5705-C5BC-4FDC-8A1B-FF5924AFC6CF}"/>
              </a:ext>
            </a:extLst>
          </p:cNvPr>
          <p:cNvPicPr>
            <a:picLocks noChangeAspect="1"/>
          </p:cNvPicPr>
          <p:nvPr/>
        </p:nvPicPr>
        <p:blipFill>
          <a:blip r:embed="rId3"/>
          <a:stretch>
            <a:fillRect/>
          </a:stretch>
        </p:blipFill>
        <p:spPr>
          <a:xfrm>
            <a:off x="6770805" y="1530099"/>
            <a:ext cx="4667633" cy="5113156"/>
          </a:xfrm>
          <a:prstGeom prst="rect">
            <a:avLst/>
          </a:prstGeom>
          <a:ln>
            <a:solidFill>
              <a:schemeClr val="tx1"/>
            </a:solidFill>
          </a:ln>
        </p:spPr>
      </p:pic>
    </p:spTree>
    <p:extLst>
      <p:ext uri="{BB962C8B-B14F-4D97-AF65-F5344CB8AC3E}">
        <p14:creationId xmlns:p14="http://schemas.microsoft.com/office/powerpoint/2010/main" val="775390591"/>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7B2FBD4-CF24-45DC-9C60-D6422386B9C3}"/>
              </a:ext>
            </a:extLst>
          </p:cNvPr>
          <p:cNvPicPr>
            <a:picLocks noChangeAspect="1"/>
          </p:cNvPicPr>
          <p:nvPr/>
        </p:nvPicPr>
        <p:blipFill>
          <a:blip r:embed="rId3"/>
          <a:stretch>
            <a:fillRect/>
          </a:stretch>
        </p:blipFill>
        <p:spPr>
          <a:xfrm>
            <a:off x="426425" y="4254161"/>
            <a:ext cx="4086531" cy="2403842"/>
          </a:xfrm>
          <a:prstGeom prst="rect">
            <a:avLst/>
          </a:prstGeom>
          <a:ln>
            <a:solidFill>
              <a:schemeClr val="tx1"/>
            </a:solidFill>
          </a:ln>
        </p:spPr>
      </p:pic>
      <p:pic>
        <p:nvPicPr>
          <p:cNvPr id="6" name="Picture 5">
            <a:extLst>
              <a:ext uri="{FF2B5EF4-FFF2-40B4-BE49-F238E27FC236}">
                <a16:creationId xmlns:a16="http://schemas.microsoft.com/office/drawing/2014/main" id="{3129F201-6DFA-4A12-B7AE-A373235AA443}"/>
              </a:ext>
            </a:extLst>
          </p:cNvPr>
          <p:cNvPicPr>
            <a:picLocks noChangeAspect="1"/>
          </p:cNvPicPr>
          <p:nvPr/>
        </p:nvPicPr>
        <p:blipFill rotWithShape="1">
          <a:blip r:embed="rId4"/>
          <a:srcRect b="32217"/>
          <a:stretch/>
        </p:blipFill>
        <p:spPr>
          <a:xfrm>
            <a:off x="426425" y="2004191"/>
            <a:ext cx="3994517" cy="2064681"/>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600" dirty="0">
                <a:solidFill>
                  <a:schemeClr val="tx1"/>
                </a:solidFill>
              </a:rPr>
              <a:t>Two simple gestures to start analyzing with SQL scripts or with notebooks. </a:t>
            </a:r>
          </a:p>
          <a:p>
            <a:r>
              <a:rPr lang="en-US" sz="1600" dirty="0">
                <a:solidFill>
                  <a:schemeClr val="tx1"/>
                </a:solidFill>
              </a:rPr>
              <a:t>T-SQL or PySpark auto-generated.</a:t>
            </a:r>
          </a:p>
        </p:txBody>
      </p:sp>
      <p:sp>
        <p:nvSpPr>
          <p:cNvPr id="13" name="Rectangle 12">
            <a:extLst>
              <a:ext uri="{FF2B5EF4-FFF2-40B4-BE49-F238E27FC236}">
                <a16:creationId xmlns:a16="http://schemas.microsoft.com/office/drawing/2014/main" id="{720F92A5-81DD-4483-AE5D-1534F9BC8F99}"/>
              </a:ext>
            </a:extLst>
          </p:cNvPr>
          <p:cNvSpPr/>
          <p:nvPr/>
        </p:nvSpPr>
        <p:spPr bwMode="auto">
          <a:xfrm>
            <a:off x="1624858" y="2784907"/>
            <a:ext cx="2796084" cy="23907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3639D3DC-B81E-4E0D-864A-06F3F281F142}"/>
              </a:ext>
            </a:extLst>
          </p:cNvPr>
          <p:cNvCxnSpPr>
            <a:cxnSpLocks/>
            <a:stCxn id="13" idx="3"/>
            <a:endCxn id="30" idx="1"/>
          </p:cNvCxnSpPr>
          <p:nvPr/>
        </p:nvCxnSpPr>
        <p:spPr>
          <a:xfrm flipV="1">
            <a:off x="4420942" y="2044839"/>
            <a:ext cx="1117767" cy="859607"/>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5" name="Rectangle 14">
            <a:extLst>
              <a:ext uri="{FF2B5EF4-FFF2-40B4-BE49-F238E27FC236}">
                <a16:creationId xmlns:a16="http://schemas.microsoft.com/office/drawing/2014/main" id="{F1E10494-75F1-4A4B-88B8-0A8D281E5939}"/>
              </a:ext>
            </a:extLst>
          </p:cNvPr>
          <p:cNvSpPr/>
          <p:nvPr/>
        </p:nvSpPr>
        <p:spPr bwMode="auto">
          <a:xfrm>
            <a:off x="1269507" y="5485530"/>
            <a:ext cx="3151435" cy="26031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F852352B-DD8B-426F-B925-2DCAC2813649}"/>
              </a:ext>
            </a:extLst>
          </p:cNvPr>
          <p:cNvCxnSpPr>
            <a:cxnSpLocks/>
            <a:stCxn id="15" idx="3"/>
            <a:endCxn id="37" idx="1"/>
          </p:cNvCxnSpPr>
          <p:nvPr/>
        </p:nvCxnSpPr>
        <p:spPr>
          <a:xfrm flipV="1">
            <a:off x="4420942" y="4840325"/>
            <a:ext cx="711085" cy="775361"/>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pic>
        <p:nvPicPr>
          <p:cNvPr id="30" name="Picture 29">
            <a:extLst>
              <a:ext uri="{FF2B5EF4-FFF2-40B4-BE49-F238E27FC236}">
                <a16:creationId xmlns:a16="http://schemas.microsoft.com/office/drawing/2014/main" id="{3B97A812-B65E-4DAB-B7D6-D6B4EF2EA152}"/>
              </a:ext>
            </a:extLst>
          </p:cNvPr>
          <p:cNvPicPr>
            <a:picLocks noChangeAspect="1"/>
          </p:cNvPicPr>
          <p:nvPr/>
        </p:nvPicPr>
        <p:blipFill>
          <a:blip r:embed="rId5"/>
          <a:stretch>
            <a:fillRect/>
          </a:stretch>
        </p:blipFill>
        <p:spPr>
          <a:xfrm>
            <a:off x="5538709" y="1397360"/>
            <a:ext cx="6460077" cy="1294958"/>
          </a:xfrm>
          <a:prstGeom prst="rect">
            <a:avLst/>
          </a:prstGeom>
          <a:ln>
            <a:solidFill>
              <a:schemeClr val="tx1"/>
            </a:solidFill>
          </a:ln>
        </p:spPr>
      </p:pic>
      <p:pic>
        <p:nvPicPr>
          <p:cNvPr id="35" name="Picture 34">
            <a:extLst>
              <a:ext uri="{FF2B5EF4-FFF2-40B4-BE49-F238E27FC236}">
                <a16:creationId xmlns:a16="http://schemas.microsoft.com/office/drawing/2014/main" id="{4DA3B70F-E0B8-49B5-8144-727F68141D3C}"/>
              </a:ext>
            </a:extLst>
          </p:cNvPr>
          <p:cNvPicPr>
            <a:picLocks noChangeAspect="1"/>
          </p:cNvPicPr>
          <p:nvPr/>
        </p:nvPicPr>
        <p:blipFill>
          <a:blip r:embed="rId6"/>
          <a:stretch>
            <a:fillRect/>
          </a:stretch>
        </p:blipFill>
        <p:spPr>
          <a:xfrm>
            <a:off x="7108195" y="2631039"/>
            <a:ext cx="4989791" cy="1409672"/>
          </a:xfrm>
          <a:prstGeom prst="rect">
            <a:avLst/>
          </a:prstGeom>
          <a:ln>
            <a:solidFill>
              <a:schemeClr val="tx1"/>
            </a:solidFill>
          </a:ln>
        </p:spPr>
      </p:pic>
      <p:pic>
        <p:nvPicPr>
          <p:cNvPr id="37" name="Picture 36">
            <a:extLst>
              <a:ext uri="{FF2B5EF4-FFF2-40B4-BE49-F238E27FC236}">
                <a16:creationId xmlns:a16="http://schemas.microsoft.com/office/drawing/2014/main" id="{1DA3D104-98F9-47C7-9694-FC190C8749D6}"/>
              </a:ext>
            </a:extLst>
          </p:cNvPr>
          <p:cNvPicPr>
            <a:picLocks noChangeAspect="1"/>
          </p:cNvPicPr>
          <p:nvPr/>
        </p:nvPicPr>
        <p:blipFill>
          <a:blip r:embed="rId7"/>
          <a:stretch>
            <a:fillRect/>
          </a:stretch>
        </p:blipFill>
        <p:spPr>
          <a:xfrm>
            <a:off x="5132027" y="4079528"/>
            <a:ext cx="6633548" cy="1521594"/>
          </a:xfrm>
          <a:prstGeom prst="rect">
            <a:avLst/>
          </a:prstGeom>
          <a:ln>
            <a:solidFill>
              <a:schemeClr val="tx1"/>
            </a:solidFill>
          </a:ln>
        </p:spPr>
      </p:pic>
      <p:pic>
        <p:nvPicPr>
          <p:cNvPr id="41" name="Picture 40">
            <a:extLst>
              <a:ext uri="{FF2B5EF4-FFF2-40B4-BE49-F238E27FC236}">
                <a16:creationId xmlns:a16="http://schemas.microsoft.com/office/drawing/2014/main" id="{748D5C68-7A58-4CF2-B90C-A186CF4F3D65}"/>
              </a:ext>
            </a:extLst>
          </p:cNvPr>
          <p:cNvPicPr>
            <a:picLocks noChangeAspect="1"/>
          </p:cNvPicPr>
          <p:nvPr/>
        </p:nvPicPr>
        <p:blipFill>
          <a:blip r:embed="rId8"/>
          <a:stretch>
            <a:fillRect/>
          </a:stretch>
        </p:blipFill>
        <p:spPr>
          <a:xfrm>
            <a:off x="6585117" y="5456082"/>
            <a:ext cx="5512869" cy="1389475"/>
          </a:xfrm>
          <a:prstGeom prst="rect">
            <a:avLst/>
          </a:prstGeom>
          <a:ln>
            <a:solidFill>
              <a:schemeClr val="tx1"/>
            </a:solidFill>
          </a:ln>
        </p:spPr>
      </p:pic>
    </p:spTree>
    <p:extLst>
      <p:ext uri="{BB962C8B-B14F-4D97-AF65-F5344CB8AC3E}">
        <p14:creationId xmlns:p14="http://schemas.microsoft.com/office/powerpoint/2010/main" val="238398314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25E65A5-9BA4-4D9D-A507-D42961221A30}"/>
              </a:ext>
            </a:extLst>
          </p:cNvPr>
          <p:cNvPicPr>
            <a:picLocks noChangeAspect="1"/>
          </p:cNvPicPr>
          <p:nvPr/>
        </p:nvPicPr>
        <p:blipFill>
          <a:blip r:embed="rId2"/>
          <a:stretch>
            <a:fillRect/>
          </a:stretch>
        </p:blipFill>
        <p:spPr>
          <a:xfrm>
            <a:off x="5672264" y="1985392"/>
            <a:ext cx="2113648" cy="4650025"/>
          </a:xfrm>
          <a:prstGeom prst="rect">
            <a:avLst/>
          </a:prstGeom>
          <a:ln>
            <a:solidFill>
              <a:schemeClr val="tx1"/>
            </a:solidFill>
          </a:ln>
        </p:spPr>
      </p:pic>
      <p:pic>
        <p:nvPicPr>
          <p:cNvPr id="6" name="Picture 5">
            <a:extLst>
              <a:ext uri="{FF2B5EF4-FFF2-40B4-BE49-F238E27FC236}">
                <a16:creationId xmlns:a16="http://schemas.microsoft.com/office/drawing/2014/main" id="{38774EC8-45B8-4D8D-BAC1-5CC490244973}"/>
              </a:ext>
            </a:extLst>
          </p:cNvPr>
          <p:cNvPicPr>
            <a:picLocks noChangeAspect="1"/>
          </p:cNvPicPr>
          <p:nvPr/>
        </p:nvPicPr>
        <p:blipFill>
          <a:blip r:embed="rId3"/>
          <a:stretch>
            <a:fillRect/>
          </a:stretch>
        </p:blipFill>
        <p:spPr>
          <a:xfrm>
            <a:off x="1587561" y="3118192"/>
            <a:ext cx="2390775" cy="1857375"/>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Databases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7252669" cy="465621"/>
          </a:xfrm>
        </p:spPr>
        <p:txBody>
          <a:bodyPr/>
          <a:lstStyle/>
          <a:p>
            <a:r>
              <a:rPr lang="en-US" sz="1800" dirty="0">
                <a:solidFill>
                  <a:schemeClr val="tx1"/>
                </a:solidFill>
              </a:rPr>
              <a:t>Explore the different kinds of databases that exist in a workspace. </a:t>
            </a:r>
            <a:endParaRPr lang="en-US" sz="1600" dirty="0">
              <a:solidFill>
                <a:schemeClr val="tx1"/>
              </a:solidFill>
            </a:endParaRPr>
          </a:p>
        </p:txBody>
      </p:sp>
      <p:cxnSp>
        <p:nvCxnSpPr>
          <p:cNvPr id="19" name="Straight Arrow Connector 18">
            <a:extLst>
              <a:ext uri="{FF2B5EF4-FFF2-40B4-BE49-F238E27FC236}">
                <a16:creationId xmlns:a16="http://schemas.microsoft.com/office/drawing/2014/main" id="{222AA3DB-4CE1-4A93-A0D5-EBFDD4EE5D29}"/>
              </a:ext>
            </a:extLst>
          </p:cNvPr>
          <p:cNvCxnSpPr>
            <a:cxnSpLocks/>
          </p:cNvCxnSpPr>
          <p:nvPr/>
        </p:nvCxnSpPr>
        <p:spPr>
          <a:xfrm flipV="1">
            <a:off x="3281489" y="2438922"/>
            <a:ext cx="2546434" cy="1170318"/>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5D964FA-78D4-4B17-ACB8-AE3F53A07ACB}"/>
              </a:ext>
            </a:extLst>
          </p:cNvPr>
          <p:cNvCxnSpPr>
            <a:cxnSpLocks/>
          </p:cNvCxnSpPr>
          <p:nvPr/>
        </p:nvCxnSpPr>
        <p:spPr>
          <a:xfrm>
            <a:off x="3547431" y="4254105"/>
            <a:ext cx="2124833" cy="241343"/>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ABCF855-F285-460C-9388-F50F7CFF3E28}"/>
              </a:ext>
            </a:extLst>
          </p:cNvPr>
          <p:cNvCxnSpPr>
            <a:cxnSpLocks/>
          </p:cNvCxnSpPr>
          <p:nvPr/>
        </p:nvCxnSpPr>
        <p:spPr>
          <a:xfrm>
            <a:off x="3064498" y="4595438"/>
            <a:ext cx="2763425" cy="1386721"/>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267BE7F-FE4E-41F7-98E8-D9B87D0C138E}"/>
              </a:ext>
            </a:extLst>
          </p:cNvPr>
          <p:cNvSpPr/>
          <p:nvPr/>
        </p:nvSpPr>
        <p:spPr bwMode="auto">
          <a:xfrm>
            <a:off x="176914" y="3272485"/>
            <a:ext cx="1539395" cy="2757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rgbClr val="FF0000"/>
                </a:solidFill>
                <a:ea typeface="Segoe UI" pitchFamily="34" charset="0"/>
                <a:cs typeface="Segoe UI" pitchFamily="34" charset="0"/>
              </a:rPr>
              <a:t>Dedicated SQL pool</a:t>
            </a:r>
          </a:p>
        </p:txBody>
      </p:sp>
      <p:sp>
        <p:nvSpPr>
          <p:cNvPr id="23" name="Rectangle 22">
            <a:extLst>
              <a:ext uri="{FF2B5EF4-FFF2-40B4-BE49-F238E27FC236}">
                <a16:creationId xmlns:a16="http://schemas.microsoft.com/office/drawing/2014/main" id="{362364C5-CEDD-4934-B220-EA0757F9025D}"/>
              </a:ext>
            </a:extLst>
          </p:cNvPr>
          <p:cNvSpPr/>
          <p:nvPr/>
        </p:nvSpPr>
        <p:spPr bwMode="auto">
          <a:xfrm>
            <a:off x="165253" y="3944438"/>
            <a:ext cx="1551056" cy="3096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rgbClr val="FF0000"/>
                </a:solidFill>
                <a:ea typeface="Segoe UI" pitchFamily="34" charset="0"/>
                <a:cs typeface="Segoe UI" pitchFamily="34" charset="0"/>
              </a:rPr>
              <a:t>Serverless SQL pool</a:t>
            </a:r>
          </a:p>
        </p:txBody>
      </p:sp>
      <p:sp>
        <p:nvSpPr>
          <p:cNvPr id="24" name="Rectangle 23">
            <a:extLst>
              <a:ext uri="{FF2B5EF4-FFF2-40B4-BE49-F238E27FC236}">
                <a16:creationId xmlns:a16="http://schemas.microsoft.com/office/drawing/2014/main" id="{501BD7B4-4D17-42B3-A695-85F4DD5CCAF6}"/>
              </a:ext>
            </a:extLst>
          </p:cNvPr>
          <p:cNvSpPr/>
          <p:nvPr/>
        </p:nvSpPr>
        <p:spPr bwMode="auto">
          <a:xfrm>
            <a:off x="227711" y="4495448"/>
            <a:ext cx="1426140" cy="3096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rgbClr val="FF0000"/>
                </a:solidFill>
                <a:ea typeface="Segoe UI" pitchFamily="34" charset="0"/>
                <a:cs typeface="Segoe UI" pitchFamily="34" charset="0"/>
              </a:rPr>
              <a:t>Spark database</a:t>
            </a:r>
          </a:p>
        </p:txBody>
      </p:sp>
    </p:spTree>
    <p:extLst>
      <p:ext uri="{BB962C8B-B14F-4D97-AF65-F5344CB8AC3E}">
        <p14:creationId xmlns:p14="http://schemas.microsoft.com/office/powerpoint/2010/main" val="208747280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Databases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6" y="1226950"/>
            <a:ext cx="5424420" cy="465621"/>
          </a:xfrm>
        </p:spPr>
        <p:txBody>
          <a:bodyPr/>
          <a:lstStyle/>
          <a:p>
            <a:r>
              <a:rPr lang="en-US" sz="1600" dirty="0"/>
              <a:t>Familiar gesture to generate T-SQL scripts from SQL metadata objects such as tables.</a:t>
            </a:r>
            <a:endParaRPr lang="en-US" sz="1100" dirty="0">
              <a:solidFill>
                <a:schemeClr val="tx1"/>
              </a:solidFill>
            </a:endParaRPr>
          </a:p>
        </p:txBody>
      </p:sp>
      <p:pic>
        <p:nvPicPr>
          <p:cNvPr id="13" name="Picture 12">
            <a:extLst>
              <a:ext uri="{FF2B5EF4-FFF2-40B4-BE49-F238E27FC236}">
                <a16:creationId xmlns:a16="http://schemas.microsoft.com/office/drawing/2014/main" id="{B392549E-9BE0-4E14-B755-0508806E3D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6426" y="1862552"/>
            <a:ext cx="4985276" cy="3420722"/>
          </a:xfrm>
          <a:prstGeom prst="rect">
            <a:avLst/>
          </a:prstGeom>
          <a:ln>
            <a:solidFill>
              <a:schemeClr val="bg2">
                <a:lumMod val="50000"/>
              </a:schemeClr>
            </a:solidFill>
          </a:ln>
        </p:spPr>
      </p:pic>
      <p:sp>
        <p:nvSpPr>
          <p:cNvPr id="14" name="Text Placeholder 3">
            <a:extLst>
              <a:ext uri="{FF2B5EF4-FFF2-40B4-BE49-F238E27FC236}">
                <a16:creationId xmlns:a16="http://schemas.microsoft.com/office/drawing/2014/main" id="{C719461B-9A55-471C-8C15-EAA715830E1E}"/>
              </a:ext>
            </a:extLst>
          </p:cNvPr>
          <p:cNvSpPr txBox="1">
            <a:spLocks/>
          </p:cNvSpPr>
          <p:nvPr/>
        </p:nvSpPr>
        <p:spPr>
          <a:xfrm>
            <a:off x="6095998" y="1226950"/>
            <a:ext cx="5841517" cy="46562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spcAft>
                <a:spcPts val="600"/>
              </a:spcAft>
            </a:pPr>
            <a:r>
              <a:rPr lang="en-US" sz="1600" dirty="0">
                <a:solidFill>
                  <a:schemeClr val="tx1"/>
                </a:solidFill>
              </a:rPr>
              <a:t>Starting from a table, auto-generate a single line of PySpark code that makes it easy to load a SQL table into a Spark dataframe​</a:t>
            </a:r>
          </a:p>
        </p:txBody>
      </p:sp>
      <p:pic>
        <p:nvPicPr>
          <p:cNvPr id="15" name="Picture 14">
            <a:extLst>
              <a:ext uri="{FF2B5EF4-FFF2-40B4-BE49-F238E27FC236}">
                <a16:creationId xmlns:a16="http://schemas.microsoft.com/office/drawing/2014/main" id="{1FFA6949-FA72-45F0-8F23-7396165B2F09}"/>
              </a:ext>
            </a:extLst>
          </p:cNvPr>
          <p:cNvPicPr>
            <a:picLocks noChangeAspect="1"/>
          </p:cNvPicPr>
          <p:nvPr/>
        </p:nvPicPr>
        <p:blipFill>
          <a:blip r:embed="rId3"/>
          <a:stretch>
            <a:fillRect/>
          </a:stretch>
        </p:blipFill>
        <p:spPr>
          <a:xfrm>
            <a:off x="6179972" y="1822038"/>
            <a:ext cx="4661140" cy="3098959"/>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7648C4F7-85CF-459F-BDF9-24FE302F3CC7}"/>
              </a:ext>
            </a:extLst>
          </p:cNvPr>
          <p:cNvPicPr>
            <a:picLocks noChangeAspect="1"/>
          </p:cNvPicPr>
          <p:nvPr/>
        </p:nvPicPr>
        <p:blipFill rotWithShape="1">
          <a:blip r:embed="rId4"/>
          <a:srcRect r="32574"/>
          <a:stretch/>
        </p:blipFill>
        <p:spPr>
          <a:xfrm>
            <a:off x="5963393" y="5283274"/>
            <a:ext cx="5974122" cy="1432942"/>
          </a:xfrm>
          <a:prstGeom prst="rect">
            <a:avLst/>
          </a:prstGeom>
          <a:ln>
            <a:solidFill>
              <a:schemeClr val="bg2">
                <a:lumMod val="50000"/>
              </a:schemeClr>
            </a:solidFill>
          </a:ln>
        </p:spPr>
      </p:pic>
      <p:sp>
        <p:nvSpPr>
          <p:cNvPr id="25" name="Rectangle 24">
            <a:extLst>
              <a:ext uri="{FF2B5EF4-FFF2-40B4-BE49-F238E27FC236}">
                <a16:creationId xmlns:a16="http://schemas.microsoft.com/office/drawing/2014/main" id="{0ACC5BDD-3C87-4434-B51A-DAD3696EF820}"/>
              </a:ext>
            </a:extLst>
          </p:cNvPr>
          <p:cNvSpPr/>
          <p:nvPr/>
        </p:nvSpPr>
        <p:spPr bwMode="auto">
          <a:xfrm>
            <a:off x="9148374" y="3371517"/>
            <a:ext cx="1596099" cy="36649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B39AB6B5-25F4-490E-BF01-0C69F8F0828C}"/>
              </a:ext>
            </a:extLst>
          </p:cNvPr>
          <p:cNvCxnSpPr>
            <a:cxnSpLocks/>
            <a:stCxn id="25" idx="2"/>
          </p:cNvCxnSpPr>
          <p:nvPr/>
        </p:nvCxnSpPr>
        <p:spPr>
          <a:xfrm flipH="1">
            <a:off x="9946423" y="3738015"/>
            <a:ext cx="1" cy="1545259"/>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421277592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350432" cy="977418"/>
          </a:xfrm>
        </p:spPr>
        <p:txBody>
          <a:bodyPr/>
          <a:lstStyle/>
          <a:p>
            <a:pPr>
              <a:lnSpc>
                <a:spcPct val="150000"/>
              </a:lnSpc>
            </a:pPr>
            <a:r>
              <a:rPr lang="en-US" sz="1600" dirty="0"/>
              <a:t>Orchestration datasets describe data that is persisted. Once a dataset is defined, it can be used in pipelines and sources of data or as sinks of data. </a:t>
            </a:r>
            <a:endParaRPr lang="en-US" sz="1100" dirty="0">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4587" y="2765028"/>
            <a:ext cx="2380828" cy="1992121"/>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3"/>
          <a:stretch>
            <a:fillRect/>
          </a:stretch>
        </p:blipFill>
        <p:spPr>
          <a:xfrm>
            <a:off x="3751570" y="2107337"/>
            <a:ext cx="8125733" cy="4300285"/>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1103025" y="4385514"/>
            <a:ext cx="916289" cy="23741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2019314" y="4504220"/>
            <a:ext cx="1732257"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54852475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Develop Hub</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4" y="1164550"/>
            <a:ext cx="6029460" cy="5411032"/>
          </a:xfrm>
        </p:spPr>
        <p:txBody>
          <a:bodyPr/>
          <a:lstStyle/>
          <a:p>
            <a:r>
              <a:rPr lang="en-US" sz="1800" dirty="0">
                <a:solidFill>
                  <a:schemeClr val="tx2"/>
                </a:solidFill>
                <a:latin typeface="+mj-lt"/>
              </a:rPr>
              <a:t>Overview</a:t>
            </a:r>
          </a:p>
          <a:p>
            <a:r>
              <a:rPr lang="en-US" sz="1600" dirty="0"/>
              <a:t>It provides development experience to query, analyze, model data</a:t>
            </a:r>
          </a:p>
          <a:p>
            <a:endParaRPr lang="en-US" sz="1800" dirty="0">
              <a:solidFill>
                <a:schemeClr val="tx2"/>
              </a:solidFill>
              <a:latin typeface="+mj-lt"/>
            </a:endParaRPr>
          </a:p>
          <a:p>
            <a:r>
              <a:rPr lang="en-US" sz="1800" dirty="0">
                <a:solidFill>
                  <a:schemeClr val="tx2"/>
                </a:solidFill>
                <a:latin typeface="+mj-lt"/>
              </a:rPr>
              <a:t>Benefits</a:t>
            </a:r>
          </a:p>
          <a:p>
            <a:r>
              <a:rPr lang="en-US" sz="1600" dirty="0"/>
              <a:t>Multiple languages to analyze data under one umbrella </a:t>
            </a:r>
          </a:p>
          <a:p>
            <a:r>
              <a:rPr lang="en-US" sz="1600" dirty="0"/>
              <a:t>Switch over notebooks and scripts without loosing content</a:t>
            </a:r>
          </a:p>
          <a:p>
            <a:r>
              <a:rPr lang="en-US" sz="1600" dirty="0"/>
              <a:t>Code intellisense offers reliable code development</a:t>
            </a:r>
          </a:p>
          <a:p>
            <a:r>
              <a:rPr lang="en-US" sz="1600" dirty="0"/>
              <a:t>Create insightful visualizations </a:t>
            </a:r>
          </a:p>
          <a:p>
            <a:r>
              <a:rPr lang="en-US" sz="1600" dirty="0"/>
              <a:t>Organize artifacts in folders and sub-folders</a:t>
            </a:r>
          </a:p>
        </p:txBody>
      </p:sp>
      <p:pic>
        <p:nvPicPr>
          <p:cNvPr id="6" name="Picture 5">
            <a:extLst>
              <a:ext uri="{FF2B5EF4-FFF2-40B4-BE49-F238E27FC236}">
                <a16:creationId xmlns:a16="http://schemas.microsoft.com/office/drawing/2014/main" id="{C1CF740B-0F89-4F3A-8570-EF8FF51A6AF8}"/>
              </a:ext>
            </a:extLst>
          </p:cNvPr>
          <p:cNvPicPr>
            <a:picLocks noChangeAspect="1"/>
          </p:cNvPicPr>
          <p:nvPr/>
        </p:nvPicPr>
        <p:blipFill>
          <a:blip r:embed="rId2"/>
          <a:stretch>
            <a:fillRect/>
          </a:stretch>
        </p:blipFill>
        <p:spPr>
          <a:xfrm>
            <a:off x="6994563" y="1101203"/>
            <a:ext cx="3314700" cy="5505450"/>
          </a:xfrm>
          <a:prstGeom prst="rect">
            <a:avLst/>
          </a:prstGeom>
          <a:ln>
            <a:solidFill>
              <a:schemeClr val="tx1"/>
            </a:solidFill>
          </a:ln>
        </p:spPr>
      </p:pic>
    </p:spTree>
    <p:extLst>
      <p:ext uri="{BB962C8B-B14F-4D97-AF65-F5344CB8AC3E}">
        <p14:creationId xmlns:p14="http://schemas.microsoft.com/office/powerpoint/2010/main" val="257273571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1</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806354647"/>
              </p:ext>
            </p:extLst>
          </p:nvPr>
        </p:nvGraphicFramePr>
        <p:xfrm>
          <a:off x="1355355" y="942913"/>
          <a:ext cx="4740647" cy="5621395"/>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7:05-7:30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Azure Synapse Analytics 101</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7:30-7:45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Loading &amp; Data Lake Organization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Lake Design &amp; Security Considerations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Transformations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12:30-13:00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13:00-14:00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14:00-14:15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Synapse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Develop Hub - SQL scripts</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26425" y="1129914"/>
            <a:ext cx="4556122" cy="4962976"/>
          </a:xfrm>
        </p:spPr>
        <p:txBody>
          <a:bodyPr/>
          <a:lstStyle/>
          <a:p>
            <a:r>
              <a:rPr lang="en-US" sz="1800" dirty="0">
                <a:solidFill>
                  <a:schemeClr val="tx2"/>
                </a:solidFill>
                <a:latin typeface="+mj-lt"/>
              </a:rPr>
              <a:t>SQL Script</a:t>
            </a:r>
          </a:p>
          <a:p>
            <a:r>
              <a:rPr lang="en-US" sz="1600" dirty="0"/>
              <a:t>Authoring SQL Scripts</a:t>
            </a:r>
          </a:p>
          <a:p>
            <a:r>
              <a:rPr lang="en-US" sz="1600" dirty="0"/>
              <a:t>Execute SQL script on dedicated SQL pool or serverless SQL pool</a:t>
            </a:r>
          </a:p>
          <a:p>
            <a:r>
              <a:rPr lang="en-US" sz="1600" dirty="0"/>
              <a:t>Commit individual SQL script or multiple SQL scripts through Commit all feature</a:t>
            </a:r>
          </a:p>
          <a:p>
            <a:r>
              <a:rPr lang="en-US" sz="1600" dirty="0"/>
              <a:t>Language support and intellisense</a:t>
            </a:r>
          </a:p>
          <a:p>
            <a:endParaRPr lang="en-US" sz="1800" dirty="0">
              <a:solidFill>
                <a:schemeClr val="tx2"/>
              </a:solidFill>
              <a:latin typeface="+mj-lt"/>
            </a:endParaRPr>
          </a:p>
        </p:txBody>
      </p:sp>
      <p:pic>
        <p:nvPicPr>
          <p:cNvPr id="2" name="Picture 1">
            <a:extLst>
              <a:ext uri="{FF2B5EF4-FFF2-40B4-BE49-F238E27FC236}">
                <a16:creationId xmlns:a16="http://schemas.microsoft.com/office/drawing/2014/main" id="{E83CB1D2-3527-43C1-86E0-F90901F49D51}"/>
              </a:ext>
            </a:extLst>
          </p:cNvPr>
          <p:cNvPicPr>
            <a:picLocks noChangeAspect="1"/>
          </p:cNvPicPr>
          <p:nvPr/>
        </p:nvPicPr>
        <p:blipFill>
          <a:blip r:embed="rId2"/>
          <a:stretch>
            <a:fillRect/>
          </a:stretch>
        </p:blipFill>
        <p:spPr>
          <a:xfrm>
            <a:off x="6191755" y="1159274"/>
            <a:ext cx="3880499" cy="2269726"/>
          </a:xfrm>
          <a:prstGeom prst="rect">
            <a:avLst/>
          </a:prstGeom>
          <a:ln>
            <a:solidFill>
              <a:schemeClr val="tx1"/>
            </a:solidFill>
          </a:ln>
        </p:spPr>
      </p:pic>
      <p:sp>
        <p:nvSpPr>
          <p:cNvPr id="6" name="Rectangle 5">
            <a:extLst>
              <a:ext uri="{FF2B5EF4-FFF2-40B4-BE49-F238E27FC236}">
                <a16:creationId xmlns:a16="http://schemas.microsoft.com/office/drawing/2014/main" id="{F57777B4-B582-482C-99D3-A8BB6CB322FE}"/>
              </a:ext>
            </a:extLst>
          </p:cNvPr>
          <p:cNvSpPr/>
          <p:nvPr/>
        </p:nvSpPr>
        <p:spPr bwMode="auto">
          <a:xfrm>
            <a:off x="7682346" y="2294137"/>
            <a:ext cx="1143000" cy="200891"/>
          </a:xfrm>
          <a:prstGeom prst="rect">
            <a:avLst/>
          </a:prstGeom>
          <a:no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AAA7109A-54FB-493A-A484-C899DA768769}"/>
              </a:ext>
            </a:extLst>
          </p:cNvPr>
          <p:cNvPicPr>
            <a:picLocks noChangeAspect="1"/>
          </p:cNvPicPr>
          <p:nvPr/>
        </p:nvPicPr>
        <p:blipFill>
          <a:blip r:embed="rId3"/>
          <a:stretch>
            <a:fillRect/>
          </a:stretch>
        </p:blipFill>
        <p:spPr>
          <a:xfrm>
            <a:off x="4726132" y="3583693"/>
            <a:ext cx="7309570" cy="3083070"/>
          </a:xfrm>
          <a:prstGeom prst="rect">
            <a:avLst/>
          </a:prstGeom>
          <a:ln>
            <a:solidFill>
              <a:schemeClr val="tx1"/>
            </a:solidFill>
          </a:ln>
        </p:spPr>
      </p:pic>
    </p:spTree>
    <p:extLst>
      <p:ext uri="{BB962C8B-B14F-4D97-AF65-F5344CB8AC3E}">
        <p14:creationId xmlns:p14="http://schemas.microsoft.com/office/powerpoint/2010/main" val="322379059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Develop Hub - SQL scripts</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26424" y="1129914"/>
            <a:ext cx="5555965" cy="950813"/>
          </a:xfrm>
        </p:spPr>
        <p:txBody>
          <a:bodyPr/>
          <a:lstStyle/>
          <a:p>
            <a:pPr>
              <a:spcAft>
                <a:spcPts val="1000"/>
              </a:spcAft>
            </a:pPr>
            <a:r>
              <a:rPr lang="en-US" sz="1800" dirty="0">
                <a:solidFill>
                  <a:schemeClr val="tx2"/>
                </a:solidFill>
                <a:latin typeface="+mj-lt"/>
              </a:rPr>
              <a:t>SQL Script</a:t>
            </a:r>
          </a:p>
          <a:p>
            <a:pPr>
              <a:spcAft>
                <a:spcPts val="1000"/>
              </a:spcAft>
            </a:pPr>
            <a:r>
              <a:rPr lang="en-US" sz="1600" dirty="0"/>
              <a:t>View results in Table or Chart form and export results in several popular formats</a:t>
            </a:r>
          </a:p>
          <a:p>
            <a:endParaRPr lang="en-US" sz="1800" dirty="0">
              <a:solidFill>
                <a:schemeClr val="tx2"/>
              </a:solidFill>
              <a:latin typeface="+mj-lt"/>
            </a:endParaRPr>
          </a:p>
        </p:txBody>
      </p:sp>
      <p:pic>
        <p:nvPicPr>
          <p:cNvPr id="8" name="Picture 7">
            <a:extLst>
              <a:ext uri="{FF2B5EF4-FFF2-40B4-BE49-F238E27FC236}">
                <a16:creationId xmlns:a16="http://schemas.microsoft.com/office/drawing/2014/main" id="{3565888E-B690-429F-9564-FF0F8BD3B6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4039" y="2173923"/>
            <a:ext cx="6594118" cy="4461494"/>
          </a:xfrm>
          <a:prstGeom prst="rect">
            <a:avLst/>
          </a:prstGeom>
          <a:ln>
            <a:solidFill>
              <a:schemeClr val="bg2">
                <a:lumMod val="50000"/>
              </a:schemeClr>
            </a:solidFill>
          </a:ln>
        </p:spPr>
      </p:pic>
      <p:pic>
        <p:nvPicPr>
          <p:cNvPr id="9" name="Picture 8">
            <a:extLst>
              <a:ext uri="{FF2B5EF4-FFF2-40B4-BE49-F238E27FC236}">
                <a16:creationId xmlns:a16="http://schemas.microsoft.com/office/drawing/2014/main" id="{32A5586B-83D9-44C3-8A80-165D4E8B968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56270" y="4284017"/>
            <a:ext cx="4479469" cy="2365396"/>
          </a:xfrm>
          <a:prstGeom prst="rect">
            <a:avLst/>
          </a:prstGeom>
          <a:ln>
            <a:solidFill>
              <a:schemeClr val="bg2">
                <a:lumMod val="50000"/>
              </a:schemeClr>
            </a:solidFill>
          </a:ln>
        </p:spPr>
      </p:pic>
      <p:pic>
        <p:nvPicPr>
          <p:cNvPr id="11" name="Graphic 10" descr="Zoom in">
            <a:extLst>
              <a:ext uri="{FF2B5EF4-FFF2-40B4-BE49-F238E27FC236}">
                <a16:creationId xmlns:a16="http://schemas.microsoft.com/office/drawing/2014/main" id="{1E7F2F58-5822-4DD0-86FD-BA9D5C9DC4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01533" y="4497355"/>
            <a:ext cx="247054" cy="247054"/>
          </a:xfrm>
          <a:prstGeom prst="rect">
            <a:avLst/>
          </a:prstGeom>
        </p:spPr>
      </p:pic>
      <p:sp>
        <p:nvSpPr>
          <p:cNvPr id="12" name="Rectangle 11">
            <a:extLst>
              <a:ext uri="{FF2B5EF4-FFF2-40B4-BE49-F238E27FC236}">
                <a16:creationId xmlns:a16="http://schemas.microsoft.com/office/drawing/2014/main" id="{42DB2BA5-5551-4CC0-9F32-8399E80826EB}"/>
              </a:ext>
            </a:extLst>
          </p:cNvPr>
          <p:cNvSpPr/>
          <p:nvPr/>
        </p:nvSpPr>
        <p:spPr bwMode="auto">
          <a:xfrm>
            <a:off x="464039" y="4620882"/>
            <a:ext cx="2428451" cy="41987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B4B2860B-E1E7-4ED8-8F23-3729EC65CA24}"/>
              </a:ext>
            </a:extLst>
          </p:cNvPr>
          <p:cNvCxnSpPr>
            <a:cxnSpLocks/>
          </p:cNvCxnSpPr>
          <p:nvPr/>
        </p:nvCxnSpPr>
        <p:spPr>
          <a:xfrm>
            <a:off x="2892490" y="4744409"/>
            <a:ext cx="963773"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3C75531A-CAD9-4963-957C-E05AF1E0E55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130573" y="685603"/>
            <a:ext cx="5915318" cy="3811752"/>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49513F57-E357-4E9A-A7F5-28A0BA636902}"/>
              </a:ext>
            </a:extLst>
          </p:cNvPr>
          <p:cNvSpPr/>
          <p:nvPr/>
        </p:nvSpPr>
        <p:spPr bwMode="auto">
          <a:xfrm>
            <a:off x="6596743" y="4620882"/>
            <a:ext cx="1306286" cy="147200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4575822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Develop Hub - Notebooks</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26425" y="1268963"/>
            <a:ext cx="3753689" cy="2043404"/>
          </a:xfrm>
        </p:spPr>
        <p:txBody>
          <a:bodyPr/>
          <a:lstStyle/>
          <a:p>
            <a:pPr>
              <a:lnSpc>
                <a:spcPct val="150000"/>
              </a:lnSpc>
            </a:pPr>
            <a:r>
              <a:rPr lang="en-US" sz="1600" dirty="0">
                <a:solidFill>
                  <a:schemeClr val="tx1"/>
                </a:solidFill>
              </a:rPr>
              <a:t>As notebook cells run, the underlying Spark application status is shown. Providing immediate feedback and progress tracking.​</a:t>
            </a:r>
          </a:p>
          <a:p>
            <a:pPr>
              <a:lnSpc>
                <a:spcPct val="150000"/>
              </a:lnSpc>
            </a:pPr>
            <a:endParaRPr lang="en-US" sz="1600" dirty="0">
              <a:solidFill>
                <a:schemeClr val="tx1"/>
              </a:solidFill>
            </a:endParaRPr>
          </a:p>
        </p:txBody>
      </p:sp>
      <p:pic>
        <p:nvPicPr>
          <p:cNvPr id="2" name="Picture 1">
            <a:extLst>
              <a:ext uri="{FF2B5EF4-FFF2-40B4-BE49-F238E27FC236}">
                <a16:creationId xmlns:a16="http://schemas.microsoft.com/office/drawing/2014/main" id="{A91B6C3A-3463-4CE8-9ED8-3EA582524BF5}"/>
              </a:ext>
            </a:extLst>
          </p:cNvPr>
          <p:cNvPicPr>
            <a:picLocks noChangeAspect="1"/>
          </p:cNvPicPr>
          <p:nvPr/>
        </p:nvPicPr>
        <p:blipFill>
          <a:blip r:embed="rId2"/>
          <a:stretch>
            <a:fillRect/>
          </a:stretch>
        </p:blipFill>
        <p:spPr>
          <a:xfrm>
            <a:off x="4031900" y="1046380"/>
            <a:ext cx="7832255" cy="5589037"/>
          </a:xfrm>
          <a:prstGeom prst="rect">
            <a:avLst/>
          </a:prstGeom>
          <a:ln>
            <a:solidFill>
              <a:schemeClr val="tx1"/>
            </a:solidFill>
          </a:ln>
        </p:spPr>
      </p:pic>
    </p:spTree>
    <p:extLst>
      <p:ext uri="{BB962C8B-B14F-4D97-AF65-F5344CB8AC3E}">
        <p14:creationId xmlns:p14="http://schemas.microsoft.com/office/powerpoint/2010/main" val="44062203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t>Develop Hub - Data Flows</a:t>
            </a:r>
          </a:p>
        </p:txBody>
      </p:sp>
      <p:sp>
        <p:nvSpPr>
          <p:cNvPr id="7" name="Text Placeholder 3">
            <a:extLst>
              <a:ext uri="{FF2B5EF4-FFF2-40B4-BE49-F238E27FC236}">
                <a16:creationId xmlns:a16="http://schemas.microsoft.com/office/drawing/2014/main" id="{07BA9DA8-70D7-4BBE-AC27-15644B181A0D}"/>
              </a:ext>
            </a:extLst>
          </p:cNvPr>
          <p:cNvSpPr>
            <a:spLocks noGrp="1"/>
          </p:cNvSpPr>
          <p:nvPr>
            <p:ph type="body" sz="quarter" idx="11"/>
          </p:nvPr>
        </p:nvSpPr>
        <p:spPr>
          <a:xfrm>
            <a:off x="426426" y="1095294"/>
            <a:ext cx="8353681" cy="867747"/>
          </a:xfrm>
        </p:spPr>
        <p:txBody>
          <a:bodyPr/>
          <a:lstStyle/>
          <a:p>
            <a:pPr>
              <a:lnSpc>
                <a:spcPct val="100000"/>
              </a:lnSpc>
              <a:spcAft>
                <a:spcPts val="1000"/>
              </a:spcAft>
            </a:pPr>
            <a:r>
              <a:rPr lang="en-US" sz="1800" dirty="0">
                <a:solidFill>
                  <a:schemeClr val="tx1"/>
                </a:solidFill>
              </a:rPr>
              <a:t>Data flows are a visual way of specifying how to transform data.</a:t>
            </a:r>
          </a:p>
          <a:p>
            <a:pPr>
              <a:lnSpc>
                <a:spcPct val="100000"/>
              </a:lnSpc>
              <a:spcAft>
                <a:spcPts val="1000"/>
              </a:spcAft>
            </a:pPr>
            <a:r>
              <a:rPr lang="en-US" sz="1800" dirty="0">
                <a:solidFill>
                  <a:schemeClr val="tx1"/>
                </a:solidFill>
              </a:rPr>
              <a:t>Provides a code-free experience.</a:t>
            </a: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p:txBody>
      </p:sp>
      <p:pic>
        <p:nvPicPr>
          <p:cNvPr id="2" name="Picture 1">
            <a:extLst>
              <a:ext uri="{FF2B5EF4-FFF2-40B4-BE49-F238E27FC236}">
                <a16:creationId xmlns:a16="http://schemas.microsoft.com/office/drawing/2014/main" id="{2F96777E-984A-4153-A02D-F1830D3A4319}"/>
              </a:ext>
            </a:extLst>
          </p:cNvPr>
          <p:cNvPicPr>
            <a:picLocks noChangeAspect="1"/>
          </p:cNvPicPr>
          <p:nvPr/>
        </p:nvPicPr>
        <p:blipFill>
          <a:blip r:embed="rId2"/>
          <a:stretch>
            <a:fillRect/>
          </a:stretch>
        </p:blipFill>
        <p:spPr>
          <a:xfrm>
            <a:off x="2403763" y="2077730"/>
            <a:ext cx="9538855" cy="4434039"/>
          </a:xfrm>
          <a:prstGeom prst="rect">
            <a:avLst/>
          </a:prstGeom>
          <a:ln>
            <a:solidFill>
              <a:schemeClr val="tx1"/>
            </a:solidFill>
          </a:ln>
        </p:spPr>
      </p:pic>
    </p:spTree>
    <p:extLst>
      <p:ext uri="{BB962C8B-B14F-4D97-AF65-F5344CB8AC3E}">
        <p14:creationId xmlns:p14="http://schemas.microsoft.com/office/powerpoint/2010/main" val="235197390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583824-9EE9-453B-8923-C2E359751B35}"/>
              </a:ext>
            </a:extLst>
          </p:cNvPr>
          <p:cNvSpPr>
            <a:spLocks noGrp="1"/>
          </p:cNvSpPr>
          <p:nvPr>
            <p:ph type="title"/>
          </p:nvPr>
        </p:nvSpPr>
        <p:spPr/>
        <p:txBody>
          <a:bodyPr/>
          <a:lstStyle/>
          <a:p>
            <a:r>
              <a:rPr lang="en-US" dirty="0"/>
              <a:t>Develop Hub – Power BI</a:t>
            </a:r>
          </a:p>
        </p:txBody>
      </p:sp>
      <p:sp>
        <p:nvSpPr>
          <p:cNvPr id="4" name="Text Placeholder 3">
            <a:extLst>
              <a:ext uri="{FF2B5EF4-FFF2-40B4-BE49-F238E27FC236}">
                <a16:creationId xmlns:a16="http://schemas.microsoft.com/office/drawing/2014/main" id="{49C69156-D39A-42F2-B0AC-B3DD9AD4559E}"/>
              </a:ext>
            </a:extLst>
          </p:cNvPr>
          <p:cNvSpPr>
            <a:spLocks noGrp="1"/>
          </p:cNvSpPr>
          <p:nvPr>
            <p:ph type="body" sz="quarter" idx="11"/>
          </p:nvPr>
        </p:nvSpPr>
        <p:spPr>
          <a:xfrm>
            <a:off x="426425" y="1129914"/>
            <a:ext cx="3840776" cy="5212829"/>
          </a:xfrm>
        </p:spPr>
        <p:txBody>
          <a:bodyPr/>
          <a:lstStyle/>
          <a:p>
            <a:r>
              <a:rPr lang="en-US" sz="1800" dirty="0">
                <a:solidFill>
                  <a:schemeClr val="tx2"/>
                </a:solidFill>
                <a:latin typeface="+mj-lt"/>
              </a:rPr>
              <a:t>Overview</a:t>
            </a:r>
          </a:p>
          <a:p>
            <a:r>
              <a:rPr lang="en-US" sz="1600" dirty="0"/>
              <a:t>Create Power BI reports in the workspace</a:t>
            </a:r>
          </a:p>
          <a:p>
            <a:r>
              <a:rPr lang="en-US" sz="1600" dirty="0"/>
              <a:t>Provides access to published reports in the workspace</a:t>
            </a:r>
          </a:p>
          <a:p>
            <a:r>
              <a:rPr lang="en-US" sz="1600" dirty="0"/>
              <a:t>Update reports real time from Synapse workspace to get it reflected on Power BI service</a:t>
            </a:r>
          </a:p>
          <a:p>
            <a:r>
              <a:rPr lang="en-US" sz="1600" dirty="0"/>
              <a:t>Visually explore and analyze data</a:t>
            </a:r>
          </a:p>
        </p:txBody>
      </p:sp>
      <p:pic>
        <p:nvPicPr>
          <p:cNvPr id="5" name="Picture 4">
            <a:extLst>
              <a:ext uri="{FF2B5EF4-FFF2-40B4-BE49-F238E27FC236}">
                <a16:creationId xmlns:a16="http://schemas.microsoft.com/office/drawing/2014/main" id="{C11EFEBF-F71B-4991-A5ED-AA7909D11691}"/>
              </a:ext>
            </a:extLst>
          </p:cNvPr>
          <p:cNvPicPr>
            <a:picLocks noChangeAspect="1"/>
          </p:cNvPicPr>
          <p:nvPr/>
        </p:nvPicPr>
        <p:blipFill>
          <a:blip r:embed="rId2"/>
          <a:stretch>
            <a:fillRect/>
          </a:stretch>
        </p:blipFill>
        <p:spPr>
          <a:xfrm>
            <a:off x="4856447" y="980605"/>
            <a:ext cx="4369251" cy="4942492"/>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4ED85D5E-EE07-4B6B-92F6-257ECBB4E5E3}"/>
              </a:ext>
            </a:extLst>
          </p:cNvPr>
          <p:cNvPicPr>
            <a:picLocks noChangeAspect="1"/>
          </p:cNvPicPr>
          <p:nvPr/>
        </p:nvPicPr>
        <p:blipFill>
          <a:blip r:embed="rId3"/>
          <a:stretch>
            <a:fillRect/>
          </a:stretch>
        </p:blipFill>
        <p:spPr>
          <a:xfrm>
            <a:off x="9345978" y="980605"/>
            <a:ext cx="2616334" cy="3778444"/>
          </a:xfrm>
          <a:prstGeom prst="rect">
            <a:avLst/>
          </a:prstGeom>
          <a:ln>
            <a:solidFill>
              <a:schemeClr val="tx1"/>
            </a:solidFill>
          </a:ln>
        </p:spPr>
      </p:pic>
    </p:spTree>
    <p:extLst>
      <p:ext uri="{BB962C8B-B14F-4D97-AF65-F5344CB8AC3E}">
        <p14:creationId xmlns:p14="http://schemas.microsoft.com/office/powerpoint/2010/main" val="32319858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34EEAF1F-DCFC-494D-B4C1-9E6C315A64B7}"/>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Hub – Power BI</a:t>
            </a:r>
          </a:p>
        </p:txBody>
      </p:sp>
      <p:sp>
        <p:nvSpPr>
          <p:cNvPr id="6" name="Text Placeholder 3">
            <a:extLst>
              <a:ext uri="{FF2B5EF4-FFF2-40B4-BE49-F238E27FC236}">
                <a16:creationId xmlns:a16="http://schemas.microsoft.com/office/drawing/2014/main" id="{00FAADBB-18C1-4F1B-B70B-23A1F97323C8}"/>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View published reports in Power BI workspace</a:t>
            </a:r>
            <a:endParaRPr lang="en-US" sz="1400" dirty="0">
              <a:solidFill>
                <a:schemeClr val="tx1"/>
              </a:solidFill>
            </a:endParaRPr>
          </a:p>
        </p:txBody>
      </p:sp>
      <p:pic>
        <p:nvPicPr>
          <p:cNvPr id="2" name="Picture 1">
            <a:extLst>
              <a:ext uri="{FF2B5EF4-FFF2-40B4-BE49-F238E27FC236}">
                <a16:creationId xmlns:a16="http://schemas.microsoft.com/office/drawing/2014/main" id="{A4F89F93-E03B-4818-A5E2-71E3422AE4CB}"/>
              </a:ext>
            </a:extLst>
          </p:cNvPr>
          <p:cNvPicPr>
            <a:picLocks noChangeAspect="1"/>
          </p:cNvPicPr>
          <p:nvPr/>
        </p:nvPicPr>
        <p:blipFill>
          <a:blip r:embed="rId2"/>
          <a:stretch>
            <a:fillRect/>
          </a:stretch>
        </p:blipFill>
        <p:spPr>
          <a:xfrm>
            <a:off x="870857" y="1366329"/>
            <a:ext cx="10624353" cy="5364882"/>
          </a:xfrm>
          <a:prstGeom prst="rect">
            <a:avLst/>
          </a:prstGeom>
          <a:ln>
            <a:solidFill>
              <a:schemeClr val="tx1"/>
            </a:solidFill>
          </a:ln>
        </p:spPr>
      </p:pic>
    </p:spTree>
    <p:extLst>
      <p:ext uri="{BB962C8B-B14F-4D97-AF65-F5344CB8AC3E}">
        <p14:creationId xmlns:p14="http://schemas.microsoft.com/office/powerpoint/2010/main" val="347519218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34EEAF1F-DCFC-494D-B4C1-9E6C315A64B7}"/>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Hub – Power BI</a:t>
            </a:r>
          </a:p>
        </p:txBody>
      </p:sp>
      <p:sp>
        <p:nvSpPr>
          <p:cNvPr id="6" name="Text Placeholder 3">
            <a:extLst>
              <a:ext uri="{FF2B5EF4-FFF2-40B4-BE49-F238E27FC236}">
                <a16:creationId xmlns:a16="http://schemas.microsoft.com/office/drawing/2014/main" id="{00FAADBB-18C1-4F1B-B70B-23A1F97323C8}"/>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Create new reports from existing published Power BI datasets </a:t>
            </a:r>
          </a:p>
          <a:p>
            <a:r>
              <a:rPr lang="en-US" sz="1400" dirty="0">
                <a:solidFill>
                  <a:schemeClr val="tx1"/>
                </a:solidFill>
              </a:rPr>
              <a:t>Create new Power BI datasets</a:t>
            </a:r>
          </a:p>
          <a:p>
            <a:endParaRPr lang="en-US" sz="1400" dirty="0">
              <a:solidFill>
                <a:schemeClr val="tx1"/>
              </a:solidFill>
            </a:endParaRPr>
          </a:p>
        </p:txBody>
      </p:sp>
      <p:pic>
        <p:nvPicPr>
          <p:cNvPr id="2" name="Picture 1">
            <a:extLst>
              <a:ext uri="{FF2B5EF4-FFF2-40B4-BE49-F238E27FC236}">
                <a16:creationId xmlns:a16="http://schemas.microsoft.com/office/drawing/2014/main" id="{408420A2-47E9-4C26-BC84-5D46416DC36C}"/>
              </a:ext>
            </a:extLst>
          </p:cNvPr>
          <p:cNvPicPr>
            <a:picLocks noChangeAspect="1"/>
          </p:cNvPicPr>
          <p:nvPr/>
        </p:nvPicPr>
        <p:blipFill>
          <a:blip r:embed="rId2"/>
          <a:stretch>
            <a:fillRect/>
          </a:stretch>
        </p:blipFill>
        <p:spPr>
          <a:xfrm>
            <a:off x="110192" y="2738876"/>
            <a:ext cx="3290721" cy="3514362"/>
          </a:xfrm>
          <a:prstGeom prst="rect">
            <a:avLst/>
          </a:prstGeom>
          <a:ln>
            <a:solidFill>
              <a:schemeClr val="tx1"/>
            </a:solidFill>
          </a:ln>
        </p:spPr>
      </p:pic>
      <p:pic>
        <p:nvPicPr>
          <p:cNvPr id="8" name="Picture 7">
            <a:extLst>
              <a:ext uri="{FF2B5EF4-FFF2-40B4-BE49-F238E27FC236}">
                <a16:creationId xmlns:a16="http://schemas.microsoft.com/office/drawing/2014/main" id="{C8E7FB92-9AF5-483F-B0ED-25C4A8D65A69}"/>
              </a:ext>
            </a:extLst>
          </p:cNvPr>
          <p:cNvPicPr>
            <a:picLocks noChangeAspect="1"/>
          </p:cNvPicPr>
          <p:nvPr/>
        </p:nvPicPr>
        <p:blipFill>
          <a:blip r:embed="rId3"/>
          <a:stretch>
            <a:fillRect/>
          </a:stretch>
        </p:blipFill>
        <p:spPr>
          <a:xfrm>
            <a:off x="3530476" y="2738876"/>
            <a:ext cx="2927797" cy="4006129"/>
          </a:xfrm>
          <a:prstGeom prst="rect">
            <a:avLst/>
          </a:prstGeom>
          <a:ln>
            <a:solidFill>
              <a:schemeClr val="tx1"/>
            </a:solidFill>
          </a:ln>
        </p:spPr>
      </p:pic>
      <p:pic>
        <p:nvPicPr>
          <p:cNvPr id="9" name="Picture 8">
            <a:extLst>
              <a:ext uri="{FF2B5EF4-FFF2-40B4-BE49-F238E27FC236}">
                <a16:creationId xmlns:a16="http://schemas.microsoft.com/office/drawing/2014/main" id="{39F6479A-1484-46D2-9801-8D9B33D7513E}"/>
              </a:ext>
            </a:extLst>
          </p:cNvPr>
          <p:cNvPicPr>
            <a:picLocks noChangeAspect="1"/>
          </p:cNvPicPr>
          <p:nvPr/>
        </p:nvPicPr>
        <p:blipFill>
          <a:blip r:embed="rId4"/>
          <a:stretch>
            <a:fillRect/>
          </a:stretch>
        </p:blipFill>
        <p:spPr>
          <a:xfrm>
            <a:off x="6587836" y="2738876"/>
            <a:ext cx="5530891" cy="3428999"/>
          </a:xfrm>
          <a:prstGeom prst="rect">
            <a:avLst/>
          </a:prstGeom>
          <a:ln>
            <a:solidFill>
              <a:schemeClr val="tx1"/>
            </a:solidFill>
          </a:ln>
        </p:spPr>
      </p:pic>
      <p:sp>
        <p:nvSpPr>
          <p:cNvPr id="10" name="Oval 9">
            <a:extLst>
              <a:ext uri="{FF2B5EF4-FFF2-40B4-BE49-F238E27FC236}">
                <a16:creationId xmlns:a16="http://schemas.microsoft.com/office/drawing/2014/main" id="{D71E6EFC-7E8E-4AEA-9724-41E5DE75C9F9}"/>
              </a:ext>
            </a:extLst>
          </p:cNvPr>
          <p:cNvSpPr/>
          <p:nvPr/>
        </p:nvSpPr>
        <p:spPr bwMode="auto">
          <a:xfrm>
            <a:off x="1454726" y="2043545"/>
            <a:ext cx="561109" cy="574964"/>
          </a:xfrm>
          <a:prstGeom prst="ellips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1</a:t>
            </a:r>
          </a:p>
        </p:txBody>
      </p:sp>
      <p:sp>
        <p:nvSpPr>
          <p:cNvPr id="12" name="Oval 11">
            <a:extLst>
              <a:ext uri="{FF2B5EF4-FFF2-40B4-BE49-F238E27FC236}">
                <a16:creationId xmlns:a16="http://schemas.microsoft.com/office/drawing/2014/main" id="{14C0EEFB-C53A-4152-A8D6-B03E71B47275}"/>
              </a:ext>
            </a:extLst>
          </p:cNvPr>
          <p:cNvSpPr/>
          <p:nvPr/>
        </p:nvSpPr>
        <p:spPr bwMode="auto">
          <a:xfrm>
            <a:off x="4533206" y="2039104"/>
            <a:ext cx="561109" cy="574964"/>
          </a:xfrm>
          <a:prstGeom prst="ellips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2</a:t>
            </a:r>
          </a:p>
        </p:txBody>
      </p:sp>
      <p:sp>
        <p:nvSpPr>
          <p:cNvPr id="14" name="Oval 13">
            <a:extLst>
              <a:ext uri="{FF2B5EF4-FFF2-40B4-BE49-F238E27FC236}">
                <a16:creationId xmlns:a16="http://schemas.microsoft.com/office/drawing/2014/main" id="{94F0ABD4-916F-413A-BADB-E6A4E7147173}"/>
              </a:ext>
            </a:extLst>
          </p:cNvPr>
          <p:cNvSpPr/>
          <p:nvPr/>
        </p:nvSpPr>
        <p:spPr bwMode="auto">
          <a:xfrm>
            <a:off x="8776261" y="2039104"/>
            <a:ext cx="561109" cy="574964"/>
          </a:xfrm>
          <a:prstGeom prst="ellips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3</a:t>
            </a:r>
          </a:p>
        </p:txBody>
      </p:sp>
      <p:sp>
        <p:nvSpPr>
          <p:cNvPr id="15" name="Rectangle 14">
            <a:extLst>
              <a:ext uri="{FF2B5EF4-FFF2-40B4-BE49-F238E27FC236}">
                <a16:creationId xmlns:a16="http://schemas.microsoft.com/office/drawing/2014/main" id="{077E6B38-792F-40A1-AAEE-6A372EB8D974}"/>
              </a:ext>
            </a:extLst>
          </p:cNvPr>
          <p:cNvSpPr/>
          <p:nvPr/>
        </p:nvSpPr>
        <p:spPr bwMode="auto">
          <a:xfrm>
            <a:off x="1669474" y="4620491"/>
            <a:ext cx="1731439" cy="33250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959208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8A4B2FA7-144F-4C68-8A04-678AC5DC20CA}"/>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Hub – Power BI</a:t>
            </a:r>
          </a:p>
        </p:txBody>
      </p:sp>
      <p:sp>
        <p:nvSpPr>
          <p:cNvPr id="6" name="Text Placeholder 3">
            <a:extLst>
              <a:ext uri="{FF2B5EF4-FFF2-40B4-BE49-F238E27FC236}">
                <a16:creationId xmlns:a16="http://schemas.microsoft.com/office/drawing/2014/main" id="{E0651BD9-7D47-4B06-9252-71F83A550DF7}"/>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Edit reports in Synapse workspace</a:t>
            </a:r>
            <a:endParaRPr lang="en-US" sz="1400" dirty="0">
              <a:solidFill>
                <a:schemeClr val="tx1"/>
              </a:solidFill>
            </a:endParaRPr>
          </a:p>
        </p:txBody>
      </p:sp>
      <p:pic>
        <p:nvPicPr>
          <p:cNvPr id="7" name="Picture 6">
            <a:extLst>
              <a:ext uri="{FF2B5EF4-FFF2-40B4-BE49-F238E27FC236}">
                <a16:creationId xmlns:a16="http://schemas.microsoft.com/office/drawing/2014/main" id="{751B235F-5102-4E07-9715-BE2C3C729152}"/>
              </a:ext>
            </a:extLst>
          </p:cNvPr>
          <p:cNvPicPr>
            <a:picLocks noChangeAspect="1"/>
          </p:cNvPicPr>
          <p:nvPr/>
        </p:nvPicPr>
        <p:blipFill>
          <a:blip r:embed="rId2"/>
          <a:stretch>
            <a:fillRect/>
          </a:stretch>
        </p:blipFill>
        <p:spPr>
          <a:xfrm>
            <a:off x="870857" y="1366329"/>
            <a:ext cx="10624353" cy="5364882"/>
          </a:xfrm>
          <a:prstGeom prst="rect">
            <a:avLst/>
          </a:prstGeom>
          <a:ln>
            <a:solidFill>
              <a:schemeClr val="tx1"/>
            </a:solidFill>
          </a:ln>
        </p:spPr>
      </p:pic>
    </p:spTree>
    <p:extLst>
      <p:ext uri="{BB962C8B-B14F-4D97-AF65-F5344CB8AC3E}">
        <p14:creationId xmlns:p14="http://schemas.microsoft.com/office/powerpoint/2010/main" val="238570423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7D7D61-76DB-4612-9279-C59FEAF877FA}"/>
              </a:ext>
            </a:extLst>
          </p:cNvPr>
          <p:cNvPicPr>
            <a:picLocks noChangeAspect="1"/>
          </p:cNvPicPr>
          <p:nvPr/>
        </p:nvPicPr>
        <p:blipFill>
          <a:blip r:embed="rId2"/>
          <a:stretch>
            <a:fillRect/>
          </a:stretch>
        </p:blipFill>
        <p:spPr>
          <a:xfrm>
            <a:off x="1988663" y="1679498"/>
            <a:ext cx="9881119" cy="4955919"/>
          </a:xfrm>
          <a:prstGeom prst="rect">
            <a:avLst/>
          </a:prstGeom>
          <a:ln>
            <a:solidFill>
              <a:schemeClr val="tx1"/>
            </a:solidFill>
          </a:ln>
        </p:spPr>
      </p:pic>
      <p:sp>
        <p:nvSpPr>
          <p:cNvPr id="2" name="Rectangle 1">
            <a:extLst>
              <a:ext uri="{FF2B5EF4-FFF2-40B4-BE49-F238E27FC236}">
                <a16:creationId xmlns:a16="http://schemas.microsoft.com/office/drawing/2014/main" id="{1FF446ED-C023-4EEF-9489-47D4C24611ED}"/>
              </a:ext>
            </a:extLst>
          </p:cNvPr>
          <p:cNvSpPr/>
          <p:nvPr/>
        </p:nvSpPr>
        <p:spPr bwMode="auto">
          <a:xfrm>
            <a:off x="3492137" y="2437521"/>
            <a:ext cx="1227910" cy="32309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AF632C8A-2B6A-464B-9CB2-7FBF8B33877B}"/>
              </a:ext>
            </a:extLst>
          </p:cNvPr>
          <p:cNvSpPr txBox="1"/>
          <p:nvPr/>
        </p:nvSpPr>
        <p:spPr>
          <a:xfrm>
            <a:off x="394373" y="4495238"/>
            <a:ext cx="3097764" cy="683264"/>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rgbClr val="FF0000"/>
                </a:solidFill>
              </a:rPr>
              <a:t>Publish changes by simple save report in workspace</a:t>
            </a:r>
          </a:p>
        </p:txBody>
      </p:sp>
      <p:cxnSp>
        <p:nvCxnSpPr>
          <p:cNvPr id="7" name="Straight Arrow Connector 6">
            <a:extLst>
              <a:ext uri="{FF2B5EF4-FFF2-40B4-BE49-F238E27FC236}">
                <a16:creationId xmlns:a16="http://schemas.microsoft.com/office/drawing/2014/main" id="{45348A14-28F4-4B13-82B1-7669D152BE79}"/>
              </a:ext>
            </a:extLst>
          </p:cNvPr>
          <p:cNvCxnSpPr>
            <a:cxnSpLocks/>
            <a:stCxn id="5" idx="0"/>
            <a:endCxn id="2" idx="2"/>
          </p:cNvCxnSpPr>
          <p:nvPr/>
        </p:nvCxnSpPr>
        <p:spPr>
          <a:xfrm flipV="1">
            <a:off x="1943255" y="2760617"/>
            <a:ext cx="2162837" cy="1734621"/>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itle 2">
            <a:extLst>
              <a:ext uri="{FF2B5EF4-FFF2-40B4-BE49-F238E27FC236}">
                <a16:creationId xmlns:a16="http://schemas.microsoft.com/office/drawing/2014/main" id="{64D80975-643E-4268-AF1E-BA073F3C0208}"/>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Hub – Power BI</a:t>
            </a:r>
          </a:p>
        </p:txBody>
      </p:sp>
      <p:sp>
        <p:nvSpPr>
          <p:cNvPr id="11" name="Text Placeholder 3">
            <a:extLst>
              <a:ext uri="{FF2B5EF4-FFF2-40B4-BE49-F238E27FC236}">
                <a16:creationId xmlns:a16="http://schemas.microsoft.com/office/drawing/2014/main" id="{62514B63-7883-4CB3-9D2D-50ABA156DD04}"/>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Publish edited reports in Synapse workspace to Power BI workspace</a:t>
            </a:r>
            <a:endParaRPr lang="en-US" sz="1400" dirty="0">
              <a:solidFill>
                <a:schemeClr val="tx1"/>
              </a:solidFill>
            </a:endParaRPr>
          </a:p>
        </p:txBody>
      </p:sp>
    </p:spTree>
    <p:extLst>
      <p:ext uri="{BB962C8B-B14F-4D97-AF65-F5344CB8AC3E}">
        <p14:creationId xmlns:p14="http://schemas.microsoft.com/office/powerpoint/2010/main" val="211490608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C5DFA7AD-8423-4A5B-B9BE-E0AE96460009}"/>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 CI/CD</a:t>
            </a:r>
          </a:p>
        </p:txBody>
      </p:sp>
      <p:sp>
        <p:nvSpPr>
          <p:cNvPr id="7" name="Text Placeholder 3">
            <a:extLst>
              <a:ext uri="{FF2B5EF4-FFF2-40B4-BE49-F238E27FC236}">
                <a16:creationId xmlns:a16="http://schemas.microsoft.com/office/drawing/2014/main" id="{C9D9F79B-B77A-482A-BB92-C9DC656AC770}"/>
              </a:ext>
            </a:extLst>
          </p:cNvPr>
          <p:cNvSpPr txBox="1">
            <a:spLocks/>
          </p:cNvSpPr>
          <p:nvPr/>
        </p:nvSpPr>
        <p:spPr>
          <a:xfrm>
            <a:off x="426426" y="980605"/>
            <a:ext cx="9454693" cy="107667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endParaRPr lang="en-US" sz="1400" dirty="0">
              <a:solidFill>
                <a:schemeClr val="tx1"/>
              </a:solidFill>
            </a:endParaRPr>
          </a:p>
        </p:txBody>
      </p:sp>
      <p:pic>
        <p:nvPicPr>
          <p:cNvPr id="9" name="Picture 8">
            <a:extLst>
              <a:ext uri="{FF2B5EF4-FFF2-40B4-BE49-F238E27FC236}">
                <a16:creationId xmlns:a16="http://schemas.microsoft.com/office/drawing/2014/main" id="{AA573108-9A67-4605-9736-561413363956}"/>
              </a:ext>
            </a:extLst>
          </p:cNvPr>
          <p:cNvPicPr>
            <a:picLocks noChangeAspect="1"/>
          </p:cNvPicPr>
          <p:nvPr/>
        </p:nvPicPr>
        <p:blipFill>
          <a:blip r:embed="rId3"/>
          <a:stretch>
            <a:fillRect/>
          </a:stretch>
        </p:blipFill>
        <p:spPr>
          <a:xfrm>
            <a:off x="130586" y="2057281"/>
            <a:ext cx="6807360" cy="4418425"/>
          </a:xfrm>
          <a:prstGeom prst="rect">
            <a:avLst/>
          </a:prstGeom>
          <a:ln>
            <a:solidFill>
              <a:schemeClr val="tx1"/>
            </a:solidFill>
          </a:ln>
        </p:spPr>
      </p:pic>
      <p:sp>
        <p:nvSpPr>
          <p:cNvPr id="11" name="Text Placeholder 3">
            <a:extLst>
              <a:ext uri="{FF2B5EF4-FFF2-40B4-BE49-F238E27FC236}">
                <a16:creationId xmlns:a16="http://schemas.microsoft.com/office/drawing/2014/main" id="{7A90EB5C-D2E2-40C6-B559-C1E7D8EDB50D}"/>
              </a:ext>
            </a:extLst>
          </p:cNvPr>
          <p:cNvSpPr txBox="1">
            <a:spLocks/>
          </p:cNvSpPr>
          <p:nvPr/>
        </p:nvSpPr>
        <p:spPr>
          <a:xfrm>
            <a:off x="251772" y="1139932"/>
            <a:ext cx="11844748"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Commit artifacts to source-controlled repository and operationalize release pipelines with Synapse deployment task</a:t>
            </a:r>
          </a:p>
          <a:p>
            <a:endParaRPr lang="en-US" sz="1400" dirty="0">
              <a:solidFill>
                <a:schemeClr val="tx1"/>
              </a:solidFill>
            </a:endParaRPr>
          </a:p>
        </p:txBody>
      </p:sp>
      <p:pic>
        <p:nvPicPr>
          <p:cNvPr id="13" name="Picture 12">
            <a:extLst>
              <a:ext uri="{FF2B5EF4-FFF2-40B4-BE49-F238E27FC236}">
                <a16:creationId xmlns:a16="http://schemas.microsoft.com/office/drawing/2014/main" id="{7FD587FE-93F0-43EE-BC5E-06540DA932EB}"/>
              </a:ext>
            </a:extLst>
          </p:cNvPr>
          <p:cNvPicPr>
            <a:picLocks noChangeAspect="1"/>
          </p:cNvPicPr>
          <p:nvPr/>
        </p:nvPicPr>
        <p:blipFill>
          <a:blip r:embed="rId4"/>
          <a:stretch>
            <a:fillRect/>
          </a:stretch>
        </p:blipFill>
        <p:spPr>
          <a:xfrm>
            <a:off x="6341824" y="2401033"/>
            <a:ext cx="5345017" cy="3929224"/>
          </a:xfrm>
          <a:prstGeom prst="rect">
            <a:avLst/>
          </a:prstGeom>
          <a:ln>
            <a:solidFill>
              <a:schemeClr val="tx1"/>
            </a:solidFill>
          </a:ln>
        </p:spPr>
      </p:pic>
    </p:spTree>
    <p:extLst>
      <p:ext uri="{BB962C8B-B14F-4D97-AF65-F5344CB8AC3E}">
        <p14:creationId xmlns:p14="http://schemas.microsoft.com/office/powerpoint/2010/main" val="19534933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p:txBody>
          <a:bodyPr/>
          <a:lstStyle/>
          <a:p>
            <a:r>
              <a:rPr lang="en-US" dirty="0"/>
              <a:t>Azure Synapse 101</a:t>
            </a:r>
          </a:p>
        </p:txBody>
      </p:sp>
    </p:spTree>
    <p:extLst>
      <p:ext uri="{BB962C8B-B14F-4D97-AF65-F5344CB8AC3E}">
        <p14:creationId xmlns:p14="http://schemas.microsoft.com/office/powerpoint/2010/main" val="375591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BDB1F7-A08A-49DF-8269-753F47A1FF83}"/>
              </a:ext>
            </a:extLst>
          </p:cNvPr>
          <p:cNvPicPr>
            <a:picLocks noChangeAspect="1"/>
          </p:cNvPicPr>
          <p:nvPr/>
        </p:nvPicPr>
        <p:blipFill>
          <a:blip r:embed="rId3"/>
          <a:stretch>
            <a:fillRect/>
          </a:stretch>
        </p:blipFill>
        <p:spPr>
          <a:xfrm>
            <a:off x="4257213" y="2287778"/>
            <a:ext cx="7508794" cy="4207125"/>
          </a:xfrm>
          <a:prstGeom prst="rect">
            <a:avLst/>
          </a:prstGeom>
          <a:ln>
            <a:solidFill>
              <a:schemeClr val="tx1"/>
            </a:solidFill>
          </a:ln>
        </p:spPr>
      </p:pic>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Integrate Hub </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5" y="1203188"/>
            <a:ext cx="9202767" cy="877539"/>
          </a:xfrm>
        </p:spPr>
        <p:txBody>
          <a:bodyPr/>
          <a:lstStyle/>
          <a:p>
            <a:pPr>
              <a:lnSpc>
                <a:spcPct val="150000"/>
              </a:lnSpc>
              <a:spcAft>
                <a:spcPts val="600"/>
              </a:spcAft>
            </a:pPr>
            <a:r>
              <a:rPr lang="en-US" sz="1600" dirty="0"/>
              <a:t>It provides ability to create pipelines to ingest, transform and load data with 90+ inbuilt connectors.</a:t>
            </a:r>
          </a:p>
          <a:p>
            <a:pPr>
              <a:lnSpc>
                <a:spcPct val="150000"/>
              </a:lnSpc>
              <a:spcAft>
                <a:spcPts val="600"/>
              </a:spcAft>
            </a:pPr>
            <a:r>
              <a:rPr lang="en-US" sz="1600" dirty="0"/>
              <a:t>Offers a wide range of activities that a pipeline can perform.</a:t>
            </a:r>
          </a:p>
        </p:txBody>
      </p:sp>
      <p:sp>
        <p:nvSpPr>
          <p:cNvPr id="2" name="Rectangle 1">
            <a:extLst>
              <a:ext uri="{FF2B5EF4-FFF2-40B4-BE49-F238E27FC236}">
                <a16:creationId xmlns:a16="http://schemas.microsoft.com/office/drawing/2014/main" id="{CFE22879-9AC8-4567-8A1B-AD6D808E6910}"/>
              </a:ext>
            </a:extLst>
          </p:cNvPr>
          <p:cNvSpPr/>
          <p:nvPr/>
        </p:nvSpPr>
        <p:spPr bwMode="auto">
          <a:xfrm>
            <a:off x="6425682" y="3276600"/>
            <a:ext cx="1457553" cy="272934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686309" y="3695104"/>
            <a:ext cx="3834412" cy="68154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endCxn id="6" idx="3"/>
          </p:cNvCxnSpPr>
          <p:nvPr/>
        </p:nvCxnSpPr>
        <p:spPr>
          <a:xfrm flipH="1" flipV="1">
            <a:off x="2686309" y="5585471"/>
            <a:ext cx="3834412" cy="24729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flipV="1">
            <a:off x="2674612" y="3094856"/>
            <a:ext cx="3846109" cy="3341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4"/>
          <a:stretch>
            <a:fillRect/>
          </a:stretch>
        </p:blipFill>
        <p:spPr>
          <a:xfrm>
            <a:off x="1109556" y="4998003"/>
            <a:ext cx="1576753" cy="1174935"/>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5"/>
          <a:stretch>
            <a:fillRect/>
          </a:stretch>
        </p:blipFill>
        <p:spPr>
          <a:xfrm>
            <a:off x="1109556" y="3931594"/>
            <a:ext cx="1576753" cy="890102"/>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6"/>
          <a:stretch>
            <a:fillRect/>
          </a:stretch>
        </p:blipFill>
        <p:spPr>
          <a:xfrm>
            <a:off x="1109556" y="2463207"/>
            <a:ext cx="1565056" cy="1263297"/>
          </a:xfrm>
          <a:prstGeom prst="rect">
            <a:avLst/>
          </a:prstGeom>
          <a:ln>
            <a:solidFill>
              <a:schemeClr val="bg2">
                <a:lumMod val="50000"/>
              </a:schemeClr>
            </a:solidFill>
          </a:ln>
        </p:spPr>
      </p:pic>
    </p:spTree>
    <p:extLst>
      <p:ext uri="{BB962C8B-B14F-4D97-AF65-F5344CB8AC3E}">
        <p14:creationId xmlns:p14="http://schemas.microsoft.com/office/powerpoint/2010/main" val="412763655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3" y="1129914"/>
            <a:ext cx="5475613" cy="5160049"/>
          </a:xfrm>
        </p:spPr>
        <p:txBody>
          <a:bodyPr/>
          <a:lstStyle/>
          <a:p>
            <a:r>
              <a:rPr lang="en-US" sz="1800" dirty="0">
                <a:solidFill>
                  <a:schemeClr val="tx2"/>
                </a:solidFill>
                <a:latin typeface="+mj-lt"/>
              </a:rPr>
              <a:t>Overview</a:t>
            </a:r>
          </a:p>
          <a:p>
            <a:pPr>
              <a:lnSpc>
                <a:spcPct val="150000"/>
              </a:lnSpc>
              <a:spcAft>
                <a:spcPts val="600"/>
              </a:spcAft>
            </a:pPr>
            <a:r>
              <a:rPr lang="en-US" sz="1600" dirty="0"/>
              <a:t>This feature provides single pane of glass to monitor orchestration, activities for Apache Spark Application and SQL requests. </a:t>
            </a:r>
          </a:p>
          <a:p>
            <a:pPr>
              <a:lnSpc>
                <a:spcPct val="150000"/>
              </a:lnSpc>
              <a:spcAft>
                <a:spcPts val="600"/>
              </a:spcAft>
            </a:pPr>
            <a:endParaRPr lang="en-US" sz="1600" dirty="0"/>
          </a:p>
          <a:p>
            <a:r>
              <a:rPr lang="en-US" sz="1800" dirty="0">
                <a:solidFill>
                  <a:schemeClr val="tx2"/>
                </a:solidFill>
                <a:latin typeface="+mj-lt"/>
              </a:rPr>
              <a:t>Benefits</a:t>
            </a:r>
          </a:p>
          <a:p>
            <a:pPr>
              <a:lnSpc>
                <a:spcPct val="150000"/>
              </a:lnSpc>
              <a:spcAft>
                <a:spcPts val="600"/>
              </a:spcAft>
            </a:pPr>
            <a:r>
              <a:rPr lang="en-US" sz="1600" dirty="0"/>
              <a:t>Offers additional filters to monitor specific activities or orchestration</a:t>
            </a:r>
          </a:p>
          <a:p>
            <a:pPr>
              <a:lnSpc>
                <a:spcPct val="150000"/>
              </a:lnSpc>
              <a:spcAft>
                <a:spcPts val="600"/>
              </a:spcAft>
            </a:pPr>
            <a:endParaRPr lang="en-US" sz="1600" dirty="0"/>
          </a:p>
          <a:p>
            <a:pPr>
              <a:lnSpc>
                <a:spcPct val="150000"/>
              </a:lnSpc>
              <a:spcAft>
                <a:spcPts val="600"/>
              </a:spcAft>
            </a:pPr>
            <a:endParaRPr lang="en-US" sz="1600" dirty="0"/>
          </a:p>
        </p:txBody>
      </p:sp>
      <p:pic>
        <p:nvPicPr>
          <p:cNvPr id="6" name="Picture 5">
            <a:extLst>
              <a:ext uri="{FF2B5EF4-FFF2-40B4-BE49-F238E27FC236}">
                <a16:creationId xmlns:a16="http://schemas.microsoft.com/office/drawing/2014/main" id="{D20B6D72-1E40-40F6-95E2-4EA0A12AB47B}"/>
              </a:ext>
            </a:extLst>
          </p:cNvPr>
          <p:cNvPicPr>
            <a:picLocks noChangeAspect="1"/>
          </p:cNvPicPr>
          <p:nvPr/>
        </p:nvPicPr>
        <p:blipFill>
          <a:blip r:embed="rId2"/>
          <a:stretch>
            <a:fillRect/>
          </a:stretch>
        </p:blipFill>
        <p:spPr>
          <a:xfrm>
            <a:off x="7330369" y="980605"/>
            <a:ext cx="3213695" cy="5086820"/>
          </a:xfrm>
          <a:prstGeom prst="rect">
            <a:avLst/>
          </a:prstGeom>
          <a:ln>
            <a:solidFill>
              <a:schemeClr val="tx1"/>
            </a:solidFill>
          </a:ln>
        </p:spPr>
      </p:pic>
    </p:spTree>
    <p:extLst>
      <p:ext uri="{BB962C8B-B14F-4D97-AF65-F5344CB8AC3E}">
        <p14:creationId xmlns:p14="http://schemas.microsoft.com/office/powerpoint/2010/main" val="31243088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Manage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4" y="1129915"/>
            <a:ext cx="10103031" cy="1059104"/>
          </a:xfrm>
        </p:spPr>
        <p:txBody>
          <a:bodyPr/>
          <a:lstStyle/>
          <a:p>
            <a:r>
              <a:rPr lang="en-US" sz="1800" dirty="0">
                <a:solidFill>
                  <a:schemeClr val="tx2"/>
                </a:solidFill>
                <a:latin typeface="+mj-lt"/>
              </a:rPr>
              <a:t>Overview</a:t>
            </a:r>
          </a:p>
          <a:p>
            <a:pPr lvl="0">
              <a:lnSpc>
                <a:spcPct val="100000"/>
              </a:lnSpc>
              <a:spcAft>
                <a:spcPts val="600"/>
              </a:spcAft>
            </a:pPr>
            <a:r>
              <a:rPr lang="en-US" sz="1600" dirty="0"/>
              <a:t>This feature provides ability to manage Analytics pools, Linked Services, Integration, Security and Source Control.</a:t>
            </a:r>
          </a:p>
          <a:p>
            <a:endParaRPr lang="en-US" sz="1800" dirty="0">
              <a:solidFill>
                <a:schemeClr val="tx2"/>
              </a:solidFill>
              <a:latin typeface="+mj-lt"/>
            </a:endParaRPr>
          </a:p>
          <a:p>
            <a:endParaRPr lang="en-US" dirty="0"/>
          </a:p>
        </p:txBody>
      </p:sp>
      <p:pic>
        <p:nvPicPr>
          <p:cNvPr id="7" name="Picture 6">
            <a:extLst>
              <a:ext uri="{FF2B5EF4-FFF2-40B4-BE49-F238E27FC236}">
                <a16:creationId xmlns:a16="http://schemas.microsoft.com/office/drawing/2014/main" id="{B844ADA9-1DEF-47EF-9B1F-F8B5BF715498}"/>
              </a:ext>
            </a:extLst>
          </p:cNvPr>
          <p:cNvPicPr>
            <a:picLocks noChangeAspect="1"/>
          </p:cNvPicPr>
          <p:nvPr/>
        </p:nvPicPr>
        <p:blipFill>
          <a:blip r:embed="rId2"/>
          <a:stretch>
            <a:fillRect/>
          </a:stretch>
        </p:blipFill>
        <p:spPr>
          <a:xfrm>
            <a:off x="326821" y="2157512"/>
            <a:ext cx="11516312" cy="4477905"/>
          </a:xfrm>
          <a:prstGeom prst="rect">
            <a:avLst/>
          </a:prstGeom>
          <a:ln>
            <a:solidFill>
              <a:schemeClr val="tx1"/>
            </a:solidFill>
          </a:ln>
        </p:spPr>
      </p:pic>
    </p:spTree>
    <p:extLst>
      <p:ext uri="{BB962C8B-B14F-4D97-AF65-F5344CB8AC3E}">
        <p14:creationId xmlns:p14="http://schemas.microsoft.com/office/powerpoint/2010/main" val="390460639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07FC273-26C5-4F4D-9480-BDBCE09C28ED}"/>
              </a:ext>
            </a:extLst>
          </p:cNvPr>
          <p:cNvPicPr>
            <a:picLocks noChangeAspect="1"/>
          </p:cNvPicPr>
          <p:nvPr/>
        </p:nvPicPr>
        <p:blipFill>
          <a:blip r:embed="rId2"/>
          <a:stretch>
            <a:fillRect/>
          </a:stretch>
        </p:blipFill>
        <p:spPr>
          <a:xfrm>
            <a:off x="4979336" y="920127"/>
            <a:ext cx="6786238" cy="5017746"/>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Manage – 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4" y="1129913"/>
            <a:ext cx="4948009" cy="5345531"/>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t>It defines the connection information needed to connect to external resources.</a:t>
            </a:r>
          </a:p>
          <a:p>
            <a:pPr>
              <a:lnSpc>
                <a:spcPct val="110000"/>
              </a:lnSpc>
              <a:spcBef>
                <a:spcPts val="600"/>
              </a:spcBef>
              <a:spcAft>
                <a:spcPts val="600"/>
              </a:spcAft>
            </a:pPr>
            <a:endParaRPr lang="en-US" sz="1600" dirty="0"/>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t>Offers pre-build 90+ connectors </a:t>
            </a:r>
          </a:p>
          <a:p>
            <a:pPr>
              <a:lnSpc>
                <a:spcPct val="110000"/>
              </a:lnSpc>
              <a:spcBef>
                <a:spcPts val="600"/>
              </a:spcBef>
              <a:spcAft>
                <a:spcPts val="600"/>
              </a:spcAft>
            </a:pPr>
            <a:r>
              <a:rPr lang="en-US" sz="1600" dirty="0"/>
              <a:t>Easy cross platform data migration </a:t>
            </a:r>
          </a:p>
          <a:p>
            <a:pPr>
              <a:lnSpc>
                <a:spcPct val="110000"/>
              </a:lnSpc>
              <a:spcBef>
                <a:spcPts val="600"/>
              </a:spcBef>
              <a:spcAft>
                <a:spcPts val="600"/>
              </a:spcAft>
            </a:pPr>
            <a:r>
              <a:rPr lang="en-US" sz="1600" dirty="0"/>
              <a:t>Represents data store or compute resources</a:t>
            </a:r>
          </a:p>
          <a:p>
            <a:pPr>
              <a:lnSpc>
                <a:spcPct val="110000"/>
              </a:lnSpc>
              <a:spcBef>
                <a:spcPts val="600"/>
              </a:spcBef>
              <a:spcAft>
                <a:spcPts val="600"/>
              </a:spcAft>
            </a:pPr>
            <a:endParaRPr lang="en-US" sz="1600" dirty="0"/>
          </a:p>
          <a:p>
            <a:pPr>
              <a:lnSpc>
                <a:spcPct val="110000"/>
              </a:lnSpc>
              <a:spcBef>
                <a:spcPts val="600"/>
              </a:spcBef>
              <a:spcAft>
                <a:spcPts val="600"/>
              </a:spcAft>
            </a:pPr>
            <a:endParaRPr lang="en-US" sz="1800" dirty="0">
              <a:solidFill>
                <a:schemeClr val="tx2"/>
              </a:solidFill>
              <a:latin typeface="+mj-lt"/>
            </a:endParaRPr>
          </a:p>
        </p:txBody>
      </p:sp>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8901404" y="3053527"/>
            <a:ext cx="2961682" cy="3673844"/>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5459943" y="2894014"/>
            <a:ext cx="1550719" cy="29094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7629350" y="2493819"/>
            <a:ext cx="686547" cy="29250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8315897" y="2640070"/>
            <a:ext cx="2066348" cy="413457"/>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006611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735E17E-E285-438F-9D78-D16487CD59A4}"/>
              </a:ext>
            </a:extLst>
          </p:cNvPr>
          <p:cNvPicPr>
            <a:picLocks noChangeAspect="1"/>
          </p:cNvPicPr>
          <p:nvPr/>
        </p:nvPicPr>
        <p:blipFill>
          <a:blip r:embed="rId3"/>
          <a:stretch>
            <a:fillRect/>
          </a:stretch>
        </p:blipFill>
        <p:spPr>
          <a:xfrm>
            <a:off x="3472442" y="3076345"/>
            <a:ext cx="7468977" cy="3270988"/>
          </a:xfrm>
          <a:prstGeom prst="rect">
            <a:avLst/>
          </a:prstGeom>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Manage – Triggers </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4" y="1129914"/>
            <a:ext cx="5555965" cy="5505503"/>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latin typeface="Segoe UI"/>
              </a:rPr>
              <a:t>It defines a unit of processing that determines when a pipeline execution needs to be kicked off. </a:t>
            </a:r>
          </a:p>
          <a:p>
            <a:pPr>
              <a:lnSpc>
                <a:spcPct val="110000"/>
              </a:lnSpc>
              <a:spcBef>
                <a:spcPts val="600"/>
              </a:spcBef>
              <a:spcAft>
                <a:spcPts val="600"/>
              </a:spcAft>
            </a:pPr>
            <a:endParaRPr lang="en-US" sz="1600" dirty="0">
              <a:latin typeface="Segoe UI"/>
            </a:endParaRPr>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t>Create and manage</a:t>
            </a:r>
          </a:p>
          <a:p>
            <a:pPr marL="285750" indent="-285750">
              <a:lnSpc>
                <a:spcPct val="110000"/>
              </a:lnSpc>
              <a:spcBef>
                <a:spcPts val="600"/>
              </a:spcBef>
              <a:spcAft>
                <a:spcPts val="600"/>
              </a:spcAft>
              <a:buFont typeface="Arial" panose="020B0604020202020204" pitchFamily="34" charset="0"/>
              <a:buChar char="•"/>
            </a:pPr>
            <a:r>
              <a:rPr lang="en-US" sz="1600" dirty="0"/>
              <a:t>Schedule trigger</a:t>
            </a:r>
          </a:p>
          <a:p>
            <a:pPr marL="285750" indent="-285750">
              <a:lnSpc>
                <a:spcPct val="110000"/>
              </a:lnSpc>
              <a:spcBef>
                <a:spcPts val="600"/>
              </a:spcBef>
              <a:spcAft>
                <a:spcPts val="600"/>
              </a:spcAft>
              <a:buFont typeface="Arial" panose="020B0604020202020204" pitchFamily="34" charset="0"/>
              <a:buChar char="•"/>
            </a:pPr>
            <a:r>
              <a:rPr lang="en-US" sz="1600" dirty="0"/>
              <a:t>Tumbling window trigger</a:t>
            </a:r>
          </a:p>
          <a:p>
            <a:pPr marL="285750" indent="-285750">
              <a:lnSpc>
                <a:spcPct val="110000"/>
              </a:lnSpc>
              <a:spcBef>
                <a:spcPts val="600"/>
              </a:spcBef>
              <a:spcAft>
                <a:spcPts val="600"/>
              </a:spcAft>
              <a:buFont typeface="Arial" panose="020B0604020202020204" pitchFamily="34" charset="0"/>
              <a:buChar char="•"/>
            </a:pPr>
            <a:r>
              <a:rPr lang="en-US" sz="1600" dirty="0"/>
              <a:t>Event trigger</a:t>
            </a:r>
          </a:p>
          <a:p>
            <a:pPr>
              <a:lnSpc>
                <a:spcPct val="110000"/>
              </a:lnSpc>
              <a:spcBef>
                <a:spcPts val="600"/>
              </a:spcBef>
              <a:spcAft>
                <a:spcPts val="600"/>
              </a:spcAft>
            </a:pPr>
            <a:r>
              <a:rPr lang="en-US" sz="1600" dirty="0"/>
              <a:t>Control pipeline execution</a:t>
            </a:r>
          </a:p>
        </p:txBody>
      </p:sp>
      <p:pic>
        <p:nvPicPr>
          <p:cNvPr id="7" name="Picture 6">
            <a:extLst>
              <a:ext uri="{FF2B5EF4-FFF2-40B4-BE49-F238E27FC236}">
                <a16:creationId xmlns:a16="http://schemas.microsoft.com/office/drawing/2014/main" id="{A2E8FEC8-86E1-4E86-84DE-47C6208D7781}"/>
              </a:ext>
            </a:extLst>
          </p:cNvPr>
          <p:cNvPicPr>
            <a:picLocks noChangeAspect="1"/>
          </p:cNvPicPr>
          <p:nvPr/>
        </p:nvPicPr>
        <p:blipFill>
          <a:blip r:embed="rId4"/>
          <a:stretch>
            <a:fillRect/>
          </a:stretch>
        </p:blipFill>
        <p:spPr>
          <a:xfrm>
            <a:off x="7790590" y="331950"/>
            <a:ext cx="4307026" cy="4518314"/>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62D41EE8-E220-418A-B810-737EB31B0295}"/>
              </a:ext>
            </a:extLst>
          </p:cNvPr>
          <p:cNvSpPr/>
          <p:nvPr/>
        </p:nvSpPr>
        <p:spPr bwMode="auto">
          <a:xfrm>
            <a:off x="3942704" y="5153539"/>
            <a:ext cx="1632062" cy="27709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E249A6B4-E8B7-4DCF-9365-795DB0269C73}"/>
              </a:ext>
            </a:extLst>
          </p:cNvPr>
          <p:cNvSpPr/>
          <p:nvPr/>
        </p:nvSpPr>
        <p:spPr bwMode="auto">
          <a:xfrm>
            <a:off x="5963327" y="4208003"/>
            <a:ext cx="597160" cy="24481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1" name="Connector: Elbow 10">
            <a:extLst>
              <a:ext uri="{FF2B5EF4-FFF2-40B4-BE49-F238E27FC236}">
                <a16:creationId xmlns:a16="http://schemas.microsoft.com/office/drawing/2014/main" id="{C0E88E02-5571-43E7-B25B-801316E32B7F}"/>
              </a:ext>
            </a:extLst>
          </p:cNvPr>
          <p:cNvCxnSpPr>
            <a:cxnSpLocks/>
            <a:stCxn id="10" idx="0"/>
            <a:endCxn id="7" idx="1"/>
          </p:cNvCxnSpPr>
          <p:nvPr/>
        </p:nvCxnSpPr>
        <p:spPr>
          <a:xfrm rot="5400000" flipH="1" flipV="1">
            <a:off x="6217800" y="2635214"/>
            <a:ext cx="1616896" cy="152868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503736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710706-B8C6-4B20-B8B4-E818B686E49E}"/>
              </a:ext>
            </a:extLst>
          </p:cNvPr>
          <p:cNvPicPr>
            <a:picLocks noChangeAspect="1"/>
          </p:cNvPicPr>
          <p:nvPr/>
        </p:nvPicPr>
        <p:blipFill>
          <a:blip r:embed="rId2"/>
          <a:stretch>
            <a:fillRect/>
          </a:stretch>
        </p:blipFill>
        <p:spPr>
          <a:xfrm>
            <a:off x="5598992" y="893240"/>
            <a:ext cx="6166582" cy="2899457"/>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Manage – Access Control</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6" y="1096605"/>
            <a:ext cx="4335245" cy="5392184"/>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latin typeface="Segoe UI"/>
              </a:rPr>
              <a:t>It provides access control management to workspace resources and artifacts for admins</a:t>
            </a:r>
          </a:p>
          <a:p>
            <a:pPr>
              <a:lnSpc>
                <a:spcPct val="110000"/>
              </a:lnSpc>
              <a:spcBef>
                <a:spcPts val="600"/>
              </a:spcBef>
              <a:spcAft>
                <a:spcPts val="600"/>
              </a:spcAft>
            </a:pPr>
            <a:endParaRPr lang="en-US" sz="1600" dirty="0">
              <a:latin typeface="Segoe UI"/>
            </a:endParaRPr>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latin typeface="Segoe UI"/>
              </a:rPr>
              <a:t>Share workspace with the team</a:t>
            </a:r>
          </a:p>
          <a:p>
            <a:pPr>
              <a:lnSpc>
                <a:spcPct val="110000"/>
              </a:lnSpc>
              <a:spcBef>
                <a:spcPts val="600"/>
              </a:spcBef>
              <a:spcAft>
                <a:spcPts val="600"/>
              </a:spcAft>
            </a:pPr>
            <a:r>
              <a:rPr lang="en-US" sz="1600" dirty="0">
                <a:latin typeface="Segoe UI"/>
              </a:rPr>
              <a:t>Increases productivity</a:t>
            </a:r>
          </a:p>
          <a:p>
            <a:pPr>
              <a:lnSpc>
                <a:spcPct val="110000"/>
              </a:lnSpc>
              <a:spcBef>
                <a:spcPts val="600"/>
              </a:spcBef>
              <a:spcAft>
                <a:spcPts val="600"/>
              </a:spcAft>
            </a:pPr>
            <a:r>
              <a:rPr lang="en-US" sz="1600" dirty="0">
                <a:latin typeface="Segoe UI"/>
              </a:rPr>
              <a:t>Assign granular level permissions </a:t>
            </a:r>
          </a:p>
          <a:p>
            <a:pPr>
              <a:lnSpc>
                <a:spcPct val="100000"/>
              </a:lnSpc>
              <a:spcAft>
                <a:spcPts val="0"/>
              </a:spcAft>
            </a:pPr>
            <a:r>
              <a:rPr lang="en-US" sz="1600" dirty="0">
                <a:latin typeface="Segoe UI"/>
              </a:rPr>
              <a:t>Manage permissions on Spark pools, </a:t>
            </a:r>
          </a:p>
          <a:p>
            <a:pPr>
              <a:lnSpc>
                <a:spcPct val="100000"/>
              </a:lnSpc>
              <a:spcAft>
                <a:spcPts val="0"/>
              </a:spcAft>
            </a:pPr>
            <a:r>
              <a:rPr lang="en-US" sz="1600" dirty="0">
                <a:latin typeface="Segoe UI"/>
              </a:rPr>
              <a:t>Integration Runtimes, Linked services, Credentials</a:t>
            </a:r>
          </a:p>
        </p:txBody>
      </p:sp>
      <p:sp>
        <p:nvSpPr>
          <p:cNvPr id="10" name="Rectangle 9">
            <a:extLst>
              <a:ext uri="{FF2B5EF4-FFF2-40B4-BE49-F238E27FC236}">
                <a16:creationId xmlns:a16="http://schemas.microsoft.com/office/drawing/2014/main" id="{AD732971-7472-44DC-9BDB-BBD89F10C9D0}"/>
              </a:ext>
            </a:extLst>
          </p:cNvPr>
          <p:cNvSpPr/>
          <p:nvPr/>
        </p:nvSpPr>
        <p:spPr bwMode="auto">
          <a:xfrm>
            <a:off x="5982392" y="3505674"/>
            <a:ext cx="1086926" cy="21741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ABDAA9DF-D497-414F-B262-1AD25702B04A}"/>
              </a:ext>
            </a:extLst>
          </p:cNvPr>
          <p:cNvSpPr/>
          <p:nvPr/>
        </p:nvSpPr>
        <p:spPr bwMode="auto">
          <a:xfrm>
            <a:off x="7536873" y="1877291"/>
            <a:ext cx="526472" cy="29787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 name="Connector: Elbow 11">
            <a:extLst>
              <a:ext uri="{FF2B5EF4-FFF2-40B4-BE49-F238E27FC236}">
                <a16:creationId xmlns:a16="http://schemas.microsoft.com/office/drawing/2014/main" id="{233EA7A4-23E3-45A4-94AB-ACE14A55E11F}"/>
              </a:ext>
            </a:extLst>
          </p:cNvPr>
          <p:cNvCxnSpPr>
            <a:cxnSpLocks/>
            <a:stCxn id="11" idx="2"/>
            <a:endCxn id="7" idx="0"/>
          </p:cNvCxnSpPr>
          <p:nvPr/>
        </p:nvCxnSpPr>
        <p:spPr>
          <a:xfrm rot="16200000" flipH="1">
            <a:off x="8040948" y="1934324"/>
            <a:ext cx="1428257" cy="1909935"/>
          </a:xfrm>
          <a:prstGeom prst="bentConnector3">
            <a:avLst>
              <a:gd name="adj1" fmla="val 32259"/>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465968DB-5B73-4232-85B0-5D4308B31AFE}"/>
              </a:ext>
            </a:extLst>
          </p:cNvPr>
          <p:cNvPicPr>
            <a:picLocks noChangeAspect="1"/>
          </p:cNvPicPr>
          <p:nvPr/>
        </p:nvPicPr>
        <p:blipFill>
          <a:blip r:embed="rId3"/>
          <a:stretch>
            <a:fillRect/>
          </a:stretch>
        </p:blipFill>
        <p:spPr>
          <a:xfrm>
            <a:off x="4526379" y="3088081"/>
            <a:ext cx="4346343" cy="3615865"/>
          </a:xfrm>
          <a:prstGeom prst="rect">
            <a:avLst/>
          </a:prstGeom>
          <a:ln>
            <a:solidFill>
              <a:schemeClr val="tx1"/>
            </a:solidFill>
          </a:ln>
        </p:spPr>
      </p:pic>
      <p:pic>
        <p:nvPicPr>
          <p:cNvPr id="7" name="Picture 6">
            <a:extLst>
              <a:ext uri="{FF2B5EF4-FFF2-40B4-BE49-F238E27FC236}">
                <a16:creationId xmlns:a16="http://schemas.microsoft.com/office/drawing/2014/main" id="{6456A2D8-931D-4196-B56F-BE3722D36C0B}"/>
              </a:ext>
            </a:extLst>
          </p:cNvPr>
          <p:cNvPicPr>
            <a:picLocks noChangeAspect="1"/>
          </p:cNvPicPr>
          <p:nvPr/>
        </p:nvPicPr>
        <p:blipFill>
          <a:blip r:embed="rId4"/>
          <a:stretch>
            <a:fillRect/>
          </a:stretch>
        </p:blipFill>
        <p:spPr>
          <a:xfrm>
            <a:off x="7536873" y="3603421"/>
            <a:ext cx="4346342" cy="3080620"/>
          </a:xfrm>
          <a:prstGeom prst="rect">
            <a:avLst/>
          </a:prstGeom>
          <a:ln>
            <a:solidFill>
              <a:schemeClr val="tx1"/>
            </a:solidFill>
          </a:ln>
        </p:spPr>
      </p:pic>
      <p:cxnSp>
        <p:nvCxnSpPr>
          <p:cNvPr id="21" name="Connector: Elbow 20">
            <a:extLst>
              <a:ext uri="{FF2B5EF4-FFF2-40B4-BE49-F238E27FC236}">
                <a16:creationId xmlns:a16="http://schemas.microsoft.com/office/drawing/2014/main" id="{4203CF4F-6E90-4E9A-966F-016725D9520E}"/>
              </a:ext>
            </a:extLst>
          </p:cNvPr>
          <p:cNvCxnSpPr>
            <a:cxnSpLocks/>
            <a:stCxn id="11" idx="2"/>
            <a:endCxn id="15" idx="0"/>
          </p:cNvCxnSpPr>
          <p:nvPr/>
        </p:nvCxnSpPr>
        <p:spPr>
          <a:xfrm rot="5400000">
            <a:off x="6793372" y="2081343"/>
            <a:ext cx="912917" cy="1100558"/>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270942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Manage – Source Control</a:t>
            </a:r>
          </a:p>
        </p:txBody>
      </p:sp>
      <p:sp>
        <p:nvSpPr>
          <p:cNvPr id="5" name="Rectangle 4">
            <a:extLst>
              <a:ext uri="{FF2B5EF4-FFF2-40B4-BE49-F238E27FC236}">
                <a16:creationId xmlns:a16="http://schemas.microsoft.com/office/drawing/2014/main" id="{BA2CE8E0-9A89-4078-B8BE-7172E628CB50}"/>
              </a:ext>
            </a:extLst>
          </p:cNvPr>
          <p:cNvSpPr/>
          <p:nvPr/>
        </p:nvSpPr>
        <p:spPr bwMode="auto">
          <a:xfrm>
            <a:off x="0" y="0"/>
            <a:ext cx="12192000"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Azure Synapse Analytics &gt; </a:t>
            </a: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Manage &gt; Source Control</a:t>
            </a:r>
          </a:p>
        </p:txBody>
      </p:sp>
      <p:sp>
        <p:nvSpPr>
          <p:cNvPr id="13" name="Text Placeholder 3">
            <a:extLst>
              <a:ext uri="{FF2B5EF4-FFF2-40B4-BE49-F238E27FC236}">
                <a16:creationId xmlns:a16="http://schemas.microsoft.com/office/drawing/2014/main" id="{2A5A9279-D4DC-467F-AD4D-DACCA90BD2F4}"/>
              </a:ext>
            </a:extLst>
          </p:cNvPr>
          <p:cNvSpPr txBox="1">
            <a:spLocks/>
          </p:cNvSpPr>
          <p:nvPr/>
        </p:nvSpPr>
        <p:spPr>
          <a:xfrm>
            <a:off x="426426" y="1366981"/>
            <a:ext cx="9554856" cy="758022"/>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latin typeface="Segoe UI"/>
              </a:rPr>
              <a:t>Associate Synapse workspace with a Git repository, Azure DevOps, or GitHub</a:t>
            </a:r>
          </a:p>
        </p:txBody>
      </p:sp>
      <p:pic>
        <p:nvPicPr>
          <p:cNvPr id="9" name="Picture 8">
            <a:extLst>
              <a:ext uri="{FF2B5EF4-FFF2-40B4-BE49-F238E27FC236}">
                <a16:creationId xmlns:a16="http://schemas.microsoft.com/office/drawing/2014/main" id="{E2EBA86A-0106-4BDB-B124-61C5147B09A9}"/>
              </a:ext>
            </a:extLst>
          </p:cNvPr>
          <p:cNvPicPr>
            <a:picLocks noChangeAspect="1"/>
          </p:cNvPicPr>
          <p:nvPr/>
        </p:nvPicPr>
        <p:blipFill>
          <a:blip r:embed="rId3"/>
          <a:stretch>
            <a:fillRect/>
          </a:stretch>
        </p:blipFill>
        <p:spPr>
          <a:xfrm>
            <a:off x="194359" y="2357608"/>
            <a:ext cx="6416874" cy="3949547"/>
          </a:xfrm>
          <a:prstGeom prst="rect">
            <a:avLst/>
          </a:prstGeom>
          <a:ln>
            <a:solidFill>
              <a:schemeClr val="tx1"/>
            </a:solidFill>
          </a:ln>
        </p:spPr>
      </p:pic>
      <p:sp>
        <p:nvSpPr>
          <p:cNvPr id="15" name="Rectangle 14">
            <a:extLst>
              <a:ext uri="{FF2B5EF4-FFF2-40B4-BE49-F238E27FC236}">
                <a16:creationId xmlns:a16="http://schemas.microsoft.com/office/drawing/2014/main" id="{FB8296FF-2D91-4418-AD40-DA51AD027611}"/>
              </a:ext>
            </a:extLst>
          </p:cNvPr>
          <p:cNvSpPr/>
          <p:nvPr/>
        </p:nvSpPr>
        <p:spPr bwMode="auto">
          <a:xfrm>
            <a:off x="426426" y="5310130"/>
            <a:ext cx="1215087" cy="37457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a:extLst>
              <a:ext uri="{FF2B5EF4-FFF2-40B4-BE49-F238E27FC236}">
                <a16:creationId xmlns:a16="http://schemas.microsoft.com/office/drawing/2014/main" id="{9267D822-EBC0-4476-A9F2-4C64C36524CA}"/>
              </a:ext>
            </a:extLst>
          </p:cNvPr>
          <p:cNvPicPr>
            <a:picLocks noChangeAspect="1"/>
          </p:cNvPicPr>
          <p:nvPr/>
        </p:nvPicPr>
        <p:blipFill>
          <a:blip r:embed="rId4"/>
          <a:stretch>
            <a:fillRect/>
          </a:stretch>
        </p:blipFill>
        <p:spPr>
          <a:xfrm>
            <a:off x="6762663" y="2125003"/>
            <a:ext cx="5234977" cy="4513549"/>
          </a:xfrm>
          <a:prstGeom prst="rect">
            <a:avLst/>
          </a:prstGeom>
          <a:ln>
            <a:solidFill>
              <a:schemeClr val="tx1"/>
            </a:solidFill>
          </a:ln>
        </p:spPr>
      </p:pic>
      <p:sp>
        <p:nvSpPr>
          <p:cNvPr id="19" name="Rectangle 18">
            <a:extLst>
              <a:ext uri="{FF2B5EF4-FFF2-40B4-BE49-F238E27FC236}">
                <a16:creationId xmlns:a16="http://schemas.microsoft.com/office/drawing/2014/main" id="{42124C8B-346F-46F1-9BC8-7CAE906B5519}"/>
              </a:ext>
            </a:extLst>
          </p:cNvPr>
          <p:cNvSpPr/>
          <p:nvPr/>
        </p:nvSpPr>
        <p:spPr bwMode="auto">
          <a:xfrm>
            <a:off x="7249099" y="2495597"/>
            <a:ext cx="1729648" cy="224165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3623613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47590" y="275003"/>
            <a:ext cx="4048672"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Login to the portal</a:t>
            </a:r>
          </a:p>
        </p:txBody>
      </p:sp>
      <p:pic>
        <p:nvPicPr>
          <p:cNvPr id="9" name="Picture 8">
            <a:extLst>
              <a:ext uri="{FF2B5EF4-FFF2-40B4-BE49-F238E27FC236}">
                <a16:creationId xmlns:a16="http://schemas.microsoft.com/office/drawing/2014/main" id="{0BBA211B-51BD-4C4B-8D1D-5C5DDE67C7B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1568819" y="1003629"/>
            <a:ext cx="9054361" cy="5370991"/>
          </a:xfrm>
          <a:prstGeom prst="rect">
            <a:avLst/>
          </a:prstGeom>
        </p:spPr>
      </p:pic>
    </p:spTree>
    <p:extLst>
      <p:ext uri="{BB962C8B-B14F-4D97-AF65-F5344CB8AC3E}">
        <p14:creationId xmlns:p14="http://schemas.microsoft.com/office/powerpoint/2010/main" val="8331949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290821" y="174931"/>
            <a:ext cx="4855047"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Sessions for Bootcamp</a:t>
            </a:r>
          </a:p>
        </p:txBody>
      </p:sp>
      <p:pic>
        <p:nvPicPr>
          <p:cNvPr id="3" name="Picture 2" descr="How to find the list of sessions for the week in boot camp. Select &quot;My Sessions&quot; in the tool bar.">
            <a:extLst>
              <a:ext uri="{FF2B5EF4-FFF2-40B4-BE49-F238E27FC236}">
                <a16:creationId xmlns:a16="http://schemas.microsoft.com/office/drawing/2014/main" id="{55AA2BAD-EF06-4224-A2BC-C2E3BFDD8B26}"/>
              </a:ext>
            </a:extLst>
          </p:cNvPr>
          <p:cNvPicPr>
            <a:picLocks noChangeAspect="1"/>
          </p:cNvPicPr>
          <p:nvPr/>
        </p:nvPicPr>
        <p:blipFill>
          <a:blip r:embed="rId2"/>
          <a:stretch>
            <a:fillRect/>
          </a:stretch>
        </p:blipFill>
        <p:spPr>
          <a:xfrm>
            <a:off x="802010" y="1012054"/>
            <a:ext cx="10587980" cy="5353235"/>
          </a:xfrm>
          <a:prstGeom prst="rect">
            <a:avLst/>
          </a:prstGeom>
        </p:spPr>
      </p:pic>
    </p:spTree>
    <p:extLst>
      <p:ext uri="{BB962C8B-B14F-4D97-AF65-F5344CB8AC3E}">
        <p14:creationId xmlns:p14="http://schemas.microsoft.com/office/powerpoint/2010/main" val="25735241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01455" y="234522"/>
            <a:ext cx="2204834" cy="480131"/>
          </a:xfrm>
          <a:prstGeom prst="rect">
            <a:avLst/>
          </a:prstGeom>
          <a:noFill/>
        </p:spPr>
        <p:txBody>
          <a:bodyPr wrap="none" rtlCol="0">
            <a:spAutoFit/>
          </a:bodyPr>
          <a:lstStyle/>
          <a:p>
            <a:pPr algn="ctr"/>
            <a:r>
              <a:rPr lang="en-US" sz="2520" dirty="0">
                <a:solidFill>
                  <a:srgbClr val="32145A"/>
                </a:solidFill>
                <a:latin typeface="+mj-lt"/>
                <a:cs typeface="Poppins" pitchFamily="2" charset="77"/>
              </a:rPr>
              <a:t>Search for lab</a:t>
            </a:r>
          </a:p>
        </p:txBody>
      </p:sp>
      <p:sp>
        <p:nvSpPr>
          <p:cNvPr id="49" name="TextBox 48">
            <a:extLst>
              <a:ext uri="{FF2B5EF4-FFF2-40B4-BE49-F238E27FC236}">
                <a16:creationId xmlns:a16="http://schemas.microsoft.com/office/drawing/2014/main" id="{68193C69-0B2E-4FD5-9E2D-FCEF77CCA822}"/>
              </a:ext>
            </a:extLst>
          </p:cNvPr>
          <p:cNvSpPr txBox="1"/>
          <p:nvPr/>
        </p:nvSpPr>
        <p:spPr>
          <a:xfrm>
            <a:off x="8401149" y="1038687"/>
            <a:ext cx="3340775" cy="707886"/>
          </a:xfrm>
          <a:prstGeom prst="rect">
            <a:avLst/>
          </a:prstGeom>
          <a:noFill/>
        </p:spPr>
        <p:txBody>
          <a:bodyPr wrap="square" rtlCol="0" anchor="b" anchorCtr="0">
            <a:spAutoFit/>
          </a:bodyPr>
          <a:lstStyle/>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Search for </a:t>
            </a:r>
            <a:r>
              <a:rPr lang="en-US" sz="2000" dirty="0">
                <a:solidFill>
                  <a:srgbClr val="FF0000"/>
                </a:solidFill>
                <a:ea typeface="League Spartan" charset="0"/>
                <a:cs typeface="Poppins" pitchFamily="2" charset="77"/>
              </a:rPr>
              <a:t>lab</a:t>
            </a:r>
          </a:p>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Click on </a:t>
            </a:r>
            <a:r>
              <a:rPr lang="en-US" sz="2000" dirty="0">
                <a:solidFill>
                  <a:srgbClr val="FF0000"/>
                </a:solidFill>
                <a:ea typeface="League Spartan" charset="0"/>
                <a:cs typeface="Poppins" pitchFamily="2" charset="77"/>
              </a:rPr>
              <a:t>Know More</a:t>
            </a:r>
          </a:p>
        </p:txBody>
      </p:sp>
      <p:pic>
        <p:nvPicPr>
          <p:cNvPr id="6" name="Picture 5" descr="Process to search for a lab in the learner portal. Type &quot;lab&quot; in the search box. All labs will be listed. When you find the one you need to work on, select &quot;Know More.&quot;">
            <a:extLst>
              <a:ext uri="{FF2B5EF4-FFF2-40B4-BE49-F238E27FC236}">
                <a16:creationId xmlns:a16="http://schemas.microsoft.com/office/drawing/2014/main" id="{2CAFBEF1-94E8-4114-AAC6-F41CA1AC694E}"/>
              </a:ext>
            </a:extLst>
          </p:cNvPr>
          <p:cNvPicPr>
            <a:picLocks noChangeAspect="1"/>
          </p:cNvPicPr>
          <p:nvPr/>
        </p:nvPicPr>
        <p:blipFill>
          <a:blip r:embed="rId2"/>
          <a:stretch>
            <a:fillRect/>
          </a:stretch>
        </p:blipFill>
        <p:spPr>
          <a:xfrm>
            <a:off x="301455" y="1038687"/>
            <a:ext cx="7919267" cy="5104660"/>
          </a:xfrm>
          <a:prstGeom prst="rect">
            <a:avLst/>
          </a:prstGeom>
        </p:spPr>
      </p:pic>
    </p:spTree>
    <p:extLst>
      <p:ext uri="{BB962C8B-B14F-4D97-AF65-F5344CB8AC3E}">
        <p14:creationId xmlns:p14="http://schemas.microsoft.com/office/powerpoint/2010/main" val="1033149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Studio</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single place for Data Engineers, Data Scientists, and IT Pros to collaborate on enterprise analytics</a:t>
            </a:r>
            <a:endParaRPr lang="en-US" sz="1800" dirty="0">
              <a:ln w="3175">
                <a:noFill/>
              </a:ln>
              <a:cs typeface="Segoe UI Semibold"/>
            </a:endParaRPr>
          </a:p>
        </p:txBody>
      </p:sp>
      <p:pic>
        <p:nvPicPr>
          <p:cNvPr id="6" name="Picture 5">
            <a:extLst>
              <a:ext uri="{FF2B5EF4-FFF2-40B4-BE49-F238E27FC236}">
                <a16:creationId xmlns:a16="http://schemas.microsoft.com/office/drawing/2014/main" id="{67B28631-F9A6-4FCE-AA69-C15C44698A7F}"/>
              </a:ext>
            </a:extLst>
          </p:cNvPr>
          <p:cNvPicPr>
            <a:picLocks noChangeAspect="1"/>
          </p:cNvPicPr>
          <p:nvPr/>
        </p:nvPicPr>
        <p:blipFill>
          <a:blip r:embed="rId3"/>
          <a:stretch>
            <a:fillRect/>
          </a:stretch>
        </p:blipFill>
        <p:spPr>
          <a:xfrm>
            <a:off x="1084652" y="1448401"/>
            <a:ext cx="9571511" cy="5187016"/>
          </a:xfrm>
          <a:prstGeom prst="rect">
            <a:avLst/>
          </a:prstGeom>
          <a:ln>
            <a:solidFill>
              <a:schemeClr val="tx1"/>
            </a:solidFill>
          </a:ln>
        </p:spPr>
      </p:pic>
    </p:spTree>
    <p:extLst>
      <p:ext uri="{BB962C8B-B14F-4D97-AF65-F5344CB8AC3E}">
        <p14:creationId xmlns:p14="http://schemas.microsoft.com/office/powerpoint/2010/main" val="234502730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46"/>
            <a:ext cx="5083629" cy="1086215"/>
          </a:xfrm>
        </p:spPr>
        <p:txBody>
          <a:bodyPr/>
          <a:lstStyle/>
          <a:p>
            <a:r>
              <a:rPr lang="en-US" dirty="0"/>
              <a:t>Data Loading </a:t>
            </a:r>
            <a:r>
              <a:rPr lang="en-US"/>
              <a:t>&amp; </a:t>
            </a:r>
            <a:br>
              <a:rPr lang="en-US"/>
            </a:br>
            <a:r>
              <a:rPr lang="en-US"/>
              <a:t>Data </a:t>
            </a:r>
            <a:r>
              <a:rPr lang="en-US" dirty="0"/>
              <a:t>Lake Organization</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1</a:t>
            </a:r>
            <a:r>
              <a:rPr lang="en-US" sz="2353" b="1" dirty="0"/>
              <a:t>  Integration (Orchestration)</a:t>
            </a:r>
          </a:p>
          <a:p>
            <a:pPr marL="281677" lvl="1" indent="0">
              <a:buNone/>
            </a:pPr>
            <a:r>
              <a:rPr lang="en-US" sz="1961" dirty="0">
                <a:solidFill>
                  <a:schemeClr val="tx1"/>
                </a:solidFill>
              </a:rPr>
              <a:t>Synapse pipelines</a:t>
            </a:r>
          </a:p>
          <a:p>
            <a:pPr marL="0" indent="0">
              <a:buNone/>
            </a:pPr>
            <a:endParaRPr lang="en-US" sz="2353"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5" y="3284791"/>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2</a:t>
            </a:r>
            <a:r>
              <a:rPr lang="en-US" sz="2353" b="1" dirty="0"/>
              <a:t>  Ingest files to tables</a:t>
            </a:r>
          </a:p>
          <a:p>
            <a:pPr marL="281677" lvl="1" indent="0">
              <a:buNone/>
            </a:pPr>
            <a:r>
              <a:rPr lang="en-US" sz="1961" dirty="0">
                <a:solidFill>
                  <a:schemeClr val="tx1"/>
                </a:solidFill>
              </a:rPr>
              <a:t>Copy versus CTAS</a:t>
            </a:r>
          </a:p>
          <a:p>
            <a:pPr marL="0" indent="0">
              <a:buNone/>
            </a:pPr>
            <a:endParaRPr lang="en-US" sz="2353"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903449"/>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3</a:t>
            </a:r>
            <a:r>
              <a:rPr lang="en-US" sz="2353" b="1"/>
              <a:t>  Best practices</a:t>
            </a:r>
          </a:p>
          <a:p>
            <a:pPr marL="281677" lvl="1" indent="0">
              <a:buNone/>
            </a:pPr>
            <a:r>
              <a:rPr lang="en-US" sz="1961">
                <a:solidFill>
                  <a:schemeClr val="tx1"/>
                </a:solidFill>
              </a:rPr>
              <a:t>Various ingest and storage best practices</a:t>
            </a:r>
          </a:p>
          <a:p>
            <a:pPr marL="0" indent="0">
              <a:buNone/>
            </a:pPr>
            <a:endParaRPr lang="en-US" sz="2353"/>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dirty="0"/>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6424" y="908315"/>
            <a:ext cx="7757574" cy="221599"/>
          </a:xfrm>
          <a:prstGeom prst="rect">
            <a:avLst/>
          </a:prstGeom>
        </p:spPr>
        <p:txBody>
          <a:bodyPr vert="horz" wrap="square" lIns="0" tIns="0" rIns="0" bIns="0" rtlCol="0" anchor="t">
            <a:spAutoFit/>
          </a:bodyPr>
          <a:lstStyle/>
          <a:p>
            <a:pPr defTabSz="797968">
              <a:lnSpc>
                <a:spcPct val="90000"/>
              </a:lnSpc>
              <a:spcBef>
                <a:spcPct val="0"/>
              </a:spcBef>
              <a:spcAft>
                <a:spcPts val="800"/>
              </a:spcAft>
              <a:defRPr/>
            </a:pPr>
            <a:r>
              <a:rPr lang="en-US" sz="1600" dirty="0">
                <a:solidFill>
                  <a:srgbClr val="000000"/>
                </a:solidFill>
                <a:latin typeface="Segoe UI"/>
                <a:cs typeface="Segoe UI"/>
              </a:rPr>
              <a:t>Limitless analytics service with unmatched time to insight</a:t>
            </a:r>
            <a:endParaRPr kumimoji="0" lang="en-US" sz="1600" b="0" i="0" u="none" strike="noStrike" kern="1200" cap="none" spc="0" normalizeH="0" baseline="0" noProof="0" dirty="0">
              <a:ln w="3175">
                <a:noFill/>
              </a:ln>
              <a:solidFill>
                <a:srgbClr val="000000"/>
              </a:solidFill>
              <a:effectLst/>
              <a:uLnTx/>
              <a:uFillTx/>
              <a:latin typeface="Segoe UI"/>
              <a:ea typeface="+mn-ea"/>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3885" y="1393053"/>
            <a:ext cx="8040606" cy="4832350"/>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0C3"/>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5753" y="1813292"/>
            <a:ext cx="7655325" cy="331152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021" y="2647407"/>
            <a:ext cx="7428235" cy="2350795"/>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2577" y="4998201"/>
            <a:ext cx="7654620" cy="105769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srgbClr val="0078D4"/>
                  </a:solidFill>
                  <a:effectLst/>
                  <a:uLnTx/>
                  <a:uFillTx/>
                  <a:latin typeface="Segoe UI Semibold"/>
                  <a:ea typeface="Segoe UI" pitchFamily="34" charset="0"/>
                  <a:cs typeface="Segoe UI Semibold" panose="020B0502040204020203" pitchFamily="34" charset="0"/>
                </a:rPr>
                <a:t>Azure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srgbClr val="000000"/>
                  </a:solidFill>
                  <a:effectLst/>
                  <a:uLnTx/>
                  <a:uFillTx/>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Common Data Model</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Enterprise Security</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247767" y="5807479"/>
            <a:ext cx="823208" cy="9247"/>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975" y="5577561"/>
            <a:ext cx="2538413" cy="47832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Data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lake integrated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and Common Data Model aware</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413" y="4424534"/>
            <a:ext cx="1612367"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413" y="3331416"/>
            <a:ext cx="1612366" cy="43048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413" y="2781843"/>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413" y="3874962"/>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975" y="4838611"/>
            <a:ext cx="2538413" cy="647920"/>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Integrated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platform services </a:t>
            </a:r>
            <a:br>
              <a:rPr lang="en-US" sz="1200" b="1" i="0" u="none" strike="noStrike" kern="1200" cap="none" spc="0" normalizeH="0" baseline="0" noProof="0" dirty="0">
                <a:ln>
                  <a:noFill/>
                </a:ln>
                <a:effectLst/>
                <a:uLnTx/>
                <a:uFillTx/>
                <a:latin typeface="Segoe UI"/>
              </a:rPr>
            </a:b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for, management, security, monitoring, and </a:t>
            </a:r>
            <a:r>
              <a:rPr lang="en-US" sz="1200" dirty="0">
                <a:gradFill>
                  <a:gsLst>
                    <a:gs pos="2917">
                      <a:prstClr val="black"/>
                    </a:gs>
                    <a:gs pos="30000">
                      <a:prstClr val="black"/>
                    </a:gs>
                  </a:gsLst>
                  <a:lin ang="5400000" scaled="0"/>
                </a:gradFill>
                <a:latin typeface="Segoe UI"/>
              </a:rPr>
              <a:t>meta-store</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89008" y="4861043"/>
            <a:ext cx="881967" cy="30152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7839" y="2781843"/>
            <a:ext cx="0" cy="2079200"/>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117" y="4602301"/>
            <a:ext cx="4213419"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29" y="4060181"/>
            <a:ext cx="2076908" cy="49079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118" y="4062392"/>
            <a:ext cx="2085040" cy="49079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117" y="3856987"/>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975" y="3128453"/>
            <a:ext cx="2538413" cy="16191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Integrated analytics runtimes available dedicated and serverless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Synapse SQL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offering T-SQL for batch, streaming and interactive processing</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Apache Spark</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for big data processing with Python, Scala</a:t>
            </a:r>
            <a:r>
              <a:rPr lang="en-US" sz="1200" dirty="0">
                <a:gradFill>
                  <a:gsLst>
                    <a:gs pos="2917">
                      <a:prstClr val="black"/>
                    </a:gs>
                    <a:gs pos="30000">
                      <a:prstClr val="black"/>
                    </a:gs>
                  </a:gsLst>
                  <a:lin ang="5400000" scaled="0"/>
                </a:gradFill>
                <a:latin typeface="Segoe UI"/>
              </a:rPr>
              <a:t>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a:off x="8183998" y="3938017"/>
            <a:ext cx="886977" cy="0"/>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118" y="3494173"/>
            <a:ext cx="208504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DEDICATED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28" y="3494173"/>
            <a:ext cx="2076908" cy="25874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117" y="3300623"/>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118" y="2959610"/>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117" y="2760004"/>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664010"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505078" y="2952385"/>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.NET </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6354861"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7204644"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Scala</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9008" y="2793344"/>
            <a:ext cx="881967" cy="28384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975" y="2554268"/>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Multiple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languages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suited to different analytics workloads</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021" y="2165340"/>
            <a:ext cx="7428235" cy="38624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117" y="2238678"/>
            <a:ext cx="1962874" cy="217817"/>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Synapse Analytics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89008" y="2227973"/>
            <a:ext cx="881967" cy="150381"/>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975" y="1988897"/>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SaaS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developer experiences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for code free and code first</a:t>
            </a:r>
            <a:endParaRPr kumimoji="0" lang="en-US" sz="24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7839" y="2257467"/>
            <a:ext cx="0" cy="228371"/>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814170" y="1558439"/>
            <a:ext cx="4090536" cy="38741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0C3"/>
                </a:solidFill>
                <a:effectLst/>
                <a:uLnTx/>
                <a:uFillTx/>
                <a:latin typeface="Segoe UI Semibold"/>
                <a:ea typeface="+mn-ea"/>
                <a:cs typeface="+mn-cs"/>
              </a:rPr>
              <a:t>Artificial Intelligence / Machine Learning / Internet of Things</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0C3"/>
                </a:solidFill>
                <a:effectLst/>
                <a:uLnTx/>
                <a:uFillTx/>
                <a:latin typeface="Segoe UI Semibold"/>
                <a:ea typeface="+mn-ea"/>
                <a:cs typeface="+mn-cs"/>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975" y="1440811"/>
            <a:ext cx="2538413" cy="455537"/>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Designed for analytics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workloads at any scale</a:t>
            </a:r>
            <a:endParaRPr kumimoji="0" lang="en-US" sz="24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a:off x="8427197" y="1664937"/>
            <a:ext cx="643778" cy="3643"/>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114" y="4424534"/>
            <a:ext cx="1612367"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114" y="3331416"/>
            <a:ext cx="1612366" cy="4304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114" y="2781843"/>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114" y="3874962"/>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20134389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200"/>
                                  </p:stCondLst>
                                  <p:childTnLst>
                                    <p:set>
                                      <p:cBhvr>
                                        <p:cTn id="119" dur="1" fill="hold">
                                          <p:stCondLst>
                                            <p:cond delay="0"/>
                                          </p:stCondLst>
                                        </p:cTn>
                                        <p:tgtEl>
                                          <p:spTgt spid="72"/>
                                        </p:tgtEl>
                                        <p:attrNameLst>
                                          <p:attrName>style.visibility</p:attrName>
                                        </p:attrNameLst>
                                      </p:cBhvr>
                                      <p:to>
                                        <p:strVal val="visible"/>
                                      </p:to>
                                    </p:set>
                                    <p:animEffect transition="in" filter="fade">
                                      <p:cBhvr>
                                        <p:cTn id="120" dur="200"/>
                                        <p:tgtEl>
                                          <p:spTgt spid="72"/>
                                        </p:tgtEl>
                                      </p:cBhvr>
                                    </p:animEffect>
                                  </p:childTnLst>
                                </p:cTn>
                              </p:par>
                              <p:par>
                                <p:cTn id="121" presetID="10" presetClass="entr" presetSubtype="0" fill="hold" nodeType="withEffect">
                                  <p:stCondLst>
                                    <p:cond delay="0"/>
                                  </p:stCondLst>
                                  <p:childTnLst>
                                    <p:set>
                                      <p:cBhvr>
                                        <p:cTn id="122" dur="1" fill="hold">
                                          <p:stCondLst>
                                            <p:cond delay="0"/>
                                          </p:stCondLst>
                                        </p:cTn>
                                        <p:tgtEl>
                                          <p:spTgt spid="71"/>
                                        </p:tgtEl>
                                        <p:attrNameLst>
                                          <p:attrName>style.visibility</p:attrName>
                                        </p:attrNameLst>
                                      </p:cBhvr>
                                      <p:to>
                                        <p:strVal val="visible"/>
                                      </p:to>
                                    </p:set>
                                    <p:animEffect transition="in" filter="fade">
                                      <p:cBhvr>
                                        <p:cTn id="123" dur="200"/>
                                        <p:tgtEl>
                                          <p:spTgt spid="71"/>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3"/>
                                        </p:tgtEl>
                                        <p:attrNameLst>
                                          <p:attrName>style.visibility</p:attrName>
                                        </p:attrNameLst>
                                      </p:cBhvr>
                                      <p:to>
                                        <p:strVal val="visible"/>
                                      </p:to>
                                    </p:set>
                                    <p:animEffect transition="in" filter="fade">
                                      <p:cBhvr>
                                        <p:cTn id="128" dur="500"/>
                                        <p:tgtEl>
                                          <p:spTgt spid="73"/>
                                        </p:tgtEl>
                                      </p:cBhvr>
                                    </p:animEffect>
                                  </p:childTnLst>
                                </p:cTn>
                              </p:par>
                              <p:par>
                                <p:cTn id="129" presetID="16" presetClass="entr" presetSubtype="42" fill="hold" nodeType="with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barn(outHorizontal)">
                                      <p:cBhvr>
                                        <p:cTn id="131" dur="500"/>
                                        <p:tgtEl>
                                          <p:spTgt spid="77"/>
                                        </p:tgtEl>
                                      </p:cBhvr>
                                    </p:animEffect>
                                  </p:childTnLst>
                                </p:cTn>
                              </p:par>
                            </p:childTnLst>
                          </p:cTn>
                        </p:par>
                        <p:par>
                          <p:cTn id="132" fill="hold">
                            <p:stCondLst>
                              <p:cond delay="500"/>
                            </p:stCondLst>
                            <p:childTnLst>
                              <p:par>
                                <p:cTn id="133" presetID="10" presetClass="entr" presetSubtype="0" fill="hold" grpId="0" nodeType="afterEffect">
                                  <p:stCondLst>
                                    <p:cond delay="0"/>
                                  </p:stCondLst>
                                  <p:childTnLst>
                                    <p:set>
                                      <p:cBhvr>
                                        <p:cTn id="134" dur="1" fill="hold">
                                          <p:stCondLst>
                                            <p:cond delay="0"/>
                                          </p:stCondLst>
                                        </p:cTn>
                                        <p:tgtEl>
                                          <p:spTgt spid="74"/>
                                        </p:tgtEl>
                                        <p:attrNameLst>
                                          <p:attrName>style.visibility</p:attrName>
                                        </p:attrNameLst>
                                      </p:cBhvr>
                                      <p:to>
                                        <p:strVal val="visible"/>
                                      </p:to>
                                    </p:set>
                                    <p:animEffect transition="in" filter="fade">
                                      <p:cBhvr>
                                        <p:cTn id="135" dur="500"/>
                                        <p:tgtEl>
                                          <p:spTgt spid="74"/>
                                        </p:tgtEl>
                                      </p:cBhvr>
                                    </p:animEffect>
                                  </p:childTnLst>
                                </p:cTn>
                              </p:par>
                            </p:childTnLst>
                          </p:cTn>
                        </p:par>
                        <p:par>
                          <p:cTn id="136" fill="hold">
                            <p:stCondLst>
                              <p:cond delay="1000"/>
                            </p:stCondLst>
                            <p:childTnLst>
                              <p:par>
                                <p:cTn id="137" presetID="10" presetClass="entr" presetSubtype="0" fill="hold" grpId="0" nodeType="afterEffect">
                                  <p:stCondLst>
                                    <p:cond delay="200"/>
                                  </p:stCondLst>
                                  <p:childTnLst>
                                    <p:set>
                                      <p:cBhvr>
                                        <p:cTn id="138" dur="1" fill="hold">
                                          <p:stCondLst>
                                            <p:cond delay="0"/>
                                          </p:stCondLst>
                                        </p:cTn>
                                        <p:tgtEl>
                                          <p:spTgt spid="76"/>
                                        </p:tgtEl>
                                        <p:attrNameLst>
                                          <p:attrName>style.visibility</p:attrName>
                                        </p:attrNameLst>
                                      </p:cBhvr>
                                      <p:to>
                                        <p:strVal val="visible"/>
                                      </p:to>
                                    </p:set>
                                    <p:animEffect transition="in" filter="fade">
                                      <p:cBhvr>
                                        <p:cTn id="139" dur="200"/>
                                        <p:tgtEl>
                                          <p:spTgt spid="76"/>
                                        </p:tgtEl>
                                      </p:cBhvr>
                                    </p:animEffect>
                                  </p:childTnLst>
                                </p:cTn>
                              </p:par>
                              <p:par>
                                <p:cTn id="140" presetID="10" presetClass="entr" presetSubtype="0" fill="hold" nodeType="withEffect">
                                  <p:stCondLst>
                                    <p:cond delay="0"/>
                                  </p:stCondLst>
                                  <p:childTnLst>
                                    <p:set>
                                      <p:cBhvr>
                                        <p:cTn id="141" dur="1" fill="hold">
                                          <p:stCondLst>
                                            <p:cond delay="0"/>
                                          </p:stCondLst>
                                        </p:cTn>
                                        <p:tgtEl>
                                          <p:spTgt spid="75"/>
                                        </p:tgtEl>
                                        <p:attrNameLst>
                                          <p:attrName>style.visibility</p:attrName>
                                        </p:attrNameLst>
                                      </p:cBhvr>
                                      <p:to>
                                        <p:strVal val="visible"/>
                                      </p:to>
                                    </p:set>
                                    <p:animEffect transition="in" filter="fade">
                                      <p:cBhvr>
                                        <p:cTn id="142" dur="200"/>
                                        <p:tgtEl>
                                          <p:spTgt spid="75"/>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78"/>
                                        </p:tgtEl>
                                        <p:attrNameLst>
                                          <p:attrName>style.visibility</p:attrName>
                                        </p:attrNameLst>
                                      </p:cBhvr>
                                      <p:to>
                                        <p:strVal val="visible"/>
                                      </p:to>
                                    </p:set>
                                    <p:animEffect transition="in" filter="fade">
                                      <p:cBhvr>
                                        <p:cTn id="147" dur="500"/>
                                        <p:tgtEl>
                                          <p:spTgt spid="78"/>
                                        </p:tgtEl>
                                      </p:cBhvr>
                                    </p:animEffect>
                                  </p:childTnLst>
                                </p:cTn>
                              </p:par>
                            </p:childTnLst>
                          </p:cTn>
                        </p:par>
                        <p:par>
                          <p:cTn id="148" fill="hold">
                            <p:stCondLst>
                              <p:cond delay="500"/>
                            </p:stCondLst>
                            <p:childTnLst>
                              <p:par>
                                <p:cTn id="149" presetID="10" presetClass="entr" presetSubtype="0" fill="hold" grpId="0" nodeType="afterEffect">
                                  <p:stCondLst>
                                    <p:cond delay="500"/>
                                  </p:stCondLst>
                                  <p:childTnLst>
                                    <p:set>
                                      <p:cBhvr>
                                        <p:cTn id="150" dur="1" fill="hold">
                                          <p:stCondLst>
                                            <p:cond delay="0"/>
                                          </p:stCondLst>
                                        </p:cTn>
                                        <p:tgtEl>
                                          <p:spTgt spid="79"/>
                                        </p:tgtEl>
                                        <p:attrNameLst>
                                          <p:attrName>style.visibility</p:attrName>
                                        </p:attrNameLst>
                                      </p:cBhvr>
                                      <p:to>
                                        <p:strVal val="visible"/>
                                      </p:to>
                                    </p:set>
                                    <p:animEffect transition="in" filter="fade">
                                      <p:cBhvr>
                                        <p:cTn id="151" dur="200"/>
                                        <p:tgtEl>
                                          <p:spTgt spid="79"/>
                                        </p:tgtEl>
                                      </p:cBhvr>
                                    </p:animEffect>
                                  </p:childTnLst>
                                </p:cTn>
                              </p:par>
                              <p:par>
                                <p:cTn id="152" presetID="10" presetClass="entr" presetSubtype="0" fill="hold" nodeType="withEffect">
                                  <p:stCondLst>
                                    <p:cond delay="500"/>
                                  </p:stCondLst>
                                  <p:childTnLst>
                                    <p:set>
                                      <p:cBhvr>
                                        <p:cTn id="153" dur="1" fill="hold">
                                          <p:stCondLst>
                                            <p:cond delay="0"/>
                                          </p:stCondLst>
                                        </p:cTn>
                                        <p:tgtEl>
                                          <p:spTgt spid="80"/>
                                        </p:tgtEl>
                                        <p:attrNameLst>
                                          <p:attrName>style.visibility</p:attrName>
                                        </p:attrNameLst>
                                      </p:cBhvr>
                                      <p:to>
                                        <p:strVal val="visible"/>
                                      </p:to>
                                    </p:set>
                                    <p:animEffect transition="in" filter="fade">
                                      <p:cBhvr>
                                        <p:cTn id="154" dur="200"/>
                                        <p:tgtEl>
                                          <p:spTgt spid="80"/>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grpId="0" nodeType="clickEffect">
                                  <p:stCondLst>
                                    <p:cond delay="0"/>
                                  </p:stCondLst>
                                  <p:childTnLst>
                                    <p:set>
                                      <p:cBhvr>
                                        <p:cTn id="158" dur="1" fill="hold">
                                          <p:stCondLst>
                                            <p:cond delay="0"/>
                                          </p:stCondLst>
                                        </p:cTn>
                                        <p:tgtEl>
                                          <p:spTgt spid="83"/>
                                        </p:tgtEl>
                                        <p:attrNameLst>
                                          <p:attrName>style.visibility</p:attrName>
                                        </p:attrNameLst>
                                      </p:cBhvr>
                                      <p:to>
                                        <p:strVal val="visible"/>
                                      </p:to>
                                    </p:set>
                                    <p:animEffect transition="in" filter="fade">
                                      <p:cBhvr>
                                        <p:cTn id="159" dur="200"/>
                                        <p:tgtEl>
                                          <p:spTgt spid="83"/>
                                        </p:tgtEl>
                                      </p:cBhvr>
                                    </p:animEffect>
                                  </p:childTnLst>
                                </p:cTn>
                              </p:par>
                            </p:childTnLst>
                          </p:cTn>
                        </p:par>
                        <p:par>
                          <p:cTn id="160" fill="hold">
                            <p:stCondLst>
                              <p:cond delay="200"/>
                            </p:stCondLst>
                            <p:childTnLst>
                              <p:par>
                                <p:cTn id="161" presetID="10" presetClass="entr" presetSubtype="0" fill="hold" grpId="0" nodeType="afterEffect">
                                  <p:stCondLst>
                                    <p:cond delay="200"/>
                                  </p:stCondLst>
                                  <p:childTnLst>
                                    <p:set>
                                      <p:cBhvr>
                                        <p:cTn id="162" dur="1" fill="hold">
                                          <p:stCondLst>
                                            <p:cond delay="0"/>
                                          </p:stCondLst>
                                        </p:cTn>
                                        <p:tgtEl>
                                          <p:spTgt spid="82"/>
                                        </p:tgtEl>
                                        <p:attrNameLst>
                                          <p:attrName>style.visibility</p:attrName>
                                        </p:attrNameLst>
                                      </p:cBhvr>
                                      <p:to>
                                        <p:strVal val="visible"/>
                                      </p:to>
                                    </p:set>
                                    <p:animEffect transition="in" filter="fade">
                                      <p:cBhvr>
                                        <p:cTn id="163" dur="200"/>
                                        <p:tgtEl>
                                          <p:spTgt spid="82"/>
                                        </p:tgtEl>
                                      </p:cBhvr>
                                    </p:animEffect>
                                  </p:childTnLst>
                                </p:cTn>
                              </p:par>
                            </p:childTnLst>
                          </p:cTn>
                        </p:par>
                        <p:par>
                          <p:cTn id="164" fill="hold">
                            <p:stCondLst>
                              <p:cond delay="600"/>
                            </p:stCondLst>
                            <p:childTnLst>
                              <p:par>
                                <p:cTn id="165" presetID="10" presetClass="entr" presetSubtype="0" fill="hold" grpId="0" nodeType="afterEffect">
                                  <p:stCondLst>
                                    <p:cond delay="200"/>
                                  </p:stCondLst>
                                  <p:childTnLst>
                                    <p:set>
                                      <p:cBhvr>
                                        <p:cTn id="166" dur="1" fill="hold">
                                          <p:stCondLst>
                                            <p:cond delay="0"/>
                                          </p:stCondLst>
                                        </p:cTn>
                                        <p:tgtEl>
                                          <p:spTgt spid="84"/>
                                        </p:tgtEl>
                                        <p:attrNameLst>
                                          <p:attrName>style.visibility</p:attrName>
                                        </p:attrNameLst>
                                      </p:cBhvr>
                                      <p:to>
                                        <p:strVal val="visible"/>
                                      </p:to>
                                    </p:set>
                                    <p:animEffect transition="in" filter="fade">
                                      <p:cBhvr>
                                        <p:cTn id="167" dur="200"/>
                                        <p:tgtEl>
                                          <p:spTgt spid="84"/>
                                        </p:tgtEl>
                                      </p:cBhvr>
                                    </p:animEffect>
                                  </p:childTnLst>
                                </p:cTn>
                              </p:par>
                            </p:childTnLst>
                          </p:cTn>
                        </p:par>
                        <p:par>
                          <p:cTn id="168" fill="hold">
                            <p:stCondLst>
                              <p:cond delay="1000"/>
                            </p:stCondLst>
                            <p:childTnLst>
                              <p:par>
                                <p:cTn id="169" presetID="10" presetClass="entr" presetSubtype="0" fill="hold" grpId="0" nodeType="afterEffect">
                                  <p:stCondLst>
                                    <p:cond delay="200"/>
                                  </p:stCondLst>
                                  <p:childTnLst>
                                    <p:set>
                                      <p:cBhvr>
                                        <p:cTn id="170" dur="1" fill="hold">
                                          <p:stCondLst>
                                            <p:cond delay="0"/>
                                          </p:stCondLst>
                                        </p:cTn>
                                        <p:tgtEl>
                                          <p:spTgt spid="81"/>
                                        </p:tgtEl>
                                        <p:attrNameLst>
                                          <p:attrName>style.visibility</p:attrName>
                                        </p:attrNameLst>
                                      </p:cBhvr>
                                      <p:to>
                                        <p:strVal val="visible"/>
                                      </p:to>
                                    </p:set>
                                    <p:animEffect transition="in" filter="fade">
                                      <p:cBhvr>
                                        <p:cTn id="171"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7"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1934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ppt_x"/>
                                          </p:val>
                                        </p:tav>
                                        <p:tav tm="100000">
                                          <p:val>
                                            <p:strVal val="#ppt_x"/>
                                          </p:val>
                                        </p:tav>
                                      </p:tavLst>
                                    </p:anim>
                                    <p:anim calcmode="lin" valueType="num">
                                      <p:cBhvr additive="base">
                                        <p:cTn id="3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1">
            <a:extLst>
              <a:ext uri="{FF2B5EF4-FFF2-40B4-BE49-F238E27FC236}">
                <a16:creationId xmlns:a16="http://schemas.microsoft.com/office/drawing/2014/main" id="{E1C30E8B-1559-440D-8608-EDDC70007ED3}"/>
              </a:ext>
            </a:extLst>
          </p:cNvPr>
          <p:cNvGraphicFramePr>
            <a:graphicFrameLocks noGrp="1"/>
          </p:cNvGraphicFramePr>
          <p:nvPr/>
        </p:nvGraphicFramePr>
        <p:xfrm>
          <a:off x="3885205" y="942913"/>
          <a:ext cx="4459530" cy="5621395"/>
        </p:xfrm>
        <a:graphic>
          <a:graphicData uri="http://schemas.openxmlformats.org/drawingml/2006/table">
            <a:tbl>
              <a:tblPr firstRow="1" bandRow="1"/>
              <a:tblGrid>
                <a:gridCol w="803107">
                  <a:extLst>
                    <a:ext uri="{9D8B030D-6E8A-4147-A177-3AD203B41FA5}">
                      <a16:colId xmlns:a16="http://schemas.microsoft.com/office/drawing/2014/main" val="2309314199"/>
                    </a:ext>
                  </a:extLst>
                </a:gridCol>
                <a:gridCol w="2589196">
                  <a:extLst>
                    <a:ext uri="{9D8B030D-6E8A-4147-A177-3AD203B41FA5}">
                      <a16:colId xmlns:a16="http://schemas.microsoft.com/office/drawing/2014/main" val="4046901895"/>
                    </a:ext>
                  </a:extLst>
                </a:gridCol>
                <a:gridCol w="1067227">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Keynote</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7:15-7:45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10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Loading &amp; Data Lake Organization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Lake Design &amp; Security Considerations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Transformations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12:30-13:00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13:00-14:00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14:00-14:15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264150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238889081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Ingest - Integration with Pipelines</a:t>
            </a:r>
          </a:p>
        </p:txBody>
      </p:sp>
    </p:spTree>
    <p:extLst>
      <p:ext uri="{BB962C8B-B14F-4D97-AF65-F5344CB8AC3E}">
        <p14:creationId xmlns:p14="http://schemas.microsoft.com/office/powerpoint/2010/main" val="161894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7229" y="1411312"/>
            <a:ext cx="4947307" cy="5344773"/>
          </a:xfrm>
        </p:spPr>
        <p:txBody>
          <a:bodyPr/>
          <a:lstStyle/>
          <a:p>
            <a:pPr>
              <a:lnSpc>
                <a:spcPct val="110000"/>
              </a:lnSpc>
              <a:spcBef>
                <a:spcPts val="600"/>
              </a:spcBef>
              <a:spcAft>
                <a:spcPts val="600"/>
              </a:spcAft>
            </a:pPr>
            <a:r>
              <a:rPr lang="en-US" sz="1961" dirty="0">
                <a:solidFill>
                  <a:schemeClr val="tx2"/>
                </a:solidFill>
                <a:latin typeface="+mj-lt"/>
              </a:rPr>
              <a:t>Overview</a:t>
            </a:r>
          </a:p>
          <a:p>
            <a:pPr>
              <a:lnSpc>
                <a:spcPct val="110000"/>
              </a:lnSpc>
              <a:spcBef>
                <a:spcPts val="600"/>
              </a:spcBef>
              <a:spcAft>
                <a:spcPts val="600"/>
              </a:spcAft>
            </a:pPr>
            <a:r>
              <a:rPr lang="en-US" sz="1765" dirty="0"/>
              <a:t>Linked services define the connection information needed to connect to external resources.</a:t>
            </a:r>
          </a:p>
          <a:p>
            <a:pPr>
              <a:lnSpc>
                <a:spcPct val="110000"/>
              </a:lnSpc>
              <a:spcBef>
                <a:spcPts val="600"/>
              </a:spcBef>
              <a:spcAft>
                <a:spcPts val="600"/>
              </a:spcAft>
            </a:pPr>
            <a:endParaRPr lang="en-US" sz="1765" dirty="0"/>
          </a:p>
          <a:p>
            <a:pPr>
              <a:lnSpc>
                <a:spcPct val="110000"/>
              </a:lnSpc>
              <a:spcBef>
                <a:spcPts val="600"/>
              </a:spcBef>
              <a:spcAft>
                <a:spcPts val="600"/>
              </a:spcAft>
            </a:pPr>
            <a:r>
              <a:rPr lang="en-US" sz="1961" dirty="0">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dirty="0"/>
              <a:t>Offers pre-build 90+ connectors </a:t>
            </a:r>
          </a:p>
          <a:p>
            <a:pPr marL="280121" indent="-280121">
              <a:lnSpc>
                <a:spcPct val="110000"/>
              </a:lnSpc>
              <a:spcBef>
                <a:spcPts val="600"/>
              </a:spcBef>
              <a:spcAft>
                <a:spcPts val="600"/>
              </a:spcAft>
              <a:buFont typeface="Arial" panose="020B0604020202020204" pitchFamily="34" charset="0"/>
              <a:buChar char="•"/>
            </a:pPr>
            <a:r>
              <a:rPr lang="en-US" sz="1765" dirty="0"/>
              <a:t>Easy cross platform data migration </a:t>
            </a:r>
          </a:p>
          <a:p>
            <a:pPr marL="280121" indent="-280121">
              <a:lnSpc>
                <a:spcPct val="110000"/>
              </a:lnSpc>
              <a:spcBef>
                <a:spcPts val="600"/>
              </a:spcBef>
              <a:spcAft>
                <a:spcPts val="600"/>
              </a:spcAft>
              <a:buFont typeface="Arial" panose="020B0604020202020204" pitchFamily="34" charset="0"/>
              <a:buChar char="•"/>
            </a:pPr>
            <a:r>
              <a:rPr lang="en-US" sz="1765" dirty="0"/>
              <a:t>Represents data store </a:t>
            </a:r>
            <a:r>
              <a:rPr lang="en-US" sz="1765" i="1" dirty="0"/>
              <a:t>or</a:t>
            </a:r>
            <a:r>
              <a:rPr lang="en-US" sz="1765" dirty="0"/>
              <a:t> compute resources</a:t>
            </a:r>
          </a:p>
          <a:p>
            <a:pPr>
              <a:lnSpc>
                <a:spcPct val="110000"/>
              </a:lnSpc>
              <a:spcBef>
                <a:spcPts val="600"/>
              </a:spcBef>
              <a:spcAft>
                <a:spcPts val="600"/>
              </a:spcAft>
            </a:pPr>
            <a:endParaRPr lang="en-US" sz="1765" dirty="0"/>
          </a:p>
          <a:p>
            <a:pPr>
              <a:lnSpc>
                <a:spcPct val="110000"/>
              </a:lnSpc>
              <a:spcBef>
                <a:spcPts val="600"/>
              </a:spcBef>
              <a:spcAft>
                <a:spcPts val="600"/>
              </a:spcAft>
            </a:pPr>
            <a:endParaRPr lang="en-US" sz="1961" dirty="0">
              <a:solidFill>
                <a:schemeClr val="tx2"/>
              </a:solidFill>
              <a:latin typeface="+mj-lt"/>
            </a:endParaRPr>
          </a:p>
        </p:txBody>
      </p:sp>
      <p:pic>
        <p:nvPicPr>
          <p:cNvPr id="6" name="Picture 5">
            <a:extLst>
              <a:ext uri="{FF2B5EF4-FFF2-40B4-BE49-F238E27FC236}">
                <a16:creationId xmlns:a16="http://schemas.microsoft.com/office/drawing/2014/main" id="{0542BDBE-585C-4EF3-AEA2-779E69881C05}"/>
              </a:ext>
            </a:extLst>
          </p:cNvPr>
          <p:cNvPicPr>
            <a:picLocks noChangeAspect="1"/>
          </p:cNvPicPr>
          <p:nvPr/>
        </p:nvPicPr>
        <p:blipFill>
          <a:blip r:embed="rId2"/>
          <a:stretch>
            <a:fillRect/>
          </a:stretch>
        </p:blipFill>
        <p:spPr>
          <a:xfrm>
            <a:off x="5555193" y="980952"/>
            <a:ext cx="6635943" cy="3088013"/>
          </a:xfrm>
          <a:prstGeom prst="rect">
            <a:avLst/>
          </a:prstGeom>
        </p:spPr>
      </p:pic>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8901007" y="3053581"/>
            <a:ext cx="2961262" cy="3673323"/>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5901730" y="172229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7382623" y="1966746"/>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7979698" y="2089137"/>
            <a:ext cx="2401939" cy="96444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0ED1A94-42E0-4A47-8721-23A31350A452}"/>
              </a:ext>
            </a:extLst>
          </p:cNvPr>
          <p:cNvSpPr/>
          <p:nvPr/>
        </p:nvSpPr>
        <p:spPr bwMode="auto">
          <a:xfrm>
            <a:off x="7382623" y="1027601"/>
            <a:ext cx="380210" cy="143741"/>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025188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34D5D165-603F-4368-920A-C450D1D6FD8F}"/>
              </a:ext>
            </a:extLst>
          </p:cNvPr>
          <p:cNvGraphicFramePr>
            <a:graphicFrameLocks noGrp="1"/>
          </p:cNvGraphicFramePr>
          <p:nvPr>
            <p:extLst>
              <p:ext uri="{D42A27DB-BD31-4B8C-83A1-F6EECF244321}">
                <p14:modId xmlns:p14="http://schemas.microsoft.com/office/powerpoint/2010/main" val="1043818956"/>
              </p:ext>
            </p:extLst>
          </p:nvPr>
        </p:nvGraphicFramePr>
        <p:xfrm>
          <a:off x="301121" y="980952"/>
          <a:ext cx="11589758" cy="5768253"/>
        </p:xfrm>
        <a:graphic>
          <a:graphicData uri="http://schemas.openxmlformats.org/drawingml/2006/table">
            <a:tbl>
              <a:tblPr firstRow="1">
                <a:tableStyleId>{17292A2E-F333-43FB-9621-5CBBE7FDCDCB}</a:tableStyleId>
              </a:tblPr>
              <a:tblGrid>
                <a:gridCol w="1708363">
                  <a:extLst>
                    <a:ext uri="{9D8B030D-6E8A-4147-A177-3AD203B41FA5}">
                      <a16:colId xmlns:a16="http://schemas.microsoft.com/office/drawing/2014/main" val="1349382137"/>
                    </a:ext>
                  </a:extLst>
                </a:gridCol>
                <a:gridCol w="1155689">
                  <a:extLst>
                    <a:ext uri="{9D8B030D-6E8A-4147-A177-3AD203B41FA5}">
                      <a16:colId xmlns:a16="http://schemas.microsoft.com/office/drawing/2014/main" val="4003087427"/>
                    </a:ext>
                  </a:extLst>
                </a:gridCol>
                <a:gridCol w="1262277">
                  <a:extLst>
                    <a:ext uri="{9D8B030D-6E8A-4147-A177-3AD203B41FA5}">
                      <a16:colId xmlns:a16="http://schemas.microsoft.com/office/drawing/2014/main" val="1914756200"/>
                    </a:ext>
                  </a:extLst>
                </a:gridCol>
                <a:gridCol w="1442192">
                  <a:extLst>
                    <a:ext uri="{9D8B030D-6E8A-4147-A177-3AD203B41FA5}">
                      <a16:colId xmlns:a16="http://schemas.microsoft.com/office/drawing/2014/main" val="1156580412"/>
                    </a:ext>
                  </a:extLst>
                </a:gridCol>
                <a:gridCol w="992752">
                  <a:extLst>
                    <a:ext uri="{9D8B030D-6E8A-4147-A177-3AD203B41FA5}">
                      <a16:colId xmlns:a16="http://schemas.microsoft.com/office/drawing/2014/main" val="1204242376"/>
                    </a:ext>
                  </a:extLst>
                </a:gridCol>
                <a:gridCol w="964102">
                  <a:extLst>
                    <a:ext uri="{9D8B030D-6E8A-4147-A177-3AD203B41FA5}">
                      <a16:colId xmlns:a16="http://schemas.microsoft.com/office/drawing/2014/main" val="3201287085"/>
                    </a:ext>
                  </a:extLst>
                </a:gridCol>
                <a:gridCol w="1399393">
                  <a:extLst>
                    <a:ext uri="{9D8B030D-6E8A-4147-A177-3AD203B41FA5}">
                      <a16:colId xmlns:a16="http://schemas.microsoft.com/office/drawing/2014/main" val="4198059753"/>
                    </a:ext>
                  </a:extLst>
                </a:gridCol>
                <a:gridCol w="1643851">
                  <a:extLst>
                    <a:ext uri="{9D8B030D-6E8A-4147-A177-3AD203B41FA5}">
                      <a16:colId xmlns:a16="http://schemas.microsoft.com/office/drawing/2014/main" val="3714147732"/>
                    </a:ext>
                  </a:extLst>
                </a:gridCol>
                <a:gridCol w="1021139">
                  <a:extLst>
                    <a:ext uri="{9D8B030D-6E8A-4147-A177-3AD203B41FA5}">
                      <a16:colId xmlns:a16="http://schemas.microsoft.com/office/drawing/2014/main" val="2009551186"/>
                    </a:ext>
                  </a:extLst>
                </a:gridCol>
              </a:tblGrid>
              <a:tr h="457135">
                <a:tc>
                  <a:txBody>
                    <a:bodyPr/>
                    <a:lstStyle/>
                    <a:p>
                      <a:pPr algn="ctr"/>
                      <a:r>
                        <a:rPr lang="en-US" sz="1200"/>
                        <a:t>Azure (15)</a:t>
                      </a:r>
                      <a:endParaRPr lang="en-US" sz="1200" b="1">
                        <a:latin typeface="+mn-lt"/>
                      </a:endParaRPr>
                    </a:p>
                  </a:txBody>
                  <a:tcPr marL="91427" marR="91427" marT="45713" marB="45713" anchor="ctr"/>
                </a:tc>
                <a:tc gridSpan="2">
                  <a:txBody>
                    <a:bodyPr/>
                    <a:lstStyle/>
                    <a:p>
                      <a:pPr algn="ctr"/>
                      <a:r>
                        <a:rPr lang="en-US" sz="1200"/>
                        <a:t>Database &amp; DW (26)</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File Storage (6)</a:t>
                      </a:r>
                      <a:endParaRPr lang="en-US" sz="1200" b="1">
                        <a:latin typeface="+mn-lt"/>
                      </a:endParaRPr>
                    </a:p>
                  </a:txBody>
                  <a:tcPr marL="91427" marR="91427" marT="45713" marB="45713" anchor="ctr"/>
                </a:tc>
                <a:tc>
                  <a:txBody>
                    <a:bodyPr/>
                    <a:lstStyle/>
                    <a:p>
                      <a:pPr algn="ctr"/>
                      <a:r>
                        <a:rPr lang="en-US" sz="1200" b="1"/>
                        <a:t>File Formats(6)</a:t>
                      </a:r>
                      <a:endParaRPr lang="en-US" sz="1200" b="1">
                        <a:latin typeface="+mn-lt"/>
                      </a:endParaRPr>
                    </a:p>
                  </a:txBody>
                  <a:tcPr marL="91427" marR="91427" marT="45713" marB="45713" anchor="ctr"/>
                </a:tc>
                <a:tc>
                  <a:txBody>
                    <a:bodyPr/>
                    <a:lstStyle/>
                    <a:p>
                      <a:pPr algn="ctr"/>
                      <a:r>
                        <a:rPr lang="en-US" sz="1200"/>
                        <a:t>NoSQL (3) </a:t>
                      </a:r>
                      <a:endParaRPr lang="en-US" sz="1200" b="1">
                        <a:latin typeface="+mn-lt"/>
                      </a:endParaRPr>
                    </a:p>
                  </a:txBody>
                  <a:tcPr marL="91427" marR="91427" marT="45713" marB="45713" anchor="ctr"/>
                </a:tc>
                <a:tc gridSpan="2">
                  <a:txBody>
                    <a:bodyPr/>
                    <a:lstStyle/>
                    <a:p>
                      <a:pPr algn="ctr"/>
                      <a:r>
                        <a:rPr lang="en-US" sz="1200"/>
                        <a:t>Services and App (28)</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Generic (4)</a:t>
                      </a:r>
                      <a:endParaRPr lang="en-US" sz="1200" b="1">
                        <a:latin typeface="+mn-lt"/>
                      </a:endParaRPr>
                    </a:p>
                  </a:txBody>
                  <a:tcPr marL="91427" marR="91427" marT="45713" marB="45713" anchor="ctr"/>
                </a:tc>
                <a:extLst>
                  <a:ext uri="{0D108BD9-81ED-4DB2-BD59-A6C34878D82A}">
                    <a16:rowId xmlns:a16="http://schemas.microsoft.com/office/drawing/2014/main" val="1794269896"/>
                  </a:ext>
                </a:extLst>
              </a:tr>
              <a:tr h="273570">
                <a:tc>
                  <a:txBody>
                    <a:bodyPr/>
                    <a:lstStyle/>
                    <a:p>
                      <a:pPr algn="ctr" fontAlgn="b"/>
                      <a:r>
                        <a:rPr lang="en-US" sz="1200" u="none" strike="noStrike">
                          <a:effectLst/>
                        </a:rPr>
                        <a:t>Blob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Redshift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S3</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AVRO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Cassandra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MWS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 Service Cloud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HTTP</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310504516"/>
                  </a:ext>
                </a:extLst>
              </a:tr>
              <a:tr h="273570">
                <a:tc>
                  <a:txBody>
                    <a:bodyPr/>
                    <a:lstStyle/>
                    <a:p>
                      <a:pPr algn="ctr" fontAlgn="b"/>
                      <a:r>
                        <a:rPr lang="en-US" sz="1200" u="none" strike="noStrike">
                          <a:effectLst/>
                        </a:rPr>
                        <a:t>Cosmos DB - SQL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DB2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Phoenix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File system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Binary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Couchbase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CDS for Apps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PayPal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OData</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3948024008"/>
                  </a:ext>
                </a:extLst>
              </a:tr>
              <a:tr h="372057">
                <a:tc>
                  <a:txBody>
                    <a:bodyPr/>
                    <a:lstStyle/>
                    <a:p>
                      <a:pPr algn="ctr" fontAlgn="b"/>
                      <a:r>
                        <a:rPr lang="en-US" sz="1200" u="none" strike="noStrike">
                          <a:effectLst/>
                        </a:rPr>
                        <a:t>Cosmos DB - MongoDB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Drill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FTP</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Delimited Text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MongoDB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Concur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QuickBooks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ODBC</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549057961"/>
                  </a:ext>
                </a:extLst>
              </a:tr>
              <a:tr h="372057">
                <a:tc>
                  <a:txBody>
                    <a:bodyPr/>
                    <a:lstStyle/>
                    <a:p>
                      <a:pPr algn="ctr" fontAlgn="b"/>
                      <a:r>
                        <a:rPr lang="en-US" sz="1200" u="none" strike="noStrike">
                          <a:effectLst/>
                        </a:rPr>
                        <a:t>Data Explorer</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BigQuery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Presto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Cloud Storage</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JSON</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Salesforce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REST</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2847148126"/>
                  </a:ext>
                </a:extLst>
              </a:tr>
              <a:tr h="372057">
                <a:tc>
                  <a:txBody>
                    <a:bodyPr/>
                    <a:lstStyle/>
                    <a:p>
                      <a:pPr algn="ctr" fontAlgn="b"/>
                      <a:r>
                        <a:rPr lang="en-US" sz="1200" u="none" strike="noStrike">
                          <a:effectLst/>
                        </a:rPr>
                        <a:t>Data Lake Storage Gen1</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Greenplum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Open Hub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HDFS</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ORC</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AX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Service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789527017"/>
                  </a:ext>
                </a:extLst>
              </a:tr>
              <a:tr h="364760">
                <a:tc>
                  <a:txBody>
                    <a:bodyPr/>
                    <a:lstStyle/>
                    <a:p>
                      <a:pPr algn="ctr" fontAlgn="b"/>
                      <a:r>
                        <a:rPr lang="en-US" sz="1200" u="none" strike="noStrike">
                          <a:effectLst/>
                        </a:rPr>
                        <a:t>Data Lake Storage Gen2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via MDX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SFTP</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Parquet</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CRM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Marketing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136698536"/>
                  </a:ext>
                </a:extLst>
              </a:tr>
              <a:tr h="364760">
                <a:tc>
                  <a:txBody>
                    <a:bodyPr/>
                    <a:lstStyle/>
                    <a:p>
                      <a:pPr algn="ctr" fontAlgn="b"/>
                      <a:r>
                        <a:rPr lang="en-US" sz="1200" u="none" strike="noStrike">
                          <a:effectLst/>
                        </a:rPr>
                        <a:t>Database for 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Hive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HANA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Google AdWords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C4C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245973491"/>
                  </a:ext>
                </a:extLst>
              </a:tr>
              <a:tr h="364760">
                <a:tc>
                  <a:txBody>
                    <a:bodyPr/>
                    <a:lstStyle/>
                    <a:p>
                      <a:pPr algn="ctr" fontAlgn="b"/>
                      <a:r>
                        <a:rPr lang="en-US" sz="1200" u="none" strike="noStrike">
                          <a:effectLst/>
                        </a:rPr>
                        <a:t>Database for 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Apache Impala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HubSpot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ECC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148086681"/>
                  </a:ext>
                </a:extLst>
              </a:tr>
              <a:tr h="364760">
                <a:tc>
                  <a:txBody>
                    <a:bodyPr/>
                    <a:lstStyle/>
                    <a:p>
                      <a:pPr algn="ctr" fontAlgn="b"/>
                      <a:r>
                        <a:rPr lang="en-US" sz="1200" u="none" strike="noStrike">
                          <a:effectLst/>
                        </a:rPr>
                        <a:t>Database for 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Informix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Spark</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Jira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ServiceNow</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504456552"/>
                  </a:ext>
                </a:extLst>
              </a:tr>
              <a:tr h="364760">
                <a:tc>
                  <a:txBody>
                    <a:bodyPr/>
                    <a:lstStyle/>
                    <a:p>
                      <a:pPr algn="ctr" fontAlgn="b"/>
                      <a:r>
                        <a:rPr lang="en-US" sz="1200" u="none" strike="noStrike">
                          <a:effectLst/>
                        </a:rPr>
                        <a:t>File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SQL Server</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Magento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Shopify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710767065"/>
                  </a:ext>
                </a:extLst>
              </a:tr>
              <a:tr h="364760">
                <a:tc>
                  <a:txBody>
                    <a:bodyPr/>
                    <a:lstStyle/>
                    <a:p>
                      <a:pPr algn="ctr" fontAlgn="b"/>
                      <a:r>
                        <a:rPr lang="en-US" sz="1200" u="none" strike="noStrike">
                          <a:effectLst/>
                        </a:rPr>
                        <a:t>SQL Database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Microsoft Access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Sybase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err="1">
                          <a:effectLst/>
                        </a:rPr>
                        <a:t>Marketo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Square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47842383"/>
                  </a:ext>
                </a:extLst>
              </a:tr>
              <a:tr h="364760">
                <a:tc>
                  <a:txBody>
                    <a:bodyPr/>
                    <a:lstStyle/>
                    <a:p>
                      <a:pPr algn="ctr" fontAlgn="b"/>
                      <a:r>
                        <a:rPr lang="en-US" sz="1200" u="none" strike="noStrike">
                          <a:effectLst/>
                        </a:rPr>
                        <a:t>SQL Database MI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dirty="0">
                          <a:effectLst/>
                        </a:rPr>
                        <a:t>Teradata</a:t>
                      </a:r>
                      <a:endParaRPr lang="en-US" sz="1200" b="0" i="0" u="none" strike="noStrike" dirty="0">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Office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Web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493079572"/>
                  </a:ext>
                </a:extLst>
              </a:tr>
              <a:tr h="364760">
                <a:tc>
                  <a:txBody>
                    <a:bodyPr/>
                    <a:lstStyle/>
                    <a:p>
                      <a:pPr algn="ctr" fontAlgn="b"/>
                      <a:r>
                        <a:rPr lang="en-US" sz="1200" u="none" strike="noStrike">
                          <a:effectLst/>
                        </a:rPr>
                        <a:t>SQL Data Warehouse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Netezza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Vertica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Eloqua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Xero</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08778324"/>
                  </a:ext>
                </a:extLst>
              </a:tr>
              <a:tr h="364760">
                <a:tc>
                  <a:txBody>
                    <a:bodyPr/>
                    <a:lstStyle/>
                    <a:p>
                      <a:pPr algn="ctr" fontAlgn="b"/>
                      <a:r>
                        <a:rPr lang="en-US" sz="1200" u="none" strike="noStrike">
                          <a:effectLst/>
                        </a:rPr>
                        <a:t>Search index</a:t>
                      </a:r>
                      <a:endParaRPr lang="en-US" sz="1200" b="0" i="0" u="none" strike="noStrike">
                        <a:solidFill>
                          <a:srgbClr val="000000"/>
                        </a:solidFill>
                        <a:effectLst/>
                        <a:latin typeface="+mn-lt"/>
                      </a:endParaRPr>
                    </a:p>
                  </a:txBody>
                  <a:tcPr marL="6349" marR="6349" marT="6349" marB="0" anchor="ctr"/>
                </a:tc>
                <a:tc>
                  <a:txBody>
                    <a:bodyPr/>
                    <a:lstStyle/>
                    <a:p>
                      <a:pPr algn="ctr"/>
                      <a:r>
                        <a:rPr lang="en-US" sz="1200" dirty="0">
                          <a:latin typeface="+mn-lt"/>
                        </a:rPr>
                        <a:t>Snowflake</a:t>
                      </a: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Responsys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err="1">
                          <a:effectLst/>
                        </a:rPr>
                        <a:t>Zoho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432505580"/>
                  </a:ext>
                </a:extLst>
              </a:tr>
              <a:tr h="364760">
                <a:tc>
                  <a:txBody>
                    <a:bodyPr/>
                    <a:lstStyle/>
                    <a:p>
                      <a:pPr algn="ctr" fontAlgn="b"/>
                      <a:r>
                        <a:rPr lang="en-US" sz="1200" u="none" strike="noStrike">
                          <a:effectLst/>
                        </a:rPr>
                        <a:t>Table storage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dirty="0">
                        <a:latin typeface="+mn-lt"/>
                      </a:endParaRPr>
                    </a:p>
                  </a:txBody>
                  <a:tcPr marL="91427" marR="91427" marT="45713" marB="45713" anchor="ctr"/>
                </a:tc>
                <a:extLst>
                  <a:ext uri="{0D108BD9-81ED-4DB2-BD59-A6C34878D82A}">
                    <a16:rowId xmlns:a16="http://schemas.microsoft.com/office/drawing/2014/main" val="3821230554"/>
                  </a:ext>
                </a:extLst>
              </a:tr>
            </a:tbl>
          </a:graphicData>
        </a:graphic>
      </p:graphicFrame>
      <p:sp>
        <p:nvSpPr>
          <p:cNvPr id="3" name="Title 2">
            <a:extLst>
              <a:ext uri="{FF2B5EF4-FFF2-40B4-BE49-F238E27FC236}">
                <a16:creationId xmlns:a16="http://schemas.microsoft.com/office/drawing/2014/main" id="{F904E3FC-68A4-4E91-832F-3651075939B7}"/>
              </a:ext>
            </a:extLst>
          </p:cNvPr>
          <p:cNvSpPr>
            <a:spLocks noGrp="1"/>
          </p:cNvSpPr>
          <p:nvPr>
            <p:ph type="title"/>
          </p:nvPr>
        </p:nvSpPr>
        <p:spPr>
          <a:xfrm>
            <a:off x="426427" y="223038"/>
            <a:ext cx="9031166" cy="757914"/>
          </a:xfrm>
        </p:spPr>
        <p:txBody>
          <a:bodyPr/>
          <a:lstStyle/>
          <a:p>
            <a:r>
              <a:rPr lang="en-US">
                <a:solidFill>
                  <a:schemeClr val="tx1"/>
                </a:solidFill>
              </a:rPr>
              <a:t>90+ Connectors out of the box</a:t>
            </a:r>
          </a:p>
        </p:txBody>
      </p:sp>
    </p:spTree>
    <p:extLst>
      <p:ext uri="{BB962C8B-B14F-4D97-AF65-F5344CB8AC3E}">
        <p14:creationId xmlns:p14="http://schemas.microsoft.com/office/powerpoint/2010/main" val="1926470856"/>
      </p:ext>
    </p:extLst>
  </p:cSld>
  <p:clrMapOvr>
    <a:masterClrMapping/>
  </p:clrMapOvr>
  <p:transition>
    <p:fade/>
  </p:transition>
  <p:extLst>
    <p:ext uri="{6950BFC3-D8DA-4A85-94F7-54DA5524770B}">
      <p188:commentRel xmlns:p188="http://schemas.microsoft.com/office/powerpoint/2018/8/main" r:id="rId3"/>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30240"/>
            <a:ext cx="10348964" cy="977280"/>
          </a:xfrm>
        </p:spPr>
        <p:txBody>
          <a:bodyPr/>
          <a:lstStyle/>
          <a:p>
            <a:pPr>
              <a:lnSpc>
                <a:spcPct val="100000"/>
              </a:lnSpc>
            </a:pPr>
            <a:r>
              <a:rPr lang="en-US" sz="1961"/>
              <a:t>Orchestration datasets describe data that is persisted. </a:t>
            </a:r>
          </a:p>
          <a:p>
            <a:pPr>
              <a:lnSpc>
                <a:spcPct val="100000"/>
              </a:lnSpc>
            </a:pPr>
            <a:r>
              <a:rPr lang="en-US" sz="1961"/>
              <a:t>Once a dataset is defined, it can be used in pipelines and sources of data or as sinks of data. </a:t>
            </a:r>
            <a:endParaRPr lang="en-US" sz="1372">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85326" y="2765124"/>
            <a:ext cx="2380490" cy="1991838"/>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4"/>
          <a:stretch>
            <a:fillRect/>
          </a:stretch>
        </p:blipFill>
        <p:spPr>
          <a:xfrm>
            <a:off x="3751904" y="2107525"/>
            <a:ext cx="8124580" cy="4299676"/>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1103733" y="4385379"/>
            <a:ext cx="916159" cy="23737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2019892" y="4504068"/>
            <a:ext cx="1732012"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950374186"/>
      </p:ext>
    </p:extLst>
  </p:cSld>
  <p:clrMapOvr>
    <a:masterClrMapping/>
  </p:clrMapOvr>
  <p:transition>
    <p:fade/>
  </p:transition>
  <p:extLst>
    <p:ext uri="{6950BFC3-D8DA-4A85-94F7-54DA5524770B}">
      <p188:commentRel xmlns:p188="http://schemas.microsoft.com/office/powerpoint/2018/8/main" r:id="rId2"/>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F410326-FB5F-4427-80FF-32F0142A3F97}"/>
              </a:ext>
            </a:extLst>
          </p:cNvPr>
          <p:cNvSpPr/>
          <p:nvPr/>
        </p:nvSpPr>
        <p:spPr bwMode="auto">
          <a:xfrm>
            <a:off x="9786332" y="5400857"/>
            <a:ext cx="1833589" cy="7815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B7ACDA2B-AD5F-4036-902D-46B290779B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65288" y="3781449"/>
            <a:ext cx="3205210" cy="3205210"/>
          </a:xfrm>
          <a:prstGeom prst="rect">
            <a:avLst/>
          </a:prstGeom>
          <a:effectLst/>
        </p:spPr>
      </p:pic>
      <p:sp>
        <p:nvSpPr>
          <p:cNvPr id="14" name="TextBox 13">
            <a:extLst>
              <a:ext uri="{FF2B5EF4-FFF2-40B4-BE49-F238E27FC236}">
                <a16:creationId xmlns:a16="http://schemas.microsoft.com/office/drawing/2014/main" id="{97C1A5A2-E19D-4E22-9B47-9BF642327AB8}"/>
              </a:ext>
            </a:extLst>
          </p:cNvPr>
          <p:cNvSpPr txBox="1"/>
          <p:nvPr/>
        </p:nvSpPr>
        <p:spPr>
          <a:xfrm>
            <a:off x="6859710" y="5750151"/>
            <a:ext cx="1031532" cy="153888"/>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Azure Services</a:t>
            </a:r>
          </a:p>
        </p:txBody>
      </p:sp>
      <p:cxnSp>
        <p:nvCxnSpPr>
          <p:cNvPr id="28" name="Straight Connector 27">
            <a:extLst>
              <a:ext uri="{FF2B5EF4-FFF2-40B4-BE49-F238E27FC236}">
                <a16:creationId xmlns:a16="http://schemas.microsoft.com/office/drawing/2014/main" id="{5911C991-3330-49F5-8851-1D0407E48B37}"/>
              </a:ext>
            </a:extLst>
          </p:cNvPr>
          <p:cNvCxnSpPr>
            <a:cxnSpLocks/>
          </p:cNvCxnSpPr>
          <p:nvPr/>
        </p:nvCxnSpPr>
        <p:spPr>
          <a:xfrm flipH="1">
            <a:off x="9866378" y="5753494"/>
            <a:ext cx="356330" cy="0"/>
          </a:xfrm>
          <a:prstGeom prst="line">
            <a:avLst/>
          </a:prstGeom>
          <a:ln w="12700">
            <a:solidFill>
              <a:schemeClr val="bg1">
                <a:lumMod val="50000"/>
              </a:schemeClr>
            </a:solidFill>
            <a:prstDash val="dash"/>
            <a:headEnd type="triangle" w="lg" len="sm"/>
            <a:tailEnd type="triangle" w="lg"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95F707D-757B-4D31-A4FC-5032F67A1F80}"/>
              </a:ext>
            </a:extLst>
          </p:cNvPr>
          <p:cNvCxnSpPr>
            <a:cxnSpLocks/>
          </p:cNvCxnSpPr>
          <p:nvPr/>
        </p:nvCxnSpPr>
        <p:spPr>
          <a:xfrm flipH="1">
            <a:off x="9870065" y="5978846"/>
            <a:ext cx="359464" cy="0"/>
          </a:xfrm>
          <a:prstGeom prst="line">
            <a:avLst/>
          </a:prstGeom>
          <a:ln w="12700">
            <a:solidFill>
              <a:schemeClr val="bg1">
                <a:lumMod val="50000"/>
              </a:schemeClr>
            </a:solidFill>
            <a:prstDash val="solid"/>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455D9C-9F5B-4A8C-AF41-880732305553}"/>
              </a:ext>
            </a:extLst>
          </p:cNvPr>
          <p:cNvSpPr txBox="1"/>
          <p:nvPr/>
        </p:nvSpPr>
        <p:spPr>
          <a:xfrm>
            <a:off x="10326755" y="5685589"/>
            <a:ext cx="1138024"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Command and Control</a:t>
            </a:r>
          </a:p>
        </p:txBody>
      </p:sp>
      <p:sp>
        <p:nvSpPr>
          <p:cNvPr id="31" name="TextBox 30">
            <a:extLst>
              <a:ext uri="{FF2B5EF4-FFF2-40B4-BE49-F238E27FC236}">
                <a16:creationId xmlns:a16="http://schemas.microsoft.com/office/drawing/2014/main" id="{D3C6BE7C-B581-4889-940E-EBC4318E4DEE}"/>
              </a:ext>
            </a:extLst>
          </p:cNvPr>
          <p:cNvSpPr txBox="1"/>
          <p:nvPr/>
        </p:nvSpPr>
        <p:spPr>
          <a:xfrm>
            <a:off x="9853121" y="5462051"/>
            <a:ext cx="686228" cy="123111"/>
          </a:xfrm>
          <a:prstGeom prst="rect">
            <a:avLst/>
          </a:prstGeom>
          <a:noFill/>
        </p:spPr>
        <p:txBody>
          <a:bodyPr wrap="square" lIns="0" tIns="0" rIns="0" bIns="0" rtlCol="0">
            <a:spAutoFit/>
          </a:bodyPr>
          <a:lstStyle/>
          <a:p>
            <a:r>
              <a:rPr lang="en-US" sz="800" b="1" spc="150">
                <a:solidFill>
                  <a:schemeClr val="bg1">
                    <a:lumMod val="50000"/>
                  </a:schemeClr>
                </a:solidFill>
                <a:latin typeface="Segoe UI Semibold" panose="020B0502040204020203" pitchFamily="34" charset="0"/>
                <a:cs typeface="Segoe UI Semibold" panose="020B0502040204020203" pitchFamily="34" charset="0"/>
              </a:rPr>
              <a:t>LEGEND</a:t>
            </a:r>
          </a:p>
        </p:txBody>
      </p:sp>
      <p:sp>
        <p:nvSpPr>
          <p:cNvPr id="32" name="TextBox 31">
            <a:extLst>
              <a:ext uri="{FF2B5EF4-FFF2-40B4-BE49-F238E27FC236}">
                <a16:creationId xmlns:a16="http://schemas.microsoft.com/office/drawing/2014/main" id="{B97E044C-4FCF-4E4F-89ED-C6150E40131E}"/>
              </a:ext>
            </a:extLst>
          </p:cNvPr>
          <p:cNvSpPr txBox="1"/>
          <p:nvPr/>
        </p:nvSpPr>
        <p:spPr>
          <a:xfrm>
            <a:off x="10337905" y="5910941"/>
            <a:ext cx="399683"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Data</a:t>
            </a:r>
          </a:p>
        </p:txBody>
      </p:sp>
      <p:sp>
        <p:nvSpPr>
          <p:cNvPr id="33" name="Title 1">
            <a:extLst>
              <a:ext uri="{FF2B5EF4-FFF2-40B4-BE49-F238E27FC236}">
                <a16:creationId xmlns:a16="http://schemas.microsoft.com/office/drawing/2014/main" id="{E98D83FB-BD23-46DD-AF68-3156AD99260B}"/>
              </a:ext>
            </a:extLst>
          </p:cNvPr>
          <p:cNvSpPr txBox="1">
            <a:spLocks/>
          </p:cNvSpPr>
          <p:nvPr/>
        </p:nvSpPr>
        <p:spPr>
          <a:xfrm>
            <a:off x="421467" y="365183"/>
            <a:ext cx="11016957" cy="553920"/>
          </a:xfrm>
          <a:prstGeom prst="rect">
            <a:avLst/>
          </a:prstGeom>
        </p:spPr>
        <p:txBody>
          <a:bodyPr vert="horz" wrap="square" lIns="0" tIns="164569"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r>
              <a:rPr lang="en-US"/>
              <a:t>Components of Orchestration</a:t>
            </a:r>
          </a:p>
        </p:txBody>
      </p:sp>
      <p:grpSp>
        <p:nvGrpSpPr>
          <p:cNvPr id="111" name="Group 110">
            <a:extLst>
              <a:ext uri="{FF2B5EF4-FFF2-40B4-BE49-F238E27FC236}">
                <a16:creationId xmlns:a16="http://schemas.microsoft.com/office/drawing/2014/main" id="{8062AFC0-A445-4894-B104-82F06AE4FECC}"/>
              </a:ext>
            </a:extLst>
          </p:cNvPr>
          <p:cNvGrpSpPr/>
          <p:nvPr/>
        </p:nvGrpSpPr>
        <p:grpSpPr>
          <a:xfrm>
            <a:off x="584982" y="1441954"/>
            <a:ext cx="1505644" cy="1586372"/>
            <a:chOff x="584982" y="1441954"/>
            <a:chExt cx="1505644" cy="1586372"/>
          </a:xfrm>
        </p:grpSpPr>
        <p:sp>
          <p:nvSpPr>
            <p:cNvPr id="34" name="Rectangle 33">
              <a:extLst>
                <a:ext uri="{FF2B5EF4-FFF2-40B4-BE49-F238E27FC236}">
                  <a16:creationId xmlns:a16="http://schemas.microsoft.com/office/drawing/2014/main" id="{B0206B75-3599-4343-851B-7BE23FDF5F1D}"/>
                </a:ext>
              </a:extLst>
            </p:cNvPr>
            <p:cNvSpPr/>
            <p:nvPr/>
          </p:nvSpPr>
          <p:spPr bwMode="auto">
            <a:xfrm>
              <a:off x="584982" y="1441954"/>
              <a:ext cx="1237292" cy="1586372"/>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a:solidFill>
                    <a:schemeClr val="tx2"/>
                  </a:solidFill>
                  <a:latin typeface="Segoe UI" panose="020B0502040204020203" pitchFamily="34" charset="0"/>
                  <a:ea typeface="Segoe UI" panose="020B0502040204020203" pitchFamily="34" charset="0"/>
                  <a:cs typeface="Segoe UI" panose="020B0502040204020203" pitchFamily="34" charset="0"/>
                </a:rPr>
                <a:t>Trigger</a:t>
              </a:r>
            </a:p>
          </p:txBody>
        </p:sp>
        <p:sp>
          <p:nvSpPr>
            <p:cNvPr id="35" name="TextBox 34">
              <a:extLst>
                <a:ext uri="{FF2B5EF4-FFF2-40B4-BE49-F238E27FC236}">
                  <a16:creationId xmlns:a16="http://schemas.microsoft.com/office/drawing/2014/main" id="{5508C92B-AF5E-4FA2-8AA3-84F64AEDA6AD}"/>
                </a:ext>
              </a:extLst>
            </p:cNvPr>
            <p:cNvSpPr txBox="1"/>
            <p:nvPr/>
          </p:nvSpPr>
          <p:spPr>
            <a:xfrm>
              <a:off x="711722" y="1965577"/>
              <a:ext cx="1187128" cy="923330"/>
            </a:xfrm>
            <a:prstGeom prst="rect">
              <a:avLst/>
            </a:prstGeom>
            <a:noFill/>
          </p:spPr>
          <p:txBody>
            <a:bodyPr wrap="square" lIns="0" tIns="0" rIns="0" bIns="0" rtlCol="0">
              <a:spAutoFit/>
            </a:bodyPr>
            <a:lstStyle/>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 demand</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Schedule</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 Window</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Event</a:t>
              </a:r>
            </a:p>
            <a:p>
              <a:pPr algn="l"/>
              <a:endPar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p:txBody>
        </p:sp>
        <p:cxnSp>
          <p:nvCxnSpPr>
            <p:cNvPr id="37" name="Straight Connector 36">
              <a:extLst>
                <a:ext uri="{FF2B5EF4-FFF2-40B4-BE49-F238E27FC236}">
                  <a16:creationId xmlns:a16="http://schemas.microsoft.com/office/drawing/2014/main" id="{1E9BD7B6-65AC-45FB-B9EC-EDA5907C87C3}"/>
                </a:ext>
              </a:extLst>
            </p:cNvPr>
            <p:cNvCxnSpPr>
              <a:cxnSpLocks/>
            </p:cNvCxnSpPr>
            <p:nvPr/>
          </p:nvCxnSpPr>
          <p:spPr>
            <a:xfrm flipV="1">
              <a:off x="1792356" y="2425088"/>
              <a:ext cx="298270" cy="7493"/>
            </a:xfrm>
            <a:prstGeom prst="line">
              <a:avLst/>
            </a:prstGeom>
            <a:ln w="12700">
              <a:solidFill>
                <a:schemeClr val="tx1"/>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BC01FD-4A8B-4F70-A37B-86907F34C33C}"/>
              </a:ext>
            </a:extLst>
          </p:cNvPr>
          <p:cNvGrpSpPr/>
          <p:nvPr/>
        </p:nvGrpSpPr>
        <p:grpSpPr>
          <a:xfrm>
            <a:off x="2308120" y="1441953"/>
            <a:ext cx="5679466" cy="1677749"/>
            <a:chOff x="2308120" y="1441953"/>
            <a:chExt cx="5679466" cy="1677749"/>
          </a:xfrm>
        </p:grpSpPr>
        <p:cxnSp>
          <p:nvCxnSpPr>
            <p:cNvPr id="10" name="Straight Connector 9">
              <a:extLst>
                <a:ext uri="{FF2B5EF4-FFF2-40B4-BE49-F238E27FC236}">
                  <a16:creationId xmlns:a16="http://schemas.microsoft.com/office/drawing/2014/main" id="{C1F0E04F-16E1-4600-A90E-3F5593307842}"/>
                </a:ext>
              </a:extLst>
            </p:cNvPr>
            <p:cNvCxnSpPr>
              <a:cxnSpLocks/>
            </p:cNvCxnSpPr>
            <p:nvPr/>
          </p:nvCxnSpPr>
          <p:spPr>
            <a:xfrm rot="5400000" flipV="1">
              <a:off x="2533569" y="2207132"/>
              <a:ext cx="0" cy="450898"/>
            </a:xfrm>
            <a:prstGeom prst="line">
              <a:avLst/>
            </a:prstGeom>
            <a:ln w="12700">
              <a:solidFill>
                <a:schemeClr val="tx1"/>
              </a:solidFill>
              <a:prstDash val="solid"/>
              <a:headEnd type="oval" w="lg" len="lg"/>
              <a:tailEnd type="none" w="lg"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78671885-B45D-460A-B662-BE5F4654C964}"/>
                </a:ext>
              </a:extLst>
            </p:cNvPr>
            <p:cNvSpPr/>
            <p:nvPr/>
          </p:nvSpPr>
          <p:spPr bwMode="auto">
            <a:xfrm>
              <a:off x="2546996" y="1441953"/>
              <a:ext cx="5440590" cy="1677749"/>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Pipeline</a:t>
              </a:r>
            </a:p>
          </p:txBody>
        </p:sp>
        <p:cxnSp>
          <p:nvCxnSpPr>
            <p:cNvPr id="38" name="Straight Connector 37">
              <a:extLst>
                <a:ext uri="{FF2B5EF4-FFF2-40B4-BE49-F238E27FC236}">
                  <a16:creationId xmlns:a16="http://schemas.microsoft.com/office/drawing/2014/main" id="{13C35DF8-1056-484C-86E0-2BBCAE4A34FE}"/>
                </a:ext>
              </a:extLst>
            </p:cNvPr>
            <p:cNvCxnSpPr>
              <a:cxnSpLocks/>
            </p:cNvCxnSpPr>
            <p:nvPr/>
          </p:nvCxnSpPr>
          <p:spPr>
            <a:xfrm rot="5400000" flipV="1">
              <a:off x="3560251" y="2207132"/>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0E0BE442-D68B-4FC5-86BB-FC3C529AA930}"/>
                </a:ext>
              </a:extLst>
            </p:cNvPr>
            <p:cNvSpPr/>
            <p:nvPr/>
          </p:nvSpPr>
          <p:spPr bwMode="auto">
            <a:xfrm>
              <a:off x="2689329"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0" name="Rectangle 39">
              <a:extLst>
                <a:ext uri="{FF2B5EF4-FFF2-40B4-BE49-F238E27FC236}">
                  <a16:creationId xmlns:a16="http://schemas.microsoft.com/office/drawing/2014/main" id="{60607F78-CA64-4394-963B-4CA7504ACFE2}"/>
                </a:ext>
              </a:extLst>
            </p:cNvPr>
            <p:cNvSpPr/>
            <p:nvPr/>
          </p:nvSpPr>
          <p:spPr bwMode="auto">
            <a:xfrm>
              <a:off x="5432678" y="1616103"/>
              <a:ext cx="2371663" cy="848670"/>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foreach (…)</a:t>
              </a: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41" name="Rectangle 40">
              <a:extLst>
                <a:ext uri="{FF2B5EF4-FFF2-40B4-BE49-F238E27FC236}">
                  <a16:creationId xmlns:a16="http://schemas.microsoft.com/office/drawing/2014/main" id="{1F1AED7B-2E75-4331-AEB2-B32AD57C4E4C}"/>
                </a:ext>
              </a:extLst>
            </p:cNvPr>
            <p:cNvSpPr/>
            <p:nvPr/>
          </p:nvSpPr>
          <p:spPr bwMode="auto">
            <a:xfrm>
              <a:off x="3890568"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2" name="Straight Connector 41">
              <a:extLst>
                <a:ext uri="{FF2B5EF4-FFF2-40B4-BE49-F238E27FC236}">
                  <a16:creationId xmlns:a16="http://schemas.microsoft.com/office/drawing/2014/main" id="{5E34397D-BE4D-4055-93A3-EB506BAEB0E2}"/>
                </a:ext>
              </a:extLst>
            </p:cNvPr>
            <p:cNvCxnSpPr>
              <a:cxnSpLocks/>
            </p:cNvCxnSpPr>
            <p:nvPr/>
          </p:nvCxnSpPr>
          <p:spPr>
            <a:xfrm rot="5400000" flipV="1">
              <a:off x="6445933" y="1906566"/>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2F0D157-C377-422D-B612-BC79414D69E9}"/>
                </a:ext>
              </a:extLst>
            </p:cNvPr>
            <p:cNvSpPr/>
            <p:nvPr/>
          </p:nvSpPr>
          <p:spPr bwMode="auto">
            <a:xfrm>
              <a:off x="5575012"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4" name="Rectangle 43">
              <a:extLst>
                <a:ext uri="{FF2B5EF4-FFF2-40B4-BE49-F238E27FC236}">
                  <a16:creationId xmlns:a16="http://schemas.microsoft.com/office/drawing/2014/main" id="{4DC64C58-E5DF-4F8F-9E12-8AE6E7C1141C}"/>
                </a:ext>
              </a:extLst>
            </p:cNvPr>
            <p:cNvSpPr/>
            <p:nvPr/>
          </p:nvSpPr>
          <p:spPr bwMode="auto">
            <a:xfrm>
              <a:off x="6776251"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5" name="Straight Connector 44">
              <a:extLst>
                <a:ext uri="{FF2B5EF4-FFF2-40B4-BE49-F238E27FC236}">
                  <a16:creationId xmlns:a16="http://schemas.microsoft.com/office/drawing/2014/main" id="{4CFCD8DD-49E0-478C-8EF1-586560CD7C43}"/>
                </a:ext>
              </a:extLst>
            </p:cNvPr>
            <p:cNvCxnSpPr>
              <a:cxnSpLocks/>
            </p:cNvCxnSpPr>
            <p:nvPr/>
          </p:nvCxnSpPr>
          <p:spPr>
            <a:xfrm flipV="1">
              <a:off x="4772839" y="2188738"/>
              <a:ext cx="544865" cy="2363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789C3BC-ECD2-4C0E-B6E4-10F465501A0C}"/>
                </a:ext>
              </a:extLst>
            </p:cNvPr>
            <p:cNvSpPr/>
            <p:nvPr/>
          </p:nvSpPr>
          <p:spPr bwMode="auto">
            <a:xfrm>
              <a:off x="5575012" y="2614081"/>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7" name="Straight Connector 46">
              <a:extLst>
                <a:ext uri="{FF2B5EF4-FFF2-40B4-BE49-F238E27FC236}">
                  <a16:creationId xmlns:a16="http://schemas.microsoft.com/office/drawing/2014/main" id="{DF0EEFD3-7735-4E80-8597-B7AFC6CC2511}"/>
                </a:ext>
              </a:extLst>
            </p:cNvPr>
            <p:cNvCxnSpPr>
              <a:cxnSpLocks/>
            </p:cNvCxnSpPr>
            <p:nvPr/>
          </p:nvCxnSpPr>
          <p:spPr>
            <a:xfrm>
              <a:off x="4772838" y="2435140"/>
              <a:ext cx="724722" cy="353120"/>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D621E37C-1CD3-4D8A-B752-78988041D4FF}"/>
              </a:ext>
            </a:extLst>
          </p:cNvPr>
          <p:cNvGrpSpPr/>
          <p:nvPr/>
        </p:nvGrpSpPr>
        <p:grpSpPr>
          <a:xfrm>
            <a:off x="2850671" y="2715560"/>
            <a:ext cx="3819871" cy="3553076"/>
            <a:chOff x="2850671" y="2715560"/>
            <a:chExt cx="3819871" cy="3553076"/>
          </a:xfrm>
        </p:grpSpPr>
        <p:cxnSp>
          <p:nvCxnSpPr>
            <p:cNvPr id="15" name="Straight Connector 14">
              <a:extLst>
                <a:ext uri="{FF2B5EF4-FFF2-40B4-BE49-F238E27FC236}">
                  <a16:creationId xmlns:a16="http://schemas.microsoft.com/office/drawing/2014/main" id="{BC448D9C-AD7A-4BEB-BD2F-0A0D1D2E676F}"/>
                </a:ext>
              </a:extLst>
            </p:cNvPr>
            <p:cNvCxnSpPr>
              <a:cxnSpLocks/>
            </p:cNvCxnSpPr>
            <p:nvPr/>
          </p:nvCxnSpPr>
          <p:spPr>
            <a:xfrm flipH="1" flipV="1">
              <a:off x="4618807" y="4909072"/>
              <a:ext cx="2051735" cy="841079"/>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376A586-F556-4ACC-8AB2-08FAC9B26F76}"/>
                </a:ext>
              </a:extLst>
            </p:cNvPr>
            <p:cNvSpPr/>
            <p:nvPr/>
          </p:nvSpPr>
          <p:spPr bwMode="auto">
            <a:xfrm>
              <a:off x="3003190"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Self-hosted</a:t>
              </a:r>
            </a:p>
            <a:p>
              <a:pPr defTabSz="932293" fontAlgn="base">
                <a:spcBef>
                  <a:spcPct val="0"/>
                </a:spcBef>
                <a:spcAft>
                  <a:spcPct val="0"/>
                </a:spcAft>
              </a:pPr>
              <a:r>
                <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pic>
          <p:nvPicPr>
            <p:cNvPr id="49" name="Graphic 48">
              <a:extLst>
                <a:ext uri="{FF2B5EF4-FFF2-40B4-BE49-F238E27FC236}">
                  <a16:creationId xmlns:a16="http://schemas.microsoft.com/office/drawing/2014/main" id="{9DBD294B-A5B9-4720-851B-A2D0A49DA4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03189" y="5576124"/>
              <a:ext cx="457135" cy="457135"/>
            </a:xfrm>
            <a:prstGeom prst="rect">
              <a:avLst/>
            </a:prstGeom>
          </p:spPr>
        </p:pic>
        <p:sp>
          <p:nvSpPr>
            <p:cNvPr id="50" name="TextBox 49">
              <a:extLst>
                <a:ext uri="{FF2B5EF4-FFF2-40B4-BE49-F238E27FC236}">
                  <a16:creationId xmlns:a16="http://schemas.microsoft.com/office/drawing/2014/main" id="{98451025-D870-41D3-8F5D-A2BAA58F97F3}"/>
                </a:ext>
              </a:extLst>
            </p:cNvPr>
            <p:cNvSpPr txBox="1"/>
            <p:nvPr/>
          </p:nvSpPr>
          <p:spPr>
            <a:xfrm>
              <a:off x="3564792" y="5750150"/>
              <a:ext cx="1031532" cy="307777"/>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a:t>
              </a:r>
              <a:r>
                <a:rPr lang="en-US" sz="1000" b="1" err="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prem</a:t>
              </a:r>
              <a:endPar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Apps &amp; Data</a:t>
              </a:r>
            </a:p>
          </p:txBody>
        </p:sp>
        <p:sp>
          <p:nvSpPr>
            <p:cNvPr id="51" name="Rectangle 50">
              <a:extLst>
                <a:ext uri="{FF2B5EF4-FFF2-40B4-BE49-F238E27FC236}">
                  <a16:creationId xmlns:a16="http://schemas.microsoft.com/office/drawing/2014/main" id="{D9A3C26E-AAB8-4811-A939-AA49212675B2}"/>
                </a:ext>
              </a:extLst>
            </p:cNvPr>
            <p:cNvSpPr/>
            <p:nvPr/>
          </p:nvSpPr>
          <p:spPr bwMode="auto">
            <a:xfrm>
              <a:off x="2850672" y="4259646"/>
              <a:ext cx="1885682" cy="200899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3BBB8ED3-3CEB-40F1-8C00-1D7FCE353DCA}"/>
                </a:ext>
              </a:extLst>
            </p:cNvPr>
            <p:cNvSpPr/>
            <p:nvPr/>
          </p:nvSpPr>
          <p:spPr bwMode="auto">
            <a:xfrm>
              <a:off x="2850671" y="4253693"/>
              <a:ext cx="1885682" cy="15169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305847A-3669-4B5A-8B2E-7890D139532F}"/>
                </a:ext>
              </a:extLst>
            </p:cNvPr>
            <p:cNvCxnSpPr>
              <a:cxnSpLocks/>
            </p:cNvCxnSpPr>
            <p:nvPr/>
          </p:nvCxnSpPr>
          <p:spPr>
            <a:xfrm>
              <a:off x="3415360" y="2715560"/>
              <a:ext cx="0"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6FAF8EC-605E-4923-95EE-0D21EFF246A6}"/>
                </a:ext>
              </a:extLst>
            </p:cNvPr>
            <p:cNvCxnSpPr>
              <a:cxnSpLocks/>
            </p:cNvCxnSpPr>
            <p:nvPr/>
          </p:nvCxnSpPr>
          <p:spPr>
            <a:xfrm flipH="1">
              <a:off x="3638477" y="2715560"/>
              <a:ext cx="873788"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4B3549B3-0E20-4778-88CA-DE16E2627975}"/>
              </a:ext>
            </a:extLst>
          </p:cNvPr>
          <p:cNvGrpSpPr/>
          <p:nvPr/>
        </p:nvGrpSpPr>
        <p:grpSpPr>
          <a:xfrm>
            <a:off x="6365247" y="2621258"/>
            <a:ext cx="1763316" cy="2569813"/>
            <a:chOff x="6365247" y="2621258"/>
            <a:chExt cx="1763316" cy="2569813"/>
          </a:xfrm>
        </p:grpSpPr>
        <p:sp>
          <p:nvSpPr>
            <p:cNvPr id="13" name="Rectangle 12">
              <a:extLst>
                <a:ext uri="{FF2B5EF4-FFF2-40B4-BE49-F238E27FC236}">
                  <a16:creationId xmlns:a16="http://schemas.microsoft.com/office/drawing/2014/main" id="{8D64510E-D8C5-4B30-A6A6-45A9F932AC32}"/>
                </a:ext>
              </a:extLst>
            </p:cNvPr>
            <p:cNvSpPr/>
            <p:nvPr/>
          </p:nvSpPr>
          <p:spPr bwMode="auto">
            <a:xfrm>
              <a:off x="6547915"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Azure</a:t>
              </a:r>
            </a:p>
            <a:p>
              <a:pPr defTabSz="932293" fontAlgn="base">
                <a:spcBef>
                  <a:spcPct val="0"/>
                </a:spcBef>
                <a:spcAft>
                  <a:spcPct val="0"/>
                </a:spcAft>
              </a:pPr>
              <a:r>
                <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cxnSp>
          <p:nvCxnSpPr>
            <p:cNvPr id="58" name="Straight Connector 57">
              <a:extLst>
                <a:ext uri="{FF2B5EF4-FFF2-40B4-BE49-F238E27FC236}">
                  <a16:creationId xmlns:a16="http://schemas.microsoft.com/office/drawing/2014/main" id="{2B124B06-461E-4B67-95CB-87EBB61939E0}"/>
                </a:ext>
              </a:extLst>
            </p:cNvPr>
            <p:cNvCxnSpPr>
              <a:cxnSpLocks/>
            </p:cNvCxnSpPr>
            <p:nvPr/>
          </p:nvCxnSpPr>
          <p:spPr>
            <a:xfrm>
              <a:off x="6998188" y="2621258"/>
              <a:ext cx="21787" cy="1958075"/>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9E53638-3BB9-4B81-B547-790069E2B2E5}"/>
                </a:ext>
              </a:extLst>
            </p:cNvPr>
            <p:cNvCxnSpPr>
              <a:cxnSpLocks/>
            </p:cNvCxnSpPr>
            <p:nvPr/>
          </p:nvCxnSpPr>
          <p:spPr>
            <a:xfrm>
              <a:off x="6365247" y="3028326"/>
              <a:ext cx="395710" cy="1551006"/>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65AFA2B0-B103-4F4C-ADC7-36DEB20209CB}"/>
              </a:ext>
            </a:extLst>
          </p:cNvPr>
          <p:cNvGrpSpPr/>
          <p:nvPr/>
        </p:nvGrpSpPr>
        <p:grpSpPr>
          <a:xfrm>
            <a:off x="584982" y="5183518"/>
            <a:ext cx="7706276" cy="998920"/>
            <a:chOff x="584982" y="5183518"/>
            <a:chExt cx="7706276" cy="998920"/>
          </a:xfrm>
        </p:grpSpPr>
        <p:cxnSp>
          <p:nvCxnSpPr>
            <p:cNvPr id="54" name="Straight Connector 53">
              <a:extLst>
                <a:ext uri="{FF2B5EF4-FFF2-40B4-BE49-F238E27FC236}">
                  <a16:creationId xmlns:a16="http://schemas.microsoft.com/office/drawing/2014/main" id="{A58D8DA3-F988-4330-8F92-B5D441E3219F}"/>
                </a:ext>
              </a:extLst>
            </p:cNvPr>
            <p:cNvCxnSpPr>
              <a:cxnSpLocks/>
            </p:cNvCxnSpPr>
            <p:nvPr/>
          </p:nvCxnSpPr>
          <p:spPr>
            <a:xfrm flipV="1">
              <a:off x="1744272" y="5183518"/>
              <a:ext cx="0" cy="450898"/>
            </a:xfrm>
            <a:prstGeom prst="line">
              <a:avLst/>
            </a:prstGeom>
            <a:ln w="12700">
              <a:solidFill>
                <a:schemeClr val="tx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C147367-C5AD-420C-8C23-9E47F63F3EED}"/>
                </a:ext>
              </a:extLst>
            </p:cNvPr>
            <p:cNvCxnSpPr>
              <a:cxnSpLocks/>
            </p:cNvCxnSpPr>
            <p:nvPr/>
          </p:nvCxnSpPr>
          <p:spPr>
            <a:xfrm flipV="1">
              <a:off x="1975809" y="5183518"/>
              <a:ext cx="0" cy="450898"/>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33401857-309F-4461-A2FF-EAB5B711B942}"/>
                </a:ext>
              </a:extLst>
            </p:cNvPr>
            <p:cNvSpPr/>
            <p:nvPr/>
          </p:nvSpPr>
          <p:spPr bwMode="auto">
            <a:xfrm>
              <a:off x="584982" y="5400857"/>
              <a:ext cx="7706276" cy="781581"/>
            </a:xfrm>
            <a:prstGeom prst="rect">
              <a:avLst/>
            </a:prstGeom>
            <a:noFill/>
            <a:ln>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Linked</a:t>
              </a:r>
            </a:p>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Service</a:t>
              </a:r>
            </a:p>
          </p:txBody>
        </p:sp>
      </p:grpSp>
      <p:grpSp>
        <p:nvGrpSpPr>
          <p:cNvPr id="110" name="Group 109">
            <a:extLst>
              <a:ext uri="{FF2B5EF4-FFF2-40B4-BE49-F238E27FC236}">
                <a16:creationId xmlns:a16="http://schemas.microsoft.com/office/drawing/2014/main" id="{C914FFA5-AF48-40E9-A800-64BD9E3F390D}"/>
              </a:ext>
            </a:extLst>
          </p:cNvPr>
          <p:cNvGrpSpPr/>
          <p:nvPr/>
        </p:nvGrpSpPr>
        <p:grpSpPr>
          <a:xfrm>
            <a:off x="7933453" y="669914"/>
            <a:ext cx="4164812" cy="2455119"/>
            <a:chOff x="7933453" y="669914"/>
            <a:chExt cx="4164812" cy="2455119"/>
          </a:xfrm>
        </p:grpSpPr>
        <p:cxnSp>
          <p:nvCxnSpPr>
            <p:cNvPr id="5" name="Straight Connector 4">
              <a:extLst>
                <a:ext uri="{FF2B5EF4-FFF2-40B4-BE49-F238E27FC236}">
                  <a16:creationId xmlns:a16="http://schemas.microsoft.com/office/drawing/2014/main" id="{04E42ED1-2D64-4EC6-9EDA-EE4EABFFE30F}"/>
                </a:ext>
              </a:extLst>
            </p:cNvPr>
            <p:cNvCxnSpPr>
              <a:cxnSpLocks/>
              <a:stCxn id="17" idx="3"/>
            </p:cNvCxnSpPr>
            <p:nvPr/>
          </p:nvCxnSpPr>
          <p:spPr>
            <a:xfrm flipV="1">
              <a:off x="10108185" y="893537"/>
              <a:ext cx="572410" cy="80354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EE6EC34-BD37-4B80-A6B4-8E2F586465D8}"/>
                </a:ext>
              </a:extLst>
            </p:cNvPr>
            <p:cNvCxnSpPr>
              <a:cxnSpLocks/>
              <a:stCxn id="17" idx="3"/>
            </p:cNvCxnSpPr>
            <p:nvPr/>
          </p:nvCxnSpPr>
          <p:spPr>
            <a:xfrm>
              <a:off x="10108185" y="1697085"/>
              <a:ext cx="579433" cy="5988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84584A8-0BE8-4825-8E02-11CD10C5CDEF}"/>
                </a:ext>
              </a:extLst>
            </p:cNvPr>
            <p:cNvCxnSpPr>
              <a:cxnSpLocks/>
              <a:stCxn id="17" idx="3"/>
            </p:cNvCxnSpPr>
            <p:nvPr/>
          </p:nvCxnSpPr>
          <p:spPr>
            <a:xfrm flipV="1">
              <a:off x="10108185" y="1619488"/>
              <a:ext cx="572410" cy="7759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FE5CF17-B2C2-414A-AFA3-E9DC5B406C17}"/>
                </a:ext>
              </a:extLst>
            </p:cNvPr>
            <p:cNvCxnSpPr>
              <a:cxnSpLocks/>
              <a:endCxn id="17" idx="1"/>
            </p:cNvCxnSpPr>
            <p:nvPr/>
          </p:nvCxnSpPr>
          <p:spPr>
            <a:xfrm flipV="1">
              <a:off x="7933453" y="1697085"/>
              <a:ext cx="602016" cy="61233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DC19C46-FC98-42BD-8D5D-BA42D0AFD789}"/>
                </a:ext>
              </a:extLst>
            </p:cNvPr>
            <p:cNvCxnSpPr>
              <a:cxnSpLocks/>
              <a:endCxn id="62" idx="1"/>
            </p:cNvCxnSpPr>
            <p:nvPr/>
          </p:nvCxnSpPr>
          <p:spPr>
            <a:xfrm>
              <a:off x="7965821" y="2299198"/>
              <a:ext cx="569650" cy="568311"/>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01394C5C-3398-48D5-B25A-6B4D5E978FA3}"/>
                </a:ext>
              </a:extLst>
            </p:cNvPr>
            <p:cNvGrpSpPr/>
            <p:nvPr/>
          </p:nvGrpSpPr>
          <p:grpSpPr>
            <a:xfrm>
              <a:off x="8535470" y="1439563"/>
              <a:ext cx="1572715" cy="515045"/>
              <a:chOff x="8223680" y="4069863"/>
              <a:chExt cx="1752274" cy="515118"/>
            </a:xfrm>
          </p:grpSpPr>
          <p:sp>
            <p:nvSpPr>
              <p:cNvPr id="17" name="Rectangle 16">
                <a:extLst>
                  <a:ext uri="{FF2B5EF4-FFF2-40B4-BE49-F238E27FC236}">
                    <a16:creationId xmlns:a16="http://schemas.microsoft.com/office/drawing/2014/main" id="{25832C13-10FF-4BC9-9C44-48DEE80E4BB7}"/>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18" name="Group 17">
                <a:extLst>
                  <a:ext uri="{FF2B5EF4-FFF2-40B4-BE49-F238E27FC236}">
                    <a16:creationId xmlns:a16="http://schemas.microsoft.com/office/drawing/2014/main" id="{70D4E749-1CB1-4C18-A43B-61EA1A7646EB}"/>
                  </a:ext>
                </a:extLst>
              </p:cNvPr>
              <p:cNvGrpSpPr/>
              <p:nvPr/>
            </p:nvGrpSpPr>
            <p:grpSpPr>
              <a:xfrm>
                <a:off x="8395993" y="4176016"/>
                <a:ext cx="1400625" cy="302811"/>
                <a:chOff x="5827333" y="4633691"/>
                <a:chExt cx="6400800" cy="1383834"/>
              </a:xfrm>
            </p:grpSpPr>
            <p:sp>
              <p:nvSpPr>
                <p:cNvPr id="19" name="Rectangle 18">
                  <a:extLst>
                    <a:ext uri="{FF2B5EF4-FFF2-40B4-BE49-F238E27FC236}">
                      <a16:creationId xmlns:a16="http://schemas.microsoft.com/office/drawing/2014/main" id="{C1114A99-D1B6-4771-A3E9-D9D9173FCB3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DEB0B76E-E639-426E-B45D-2DEF354033D7}"/>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458EBC3-33B5-45D0-B657-E65D46A818F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23EDDDD8-71C5-4FDD-8B04-589BCE8D1D96}"/>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F8B59657-C7FA-4185-9379-3B4FB85271C9}"/>
                    </a:ext>
                  </a:extLst>
                </p:cNvPr>
                <p:cNvCxnSpPr>
                  <a:cxnSpLocks/>
                  <a:stCxn id="21"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48DCB23-DDF8-408A-B638-803DDFB423F1}"/>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2EAE9ED-7CFC-4C53-804C-DD3BFD2325A7}"/>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4A3270A1-5348-4536-A014-6642B05E41FF}"/>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6751339-6B31-48C3-94C2-00511B1DA0D1}"/>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61" name="Group 60">
              <a:extLst>
                <a:ext uri="{FF2B5EF4-FFF2-40B4-BE49-F238E27FC236}">
                  <a16:creationId xmlns:a16="http://schemas.microsoft.com/office/drawing/2014/main" id="{087AAC19-72C3-415B-8FE5-C302CD944175}"/>
                </a:ext>
              </a:extLst>
            </p:cNvPr>
            <p:cNvGrpSpPr/>
            <p:nvPr/>
          </p:nvGrpSpPr>
          <p:grpSpPr>
            <a:xfrm>
              <a:off x="8535470" y="2609988"/>
              <a:ext cx="1572715" cy="515045"/>
              <a:chOff x="8223680" y="4069863"/>
              <a:chExt cx="1752274" cy="515118"/>
            </a:xfrm>
          </p:grpSpPr>
          <p:sp>
            <p:nvSpPr>
              <p:cNvPr id="62" name="Rectangle 61">
                <a:extLst>
                  <a:ext uri="{FF2B5EF4-FFF2-40B4-BE49-F238E27FC236}">
                    <a16:creationId xmlns:a16="http://schemas.microsoft.com/office/drawing/2014/main" id="{B0819EC7-1A70-4501-9DAB-29FF3C71073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63" name="Group 62">
                <a:extLst>
                  <a:ext uri="{FF2B5EF4-FFF2-40B4-BE49-F238E27FC236}">
                    <a16:creationId xmlns:a16="http://schemas.microsoft.com/office/drawing/2014/main" id="{F153BEE4-6180-4954-96A6-C0F66749D371}"/>
                  </a:ext>
                </a:extLst>
              </p:cNvPr>
              <p:cNvGrpSpPr/>
              <p:nvPr/>
            </p:nvGrpSpPr>
            <p:grpSpPr>
              <a:xfrm>
                <a:off x="8395993" y="4176016"/>
                <a:ext cx="1400625" cy="302811"/>
                <a:chOff x="5827333" y="4633691"/>
                <a:chExt cx="6400800" cy="1383834"/>
              </a:xfrm>
            </p:grpSpPr>
            <p:sp>
              <p:nvSpPr>
                <p:cNvPr id="64" name="Rectangle 63">
                  <a:extLst>
                    <a:ext uri="{FF2B5EF4-FFF2-40B4-BE49-F238E27FC236}">
                      <a16:creationId xmlns:a16="http://schemas.microsoft.com/office/drawing/2014/main" id="{61D65F28-8D0F-4E6F-A066-EBF5AEB2515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971DC88C-64C4-4EE1-B0BD-45C75FD4F713}"/>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ED68C923-A483-45F9-8DD5-60315A73AD9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5DB0BE69-436B-4F8D-B3BD-FC83A1A806D4}"/>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8" name="Straight Arrow Connector 67">
                  <a:extLst>
                    <a:ext uri="{FF2B5EF4-FFF2-40B4-BE49-F238E27FC236}">
                      <a16:creationId xmlns:a16="http://schemas.microsoft.com/office/drawing/2014/main" id="{A692F08F-7898-4AF3-A539-7D9C4C6D3346}"/>
                    </a:ext>
                  </a:extLst>
                </p:cNvPr>
                <p:cNvCxnSpPr>
                  <a:cxnSpLocks/>
                  <a:stCxn id="66"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3691F8E-63B3-4678-A43C-A776A6EEC794}"/>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EE64D92A-4B08-42DA-AFC2-F5C52D1D58B0}"/>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1" name="Straight Arrow Connector 70">
                  <a:extLst>
                    <a:ext uri="{FF2B5EF4-FFF2-40B4-BE49-F238E27FC236}">
                      <a16:creationId xmlns:a16="http://schemas.microsoft.com/office/drawing/2014/main" id="{5FF38013-F51C-4EB6-B6B3-CCDAA84E7EF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030BF1D-C031-4FBA-B99D-6F445C7B84E5}"/>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3" name="Group 72">
              <a:extLst>
                <a:ext uri="{FF2B5EF4-FFF2-40B4-BE49-F238E27FC236}">
                  <a16:creationId xmlns:a16="http://schemas.microsoft.com/office/drawing/2014/main" id="{8B9DDE7C-2941-4287-8685-1F99709755A0}"/>
                </a:ext>
              </a:extLst>
            </p:cNvPr>
            <p:cNvGrpSpPr/>
            <p:nvPr/>
          </p:nvGrpSpPr>
          <p:grpSpPr>
            <a:xfrm>
              <a:off x="10673632" y="1374353"/>
              <a:ext cx="1424633" cy="452642"/>
              <a:chOff x="8223680" y="4069863"/>
              <a:chExt cx="1752274" cy="515118"/>
            </a:xfrm>
          </p:grpSpPr>
          <p:sp>
            <p:nvSpPr>
              <p:cNvPr id="74" name="Rectangle 73">
                <a:extLst>
                  <a:ext uri="{FF2B5EF4-FFF2-40B4-BE49-F238E27FC236}">
                    <a16:creationId xmlns:a16="http://schemas.microsoft.com/office/drawing/2014/main" id="{28FACD1F-47F9-42F2-8F8F-5DD820DAC5C1}"/>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75" name="Group 74">
                <a:extLst>
                  <a:ext uri="{FF2B5EF4-FFF2-40B4-BE49-F238E27FC236}">
                    <a16:creationId xmlns:a16="http://schemas.microsoft.com/office/drawing/2014/main" id="{6E7DC39C-4553-4423-B6EC-B53126F6DCAC}"/>
                  </a:ext>
                </a:extLst>
              </p:cNvPr>
              <p:cNvGrpSpPr/>
              <p:nvPr/>
            </p:nvGrpSpPr>
            <p:grpSpPr>
              <a:xfrm>
                <a:off x="8395993" y="4176016"/>
                <a:ext cx="1400625" cy="302811"/>
                <a:chOff x="5827333" y="4633691"/>
                <a:chExt cx="6400800" cy="1383834"/>
              </a:xfrm>
            </p:grpSpPr>
            <p:sp>
              <p:nvSpPr>
                <p:cNvPr id="76" name="Rectangle 75">
                  <a:extLst>
                    <a:ext uri="{FF2B5EF4-FFF2-40B4-BE49-F238E27FC236}">
                      <a16:creationId xmlns:a16="http://schemas.microsoft.com/office/drawing/2014/main" id="{466A8D94-54DE-4860-A557-8ED57E912BEA}"/>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4002ECE8-FDE4-471C-82D4-3F4B8B1FCF71}"/>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558EF83F-583F-41AF-9C34-DDD9876A86B2}"/>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extLst>
                    <a:ext uri="{FF2B5EF4-FFF2-40B4-BE49-F238E27FC236}">
                      <a16:creationId xmlns:a16="http://schemas.microsoft.com/office/drawing/2014/main" id="{AE6E0D7E-3A25-4791-A412-20D1AE30222A}"/>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26EDDA6F-BF12-4C1F-AF45-F997C1D9F04E}"/>
                    </a:ext>
                  </a:extLst>
                </p:cNvPr>
                <p:cNvCxnSpPr>
                  <a:cxnSpLocks/>
                  <a:stCxn id="78"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2B5EFF3-0FDB-401E-88B2-31DCF3014ECA}"/>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EFE051C0-F3AA-47FC-879C-78650294CCCD}"/>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3" name="Straight Arrow Connector 82">
                  <a:extLst>
                    <a:ext uri="{FF2B5EF4-FFF2-40B4-BE49-F238E27FC236}">
                      <a16:creationId xmlns:a16="http://schemas.microsoft.com/office/drawing/2014/main" id="{63509710-DBB8-40A2-9912-96397246C416}"/>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F726EB3F-91FB-4933-AB32-2BEB6FDF4CB0}"/>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6672E50-CBF2-4463-88AF-8BF0CFA6B2E9}"/>
                </a:ext>
              </a:extLst>
            </p:cNvPr>
            <p:cNvGrpSpPr/>
            <p:nvPr/>
          </p:nvGrpSpPr>
          <p:grpSpPr>
            <a:xfrm>
              <a:off x="10673632" y="669914"/>
              <a:ext cx="1424633" cy="452642"/>
              <a:chOff x="8223680" y="4069863"/>
              <a:chExt cx="1752274" cy="515118"/>
            </a:xfrm>
          </p:grpSpPr>
          <p:sp>
            <p:nvSpPr>
              <p:cNvPr id="86" name="Rectangle 85">
                <a:extLst>
                  <a:ext uri="{FF2B5EF4-FFF2-40B4-BE49-F238E27FC236}">
                    <a16:creationId xmlns:a16="http://schemas.microsoft.com/office/drawing/2014/main" id="{FCA0F1F8-CA1A-40B0-9C72-228CEB3161A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87" name="Group 86">
                <a:extLst>
                  <a:ext uri="{FF2B5EF4-FFF2-40B4-BE49-F238E27FC236}">
                    <a16:creationId xmlns:a16="http://schemas.microsoft.com/office/drawing/2014/main" id="{A09EA3D3-D647-49EC-8992-5E865A113621}"/>
                  </a:ext>
                </a:extLst>
              </p:cNvPr>
              <p:cNvGrpSpPr/>
              <p:nvPr/>
            </p:nvGrpSpPr>
            <p:grpSpPr>
              <a:xfrm>
                <a:off x="8395993" y="4176016"/>
                <a:ext cx="1400625" cy="302811"/>
                <a:chOff x="5827333" y="4633691"/>
                <a:chExt cx="6400800" cy="1383834"/>
              </a:xfrm>
            </p:grpSpPr>
            <p:sp>
              <p:nvSpPr>
                <p:cNvPr id="88" name="Rectangle 87">
                  <a:extLst>
                    <a:ext uri="{FF2B5EF4-FFF2-40B4-BE49-F238E27FC236}">
                      <a16:creationId xmlns:a16="http://schemas.microsoft.com/office/drawing/2014/main" id="{32F49A29-373F-463F-A42A-118D9892A31D}"/>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9" name="Straight Arrow Connector 88">
                  <a:extLst>
                    <a:ext uri="{FF2B5EF4-FFF2-40B4-BE49-F238E27FC236}">
                      <a16:creationId xmlns:a16="http://schemas.microsoft.com/office/drawing/2014/main" id="{C96B81CE-8062-4A9D-8A71-989F4AB4166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05F93E48-58D7-4D93-8326-FE971CCB0D1F}"/>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C81353D-6CF6-470A-AA4E-070755C9BE3E}"/>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2" name="Straight Arrow Connector 91">
                  <a:extLst>
                    <a:ext uri="{FF2B5EF4-FFF2-40B4-BE49-F238E27FC236}">
                      <a16:creationId xmlns:a16="http://schemas.microsoft.com/office/drawing/2014/main" id="{CEAD84DB-7B33-496B-9050-0E703FE08B99}"/>
                    </a:ext>
                  </a:extLst>
                </p:cNvPr>
                <p:cNvCxnSpPr>
                  <a:cxnSpLocks/>
                  <a:stCxn id="90"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DF6B68F-6F58-4D4C-A4EF-00111489CDF3}"/>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56B7007C-8848-490A-A8CA-207E1FB0232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7ECD7192-64E4-4735-955F-57065430931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BBC43B45-93DB-4388-9EE4-87506763E626}"/>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97" name="Group 96">
              <a:extLst>
                <a:ext uri="{FF2B5EF4-FFF2-40B4-BE49-F238E27FC236}">
                  <a16:creationId xmlns:a16="http://schemas.microsoft.com/office/drawing/2014/main" id="{0B4E36B5-04CF-42F6-8D23-ED65FF68CF64}"/>
                </a:ext>
              </a:extLst>
            </p:cNvPr>
            <p:cNvGrpSpPr/>
            <p:nvPr/>
          </p:nvGrpSpPr>
          <p:grpSpPr>
            <a:xfrm>
              <a:off x="10673632" y="2092134"/>
              <a:ext cx="1424633" cy="452642"/>
              <a:chOff x="8223680" y="4069863"/>
              <a:chExt cx="1752274" cy="515118"/>
            </a:xfrm>
          </p:grpSpPr>
          <p:sp>
            <p:nvSpPr>
              <p:cNvPr id="98" name="Rectangle 97">
                <a:extLst>
                  <a:ext uri="{FF2B5EF4-FFF2-40B4-BE49-F238E27FC236}">
                    <a16:creationId xmlns:a16="http://schemas.microsoft.com/office/drawing/2014/main" id="{1DFFFD8C-8159-44A8-B4D8-5A45A84B0CD4}"/>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99" name="Group 98">
                <a:extLst>
                  <a:ext uri="{FF2B5EF4-FFF2-40B4-BE49-F238E27FC236}">
                    <a16:creationId xmlns:a16="http://schemas.microsoft.com/office/drawing/2014/main" id="{5D08B8CF-301D-4DF5-B2C4-9264C38E2839}"/>
                  </a:ext>
                </a:extLst>
              </p:cNvPr>
              <p:cNvGrpSpPr/>
              <p:nvPr/>
            </p:nvGrpSpPr>
            <p:grpSpPr>
              <a:xfrm>
                <a:off x="8395993" y="4176016"/>
                <a:ext cx="1400625" cy="302811"/>
                <a:chOff x="5827333" y="4633691"/>
                <a:chExt cx="6400800" cy="1383834"/>
              </a:xfrm>
            </p:grpSpPr>
            <p:sp>
              <p:nvSpPr>
                <p:cNvPr id="100" name="Rectangle 99">
                  <a:extLst>
                    <a:ext uri="{FF2B5EF4-FFF2-40B4-BE49-F238E27FC236}">
                      <a16:creationId xmlns:a16="http://schemas.microsoft.com/office/drawing/2014/main" id="{0CE96FF4-56DD-4A93-8F8B-49B5377D2C08}"/>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1" name="Straight Arrow Connector 100">
                  <a:extLst>
                    <a:ext uri="{FF2B5EF4-FFF2-40B4-BE49-F238E27FC236}">
                      <a16:creationId xmlns:a16="http://schemas.microsoft.com/office/drawing/2014/main" id="{BA4AF043-FC93-47C7-8ED0-AB61FE23E63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8754782A-F87A-4729-ADDB-343B65690A4A}"/>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E4E88022-59B6-4849-B682-8DEC19B83703}"/>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4" name="Straight Arrow Connector 103">
                  <a:extLst>
                    <a:ext uri="{FF2B5EF4-FFF2-40B4-BE49-F238E27FC236}">
                      <a16:creationId xmlns:a16="http://schemas.microsoft.com/office/drawing/2014/main" id="{DD86C163-6CD6-4FD1-BAB1-4264D9143724}"/>
                    </a:ext>
                  </a:extLst>
                </p:cNvPr>
                <p:cNvCxnSpPr>
                  <a:cxnSpLocks/>
                  <a:stCxn id="102"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33ADD8E4-8B3C-45C0-BF0B-92D201191B7E}"/>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23EBC617-7D26-426A-8401-CACADD53A5B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EF3B1399-0EF4-4A1C-8482-78E34283BBAB}"/>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625F978C-E7E0-4B95-917D-7E06D361503E}"/>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2" name="TextBox 1">
            <a:extLst>
              <a:ext uri="{FF2B5EF4-FFF2-40B4-BE49-F238E27FC236}">
                <a16:creationId xmlns:a16="http://schemas.microsoft.com/office/drawing/2014/main" id="{83E3591E-662F-4020-945D-04642917D88E}"/>
              </a:ext>
            </a:extLst>
          </p:cNvPr>
          <p:cNvSpPr txBox="1"/>
          <p:nvPr/>
        </p:nvSpPr>
        <p:spPr>
          <a:xfrm>
            <a:off x="565845" y="6389151"/>
            <a:ext cx="770627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Synapse Pipelines shares codebase with Azure Data Factory</a:t>
            </a:r>
          </a:p>
        </p:txBody>
      </p:sp>
    </p:spTree>
    <p:extLst>
      <p:ext uri="{BB962C8B-B14F-4D97-AF65-F5344CB8AC3E}">
        <p14:creationId xmlns:p14="http://schemas.microsoft.com/office/powerpoint/2010/main" val="2778557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
                                        </p:tgtEl>
                                        <p:attrNameLst>
                                          <p:attrName>style.visibility</p:attrName>
                                        </p:attrNameLst>
                                      </p:cBhvr>
                                      <p:to>
                                        <p:strVal val="visible"/>
                                      </p:to>
                                    </p:set>
                                    <p:animEffect transition="in" filter="fade">
                                      <p:cBhvr>
                                        <p:cTn id="17" dur="500"/>
                                        <p:tgtEl>
                                          <p:spTgt spid="1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500"/>
                                        <p:tgtEl>
                                          <p:spTgt spid="11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B6329C2-9B1B-48F5-B651-515B0D983403}"/>
              </a:ext>
            </a:extLst>
          </p:cNvPr>
          <p:cNvPicPr>
            <a:picLocks noChangeAspect="1"/>
          </p:cNvPicPr>
          <p:nvPr/>
        </p:nvPicPr>
        <p:blipFill>
          <a:blip r:embed="rId3"/>
          <a:stretch>
            <a:fillRect/>
          </a:stretch>
        </p:blipFill>
        <p:spPr>
          <a:xfrm>
            <a:off x="455696" y="2215345"/>
            <a:ext cx="8384680" cy="4543846"/>
          </a:xfrm>
          <a:prstGeom prst="rect">
            <a:avLst/>
          </a:prstGeom>
        </p:spPr>
      </p:pic>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Synapse Studio</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7446443" cy="1009330"/>
          </a:xfrm>
        </p:spPr>
        <p:txBody>
          <a:bodyPr/>
          <a:lstStyle/>
          <a:p>
            <a:pPr>
              <a:lnSpc>
                <a:spcPct val="100000"/>
              </a:lnSpc>
              <a:spcAft>
                <a:spcPts val="1000"/>
              </a:spcAft>
            </a:pPr>
            <a:r>
              <a:rPr lang="en-US" sz="1800" dirty="0"/>
              <a:t>Synapse Studio divided into </a:t>
            </a:r>
            <a:r>
              <a:rPr lang="en-US" sz="1800" b="1" dirty="0"/>
              <a:t>Activity hubs</a:t>
            </a:r>
            <a:r>
              <a:rPr lang="en-US" sz="1800" dirty="0"/>
              <a:t>.</a:t>
            </a:r>
          </a:p>
          <a:p>
            <a:pPr>
              <a:lnSpc>
                <a:spcPct val="100000"/>
              </a:lnSpc>
              <a:spcAft>
                <a:spcPts val="1000"/>
              </a:spcAft>
            </a:pPr>
            <a:r>
              <a:rPr lang="en-US" sz="1800" dirty="0"/>
              <a:t>These organize the tasks needed for building analytics solution.</a:t>
            </a:r>
          </a:p>
          <a:p>
            <a:endParaRPr lang="en-US" sz="1800" b="1" dirty="0"/>
          </a:p>
        </p:txBody>
      </p:sp>
      <p:sp>
        <p:nvSpPr>
          <p:cNvPr id="9" name="Rectangle 8">
            <a:extLst>
              <a:ext uri="{FF2B5EF4-FFF2-40B4-BE49-F238E27FC236}">
                <a16:creationId xmlns:a16="http://schemas.microsoft.com/office/drawing/2014/main" id="{3AF43572-2E52-4842-9BF9-0B016E660B47}"/>
              </a:ext>
            </a:extLst>
          </p:cNvPr>
          <p:cNvSpPr/>
          <p:nvPr/>
        </p:nvSpPr>
        <p:spPr bwMode="auto">
          <a:xfrm>
            <a:off x="2934333" y="2752989"/>
            <a:ext cx="9051244" cy="3931536"/>
          </a:xfrm>
          <a:prstGeom prst="rect">
            <a:avLst/>
          </a:prstGeom>
          <a:solidFill>
            <a:srgbClr val="F9FAF8"/>
          </a:solidFill>
          <a:ln>
            <a:noFill/>
            <a:headEnd type="none" w="med" len="med"/>
            <a:tailEnd type="none" w="med" len="med"/>
          </a:ln>
          <a:effectLst>
            <a:outerShdw blurRad="393700" dist="381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 Placeholder 4">
            <a:extLst>
              <a:ext uri="{FF2B5EF4-FFF2-40B4-BE49-F238E27FC236}">
                <a16:creationId xmlns:a16="http://schemas.microsoft.com/office/drawing/2014/main" id="{AB81B57A-9513-4FFB-9024-D3AEB7112842}"/>
              </a:ext>
            </a:extLst>
          </p:cNvPr>
          <p:cNvSpPr txBox="1">
            <a:spLocks/>
          </p:cNvSpPr>
          <p:nvPr/>
        </p:nvSpPr>
        <p:spPr>
          <a:xfrm>
            <a:off x="3679522" y="3344890"/>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Home</a:t>
            </a:r>
          </a:p>
        </p:txBody>
      </p:sp>
      <p:sp>
        <p:nvSpPr>
          <p:cNvPr id="11" name="Text Placeholder 5">
            <a:extLst>
              <a:ext uri="{FF2B5EF4-FFF2-40B4-BE49-F238E27FC236}">
                <a16:creationId xmlns:a16="http://schemas.microsoft.com/office/drawing/2014/main" id="{D6A14578-217B-4982-A409-F053E9FE10D6}"/>
              </a:ext>
            </a:extLst>
          </p:cNvPr>
          <p:cNvSpPr txBox="1">
            <a:spLocks/>
          </p:cNvSpPr>
          <p:nvPr/>
        </p:nvSpPr>
        <p:spPr>
          <a:xfrm>
            <a:off x="5743400" y="3344890"/>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Data</a:t>
            </a:r>
          </a:p>
        </p:txBody>
      </p:sp>
      <p:sp>
        <p:nvSpPr>
          <p:cNvPr id="12" name="Text Placeholder 6">
            <a:extLst>
              <a:ext uri="{FF2B5EF4-FFF2-40B4-BE49-F238E27FC236}">
                <a16:creationId xmlns:a16="http://schemas.microsoft.com/office/drawing/2014/main" id="{F236CE3A-06A3-4194-B8E7-421307FD1DAF}"/>
              </a:ext>
            </a:extLst>
          </p:cNvPr>
          <p:cNvSpPr txBox="1">
            <a:spLocks/>
          </p:cNvSpPr>
          <p:nvPr/>
        </p:nvSpPr>
        <p:spPr>
          <a:xfrm>
            <a:off x="3679522" y="5396411"/>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Monitor</a:t>
            </a:r>
          </a:p>
        </p:txBody>
      </p:sp>
      <p:sp>
        <p:nvSpPr>
          <p:cNvPr id="13" name="Text Placeholder 6">
            <a:extLst>
              <a:ext uri="{FF2B5EF4-FFF2-40B4-BE49-F238E27FC236}">
                <a16:creationId xmlns:a16="http://schemas.microsoft.com/office/drawing/2014/main" id="{87C9AAB7-89DF-4770-B467-C41052EDE876}"/>
              </a:ext>
            </a:extLst>
          </p:cNvPr>
          <p:cNvSpPr txBox="1">
            <a:spLocks/>
          </p:cNvSpPr>
          <p:nvPr/>
        </p:nvSpPr>
        <p:spPr>
          <a:xfrm>
            <a:off x="5789302" y="5428836"/>
            <a:ext cx="1990240" cy="220320"/>
          </a:xfrm>
          <a:prstGeom prst="rect">
            <a:avLst/>
          </a:prstGeom>
        </p:spPr>
        <p:txBody>
          <a:bodyPr lIns="0"/>
          <a:lstStyle>
            <a:defPPr>
              <a:defRPr lang="en-US"/>
            </a:defPPr>
            <a:lvl1pPr marL="228600" indent="-228600">
              <a:lnSpc>
                <a:spcPct val="90000"/>
              </a:lnSpc>
              <a:spcBef>
                <a:spcPts val="1000"/>
              </a:spcBef>
              <a:buFont typeface="Arial" panose="020B0604020202020204" pitchFamily="34" charset="0"/>
              <a:buChar char="•"/>
              <a:defRPr sz="1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Manage</a:t>
            </a:r>
          </a:p>
        </p:txBody>
      </p:sp>
      <p:pic>
        <p:nvPicPr>
          <p:cNvPr id="14" name="Picture 13">
            <a:extLst>
              <a:ext uri="{FF2B5EF4-FFF2-40B4-BE49-F238E27FC236}">
                <a16:creationId xmlns:a16="http://schemas.microsoft.com/office/drawing/2014/main" id="{82C85CA6-5FCB-40A4-A5E3-35C16EF1F217}"/>
              </a:ext>
            </a:extLst>
          </p:cNvPr>
          <p:cNvPicPr>
            <a:picLocks noChangeAspect="1"/>
          </p:cNvPicPr>
          <p:nvPr/>
        </p:nvPicPr>
        <p:blipFill>
          <a:blip r:embed="rId4"/>
          <a:stretch>
            <a:fillRect/>
          </a:stretch>
        </p:blipFill>
        <p:spPr>
          <a:xfrm>
            <a:off x="5735539" y="4998378"/>
            <a:ext cx="388207" cy="369722"/>
          </a:xfrm>
          <a:prstGeom prst="rect">
            <a:avLst/>
          </a:prstGeom>
        </p:spPr>
      </p:pic>
      <p:pic>
        <p:nvPicPr>
          <p:cNvPr id="15" name="Picture 14">
            <a:extLst>
              <a:ext uri="{FF2B5EF4-FFF2-40B4-BE49-F238E27FC236}">
                <a16:creationId xmlns:a16="http://schemas.microsoft.com/office/drawing/2014/main" id="{E8DF0B17-3C9E-4C09-8FCD-085B34F631A5}"/>
              </a:ext>
            </a:extLst>
          </p:cNvPr>
          <p:cNvPicPr>
            <a:picLocks noChangeAspect="1"/>
          </p:cNvPicPr>
          <p:nvPr/>
        </p:nvPicPr>
        <p:blipFill>
          <a:blip r:embed="rId5"/>
          <a:stretch>
            <a:fillRect/>
          </a:stretch>
        </p:blipFill>
        <p:spPr>
          <a:xfrm>
            <a:off x="3604017" y="3010720"/>
            <a:ext cx="397451" cy="323506"/>
          </a:xfrm>
          <a:prstGeom prst="rect">
            <a:avLst/>
          </a:prstGeom>
        </p:spPr>
      </p:pic>
      <p:pic>
        <p:nvPicPr>
          <p:cNvPr id="16" name="Picture 15">
            <a:extLst>
              <a:ext uri="{FF2B5EF4-FFF2-40B4-BE49-F238E27FC236}">
                <a16:creationId xmlns:a16="http://schemas.microsoft.com/office/drawing/2014/main" id="{694AA3F4-4458-405A-B3D0-24CCA83BFD0B}"/>
              </a:ext>
            </a:extLst>
          </p:cNvPr>
          <p:cNvPicPr>
            <a:picLocks noChangeAspect="1"/>
          </p:cNvPicPr>
          <p:nvPr/>
        </p:nvPicPr>
        <p:blipFill>
          <a:blip r:embed="rId6"/>
          <a:stretch>
            <a:fillRect/>
          </a:stretch>
        </p:blipFill>
        <p:spPr>
          <a:xfrm>
            <a:off x="3605885" y="5021412"/>
            <a:ext cx="351235" cy="360478"/>
          </a:xfrm>
          <a:prstGeom prst="rect">
            <a:avLst/>
          </a:prstGeom>
        </p:spPr>
      </p:pic>
      <p:pic>
        <p:nvPicPr>
          <p:cNvPr id="17" name="Picture 16">
            <a:extLst>
              <a:ext uri="{FF2B5EF4-FFF2-40B4-BE49-F238E27FC236}">
                <a16:creationId xmlns:a16="http://schemas.microsoft.com/office/drawing/2014/main" id="{24C88923-820D-4518-AE6E-52EDC21A6B3D}"/>
              </a:ext>
            </a:extLst>
          </p:cNvPr>
          <p:cNvPicPr>
            <a:picLocks noChangeAspect="1"/>
          </p:cNvPicPr>
          <p:nvPr/>
        </p:nvPicPr>
        <p:blipFill>
          <a:blip r:embed="rId7"/>
          <a:stretch>
            <a:fillRect/>
          </a:stretch>
        </p:blipFill>
        <p:spPr>
          <a:xfrm>
            <a:off x="5667212" y="2974352"/>
            <a:ext cx="332749" cy="341992"/>
          </a:xfrm>
          <a:prstGeom prst="rect">
            <a:avLst/>
          </a:prstGeom>
        </p:spPr>
      </p:pic>
      <p:pic>
        <p:nvPicPr>
          <p:cNvPr id="18" name="Picture 17">
            <a:extLst>
              <a:ext uri="{FF2B5EF4-FFF2-40B4-BE49-F238E27FC236}">
                <a16:creationId xmlns:a16="http://schemas.microsoft.com/office/drawing/2014/main" id="{B9BFA7E5-FB06-4D2E-BA8A-5DB678FC64C9}"/>
              </a:ext>
            </a:extLst>
          </p:cNvPr>
          <p:cNvPicPr>
            <a:picLocks noChangeAspect="1"/>
          </p:cNvPicPr>
          <p:nvPr/>
        </p:nvPicPr>
        <p:blipFill>
          <a:blip r:embed="rId8"/>
          <a:stretch>
            <a:fillRect/>
          </a:stretch>
        </p:blipFill>
        <p:spPr>
          <a:xfrm>
            <a:off x="9807884" y="2896779"/>
            <a:ext cx="443666" cy="378964"/>
          </a:xfrm>
          <a:prstGeom prst="rect">
            <a:avLst/>
          </a:prstGeom>
        </p:spPr>
      </p:pic>
      <p:sp>
        <p:nvSpPr>
          <p:cNvPr id="20" name="Text Placeholder 4">
            <a:extLst>
              <a:ext uri="{FF2B5EF4-FFF2-40B4-BE49-F238E27FC236}">
                <a16:creationId xmlns:a16="http://schemas.microsoft.com/office/drawing/2014/main" id="{D7B5B108-2333-4F58-8E35-BD823BF10CAD}"/>
              </a:ext>
            </a:extLst>
          </p:cNvPr>
          <p:cNvSpPr txBox="1">
            <a:spLocks/>
          </p:cNvSpPr>
          <p:nvPr/>
        </p:nvSpPr>
        <p:spPr>
          <a:xfrm>
            <a:off x="3679522" y="3635567"/>
            <a:ext cx="1679673" cy="615553"/>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Quick-access to common gestures, most-recently used items, and links to tutorials and documentation.</a:t>
            </a:r>
          </a:p>
        </p:txBody>
      </p:sp>
      <p:sp>
        <p:nvSpPr>
          <p:cNvPr id="21" name="Text Placeholder 5">
            <a:extLst>
              <a:ext uri="{FF2B5EF4-FFF2-40B4-BE49-F238E27FC236}">
                <a16:creationId xmlns:a16="http://schemas.microsoft.com/office/drawing/2014/main" id="{D80CE37A-50C5-49DA-B56A-8DAABF266CA9}"/>
              </a:ext>
            </a:extLst>
          </p:cNvPr>
          <p:cNvSpPr txBox="1">
            <a:spLocks/>
          </p:cNvSpPr>
          <p:nvPr/>
        </p:nvSpPr>
        <p:spPr>
          <a:xfrm>
            <a:off x="5743400" y="3635567"/>
            <a:ext cx="1780579" cy="307777"/>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Explore structured and unstructured data</a:t>
            </a:r>
          </a:p>
        </p:txBody>
      </p:sp>
      <p:sp>
        <p:nvSpPr>
          <p:cNvPr id="22" name="Text Placeholder 6">
            <a:extLst>
              <a:ext uri="{FF2B5EF4-FFF2-40B4-BE49-F238E27FC236}">
                <a16:creationId xmlns:a16="http://schemas.microsoft.com/office/drawing/2014/main" id="{E2DB2640-719C-4907-AFDB-DF36FA52AD3C}"/>
              </a:ext>
            </a:extLst>
          </p:cNvPr>
          <p:cNvSpPr txBox="1">
            <a:spLocks/>
          </p:cNvSpPr>
          <p:nvPr/>
        </p:nvSpPr>
        <p:spPr>
          <a:xfrm>
            <a:off x="3679522" y="5687088"/>
            <a:ext cx="1780581" cy="461665"/>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Centralized view of all resource usage and activities in the workspace.</a:t>
            </a:r>
          </a:p>
        </p:txBody>
      </p:sp>
      <p:sp>
        <p:nvSpPr>
          <p:cNvPr id="23" name="Text Placeholder 6">
            <a:extLst>
              <a:ext uri="{FF2B5EF4-FFF2-40B4-BE49-F238E27FC236}">
                <a16:creationId xmlns:a16="http://schemas.microsoft.com/office/drawing/2014/main" id="{E31A153A-461D-4974-BF4F-0EECEAE6DE15}"/>
              </a:ext>
            </a:extLst>
          </p:cNvPr>
          <p:cNvSpPr txBox="1">
            <a:spLocks/>
          </p:cNvSpPr>
          <p:nvPr/>
        </p:nvSpPr>
        <p:spPr>
          <a:xfrm>
            <a:off x="5799067" y="5729236"/>
            <a:ext cx="1867649" cy="307777"/>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Configure the workspace, pool, linked service, access to artifacts</a:t>
            </a:r>
          </a:p>
        </p:txBody>
      </p:sp>
      <p:sp>
        <p:nvSpPr>
          <p:cNvPr id="24" name="Text Placeholder 4">
            <a:extLst>
              <a:ext uri="{FF2B5EF4-FFF2-40B4-BE49-F238E27FC236}">
                <a16:creationId xmlns:a16="http://schemas.microsoft.com/office/drawing/2014/main" id="{650B02FD-520D-4D93-ABB1-C393BEE19411}"/>
              </a:ext>
            </a:extLst>
          </p:cNvPr>
          <p:cNvSpPr txBox="1">
            <a:spLocks/>
          </p:cNvSpPr>
          <p:nvPr/>
        </p:nvSpPr>
        <p:spPr>
          <a:xfrm>
            <a:off x="7662495" y="3316344"/>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Develop</a:t>
            </a:r>
          </a:p>
        </p:txBody>
      </p:sp>
      <p:sp>
        <p:nvSpPr>
          <p:cNvPr id="25" name="Text Placeholder 4">
            <a:extLst>
              <a:ext uri="{FF2B5EF4-FFF2-40B4-BE49-F238E27FC236}">
                <a16:creationId xmlns:a16="http://schemas.microsoft.com/office/drawing/2014/main" id="{BA4EEFB8-6574-4EBE-948C-8FCB2F2D3A2F}"/>
              </a:ext>
            </a:extLst>
          </p:cNvPr>
          <p:cNvSpPr txBox="1">
            <a:spLocks/>
          </p:cNvSpPr>
          <p:nvPr/>
        </p:nvSpPr>
        <p:spPr>
          <a:xfrm>
            <a:off x="7662495" y="3607021"/>
            <a:ext cx="1679673" cy="615553"/>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100000"/>
              </a:lnSpc>
              <a:defRPr/>
            </a:pPr>
            <a:r>
              <a:rPr lang="en-US" sz="1000" dirty="0">
                <a:solidFill>
                  <a:srgbClr val="44546A"/>
                </a:solidFill>
                <a:latin typeface="+mn-lt"/>
              </a:rPr>
              <a:t>Write code and the define business logic of the pipeline via notebooks, SQL scripts, Data flows, etc.</a:t>
            </a:r>
          </a:p>
        </p:txBody>
      </p:sp>
      <p:sp>
        <p:nvSpPr>
          <p:cNvPr id="26" name="Text Placeholder 4">
            <a:extLst>
              <a:ext uri="{FF2B5EF4-FFF2-40B4-BE49-F238E27FC236}">
                <a16:creationId xmlns:a16="http://schemas.microsoft.com/office/drawing/2014/main" id="{17FEC67F-EECC-48AB-8D27-067F61DB3460}"/>
              </a:ext>
            </a:extLst>
          </p:cNvPr>
          <p:cNvSpPr txBox="1">
            <a:spLocks/>
          </p:cNvSpPr>
          <p:nvPr/>
        </p:nvSpPr>
        <p:spPr>
          <a:xfrm>
            <a:off x="9863343" y="3296298"/>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dirty="0">
                <a:solidFill>
                  <a:prstClr val="black"/>
                </a:solidFill>
                <a:latin typeface="Segoe UI"/>
              </a:rPr>
              <a:t>Integrate</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7" name="Text Placeholder 4">
            <a:extLst>
              <a:ext uri="{FF2B5EF4-FFF2-40B4-BE49-F238E27FC236}">
                <a16:creationId xmlns:a16="http://schemas.microsoft.com/office/drawing/2014/main" id="{BA07A631-88D6-41B1-A896-9A935A7E3596}"/>
              </a:ext>
            </a:extLst>
          </p:cNvPr>
          <p:cNvSpPr txBox="1">
            <a:spLocks/>
          </p:cNvSpPr>
          <p:nvPr/>
        </p:nvSpPr>
        <p:spPr>
          <a:xfrm>
            <a:off x="9863343" y="3586975"/>
            <a:ext cx="1679673" cy="307777"/>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100000"/>
              </a:lnSpc>
              <a:defRPr/>
            </a:pPr>
            <a:r>
              <a:rPr lang="en-US" sz="1000" dirty="0">
                <a:solidFill>
                  <a:srgbClr val="44546A"/>
                </a:solidFill>
                <a:latin typeface="+mn-lt"/>
              </a:rPr>
              <a:t>Design pipelines that that move and transform data.</a:t>
            </a:r>
          </a:p>
        </p:txBody>
      </p:sp>
      <p:sp>
        <p:nvSpPr>
          <p:cNvPr id="28" name="Rectangle 27">
            <a:extLst>
              <a:ext uri="{FF2B5EF4-FFF2-40B4-BE49-F238E27FC236}">
                <a16:creationId xmlns:a16="http://schemas.microsoft.com/office/drawing/2014/main" id="{D960F193-92E5-4803-998F-D5E38F5F3FC0}"/>
              </a:ext>
            </a:extLst>
          </p:cNvPr>
          <p:cNvSpPr/>
          <p:nvPr/>
        </p:nvSpPr>
        <p:spPr bwMode="auto">
          <a:xfrm>
            <a:off x="331174" y="2581275"/>
            <a:ext cx="1484602" cy="175260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30" name="Straight Arrow Connector 29">
            <a:extLst>
              <a:ext uri="{FF2B5EF4-FFF2-40B4-BE49-F238E27FC236}">
                <a16:creationId xmlns:a16="http://schemas.microsoft.com/office/drawing/2014/main" id="{0AAD32D9-7273-4D11-B16D-78188404098E}"/>
              </a:ext>
            </a:extLst>
          </p:cNvPr>
          <p:cNvCxnSpPr>
            <a:stCxn id="28" idx="3"/>
          </p:cNvCxnSpPr>
          <p:nvPr/>
        </p:nvCxnSpPr>
        <p:spPr>
          <a:xfrm flipV="1">
            <a:off x="1815776" y="3434248"/>
            <a:ext cx="1118557" cy="0"/>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CDF3F6A4-728D-4C66-9A63-81749DE85A3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57174" y="3013691"/>
            <a:ext cx="215693" cy="215693"/>
          </a:xfrm>
          <a:prstGeom prst="rect">
            <a:avLst/>
          </a:prstGeom>
        </p:spPr>
      </p:pic>
    </p:spTree>
    <p:extLst>
      <p:ext uri="{BB962C8B-B14F-4D97-AF65-F5344CB8AC3E}">
        <p14:creationId xmlns:p14="http://schemas.microsoft.com/office/powerpoint/2010/main" val="267160596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a:xfrm>
            <a:off x="426427" y="77399"/>
            <a:ext cx="5555966" cy="757914"/>
          </a:xfrm>
        </p:spPr>
        <p:txBody>
          <a:bodyPr/>
          <a:lstStyle/>
          <a:p>
            <a:r>
              <a:rPr lang="en-US"/>
              <a:t>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057865"/>
            <a:ext cx="12012780" cy="877415"/>
          </a:xfrm>
        </p:spPr>
        <p:txBody>
          <a:bodyPr/>
          <a:lstStyle/>
          <a:p>
            <a:pPr>
              <a:lnSpc>
                <a:spcPct val="150000"/>
              </a:lnSpc>
              <a:spcAft>
                <a:spcPts val="600"/>
              </a:spcAft>
            </a:pPr>
            <a:r>
              <a:rPr lang="en-US" sz="2353"/>
              <a:t>Create pipelines to ingest, transform and load data with 90+ inbuilt connectors.</a:t>
            </a:r>
          </a:p>
          <a:p>
            <a:pPr>
              <a:lnSpc>
                <a:spcPct val="150000"/>
              </a:lnSpc>
              <a:spcAft>
                <a:spcPts val="600"/>
              </a:spcAft>
            </a:pPr>
            <a:r>
              <a:rPr lang="en-US" sz="2353"/>
              <a:t>Offers a wide range of activities that a pipeline can perform.</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3">
            <a:extLst>
              <a:ext uri="{28A0092B-C50C-407E-A947-70E740481C1C}">
                <a14:useLocalDpi xmlns:a14="http://schemas.microsoft.com/office/drawing/2010/main" val="0"/>
              </a:ext>
            </a:extLst>
          </a:blip>
          <a:srcRect t="8950" b="2739"/>
          <a:stretch/>
        </p:blipFill>
        <p:spPr>
          <a:xfrm>
            <a:off x="4115082" y="2510331"/>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701083"/>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207992" y="2701083"/>
            <a:ext cx="3427764" cy="20791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stCxn id="2" idx="1"/>
            <a:endCxn id="6" idx="3"/>
          </p:cNvCxnSpPr>
          <p:nvPr/>
        </p:nvCxnSpPr>
        <p:spPr>
          <a:xfrm flipH="1">
            <a:off x="2698488" y="3820598"/>
            <a:ext cx="2937268" cy="53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3496040" y="4940112"/>
            <a:ext cx="2139716" cy="11033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4"/>
          <a:stretch>
            <a:fillRect/>
          </a:stretch>
        </p:blipFill>
        <p:spPr>
          <a:xfrm>
            <a:off x="705082" y="3615591"/>
            <a:ext cx="1993407" cy="1485409"/>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5"/>
          <a:stretch>
            <a:fillRect/>
          </a:stretch>
        </p:blipFill>
        <p:spPr>
          <a:xfrm>
            <a:off x="214585" y="2346337"/>
            <a:ext cx="1993407" cy="1125310"/>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6"/>
          <a:stretch>
            <a:fillRect/>
          </a:stretch>
        </p:blipFill>
        <p:spPr>
          <a:xfrm>
            <a:off x="1517421" y="5244944"/>
            <a:ext cx="1978619" cy="1597120"/>
          </a:xfrm>
          <a:prstGeom prst="rect">
            <a:avLst/>
          </a:prstGeom>
          <a:ln>
            <a:solidFill>
              <a:schemeClr val="bg2">
                <a:lumMod val="50000"/>
              </a:schemeClr>
            </a:solidFill>
          </a:ln>
        </p:spPr>
      </p:pic>
    </p:spTree>
    <p:extLst>
      <p:ext uri="{BB962C8B-B14F-4D97-AF65-F5344CB8AC3E}">
        <p14:creationId xmlns:p14="http://schemas.microsoft.com/office/powerpoint/2010/main" val="3148404900"/>
      </p:ext>
    </p:extLst>
  </p:cSld>
  <p:clrMapOvr>
    <a:masterClrMapping/>
  </p:clrMapOvr>
  <p:transition>
    <p:fade/>
  </p:transition>
  <p:extLst>
    <p:ext uri="{6950BFC3-D8DA-4A85-94F7-54DA5524770B}">
      <p188:commentRel xmlns:p188="http://schemas.microsoft.com/office/powerpoint/2018/8/main" r:id="rId2"/>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a:t>Pipelines</a:t>
            </a:r>
          </a:p>
        </p:txBody>
      </p:sp>
      <p:sp>
        <p:nvSpPr>
          <p:cNvPr id="4" name="Text Placeholder 3">
            <a:extLst>
              <a:ext uri="{FF2B5EF4-FFF2-40B4-BE49-F238E27FC236}">
                <a16:creationId xmlns:a16="http://schemas.microsoft.com/office/drawing/2014/main" id="{1F2DF2B0-CC2A-48E3-8A5B-44EBBCEFF0AD}"/>
              </a:ext>
            </a:extLst>
          </p:cNvPr>
          <p:cNvSpPr>
            <a:spLocks noGrp="1"/>
          </p:cNvSpPr>
          <p:nvPr>
            <p:ph type="body" sz="quarter" idx="11"/>
          </p:nvPr>
        </p:nvSpPr>
        <p:spPr>
          <a:xfrm>
            <a:off x="210194" y="1130240"/>
            <a:ext cx="4437382" cy="5270139"/>
          </a:xfrm>
        </p:spPr>
        <p:txBody>
          <a:bodyPr/>
          <a:lstStyle/>
          <a:p>
            <a:r>
              <a:rPr lang="en-US" sz="1961" b="1" dirty="0">
                <a:solidFill>
                  <a:schemeClr val="tx2"/>
                </a:solidFill>
                <a:latin typeface="+mj-lt"/>
              </a:rPr>
              <a:t>Overview</a:t>
            </a:r>
          </a:p>
          <a:p>
            <a:pPr marL="280121" indent="-280121">
              <a:lnSpc>
                <a:spcPct val="150000"/>
              </a:lnSpc>
              <a:buFont typeface="Arial" panose="020B0604020202020204" pitchFamily="34" charset="0"/>
              <a:buChar char="•"/>
            </a:pPr>
            <a:r>
              <a:rPr lang="en-US" sz="1765" dirty="0">
                <a:solidFill>
                  <a:schemeClr val="tx1"/>
                </a:solidFill>
                <a:cs typeface="Segoe UI" panose="020B0502040204020203" pitchFamily="34" charset="0"/>
              </a:rPr>
              <a:t>Provide ability to load data from storage account to desired linked service. </a:t>
            </a:r>
          </a:p>
          <a:p>
            <a:pPr marL="280121" indent="-280121">
              <a:lnSpc>
                <a:spcPct val="150000"/>
              </a:lnSpc>
              <a:buFont typeface="Arial" panose="020B0604020202020204" pitchFamily="34" charset="0"/>
              <a:buChar char="•"/>
            </a:pPr>
            <a:r>
              <a:rPr lang="en-US" sz="1765" dirty="0">
                <a:solidFill>
                  <a:schemeClr val="tx1"/>
                </a:solidFill>
                <a:cs typeface="Segoe UI" panose="020B0502040204020203" pitchFamily="34" charset="0"/>
              </a:rPr>
              <a:t>Load data by manual execution of pipeline or by orchestration.</a:t>
            </a:r>
          </a:p>
          <a:p>
            <a:r>
              <a:rPr lang="en-US" sz="1961" b="1" dirty="0">
                <a:solidFill>
                  <a:schemeClr val="tx2"/>
                </a:solidFill>
                <a:latin typeface="+mj-lt"/>
              </a:rPr>
              <a:t>Benefits</a:t>
            </a:r>
            <a:endParaRPr lang="en-US" sz="1800" b="1" dirty="0">
              <a:solidFill>
                <a:schemeClr val="tx2"/>
              </a:solidFill>
              <a:latin typeface="+mj-lt"/>
            </a:endParaRP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Supports common loading patterns.</a:t>
            </a: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Fully parallel loading into data lake or SQL tables. </a:t>
            </a: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Graphical development experience.</a:t>
            </a:r>
          </a:p>
          <a:p>
            <a:pPr>
              <a:lnSpc>
                <a:spcPct val="150000"/>
              </a:lnSpc>
            </a:pPr>
            <a:endParaRPr lang="en-US" sz="1600" dirty="0">
              <a:solidFill>
                <a:schemeClr val="tx1"/>
              </a:solidFill>
              <a:cs typeface="Segoe UI" panose="020B0502040204020203" pitchFamily="34" charset="0"/>
            </a:endParaRPr>
          </a:p>
          <a:p>
            <a:endParaRPr lang="en-US" dirty="0"/>
          </a:p>
        </p:txBody>
      </p:sp>
      <p:pic>
        <p:nvPicPr>
          <p:cNvPr id="8" name="Picture 7">
            <a:extLst>
              <a:ext uri="{FF2B5EF4-FFF2-40B4-BE49-F238E27FC236}">
                <a16:creationId xmlns:a16="http://schemas.microsoft.com/office/drawing/2014/main" id="{3F8910F0-EEC8-43C4-9E5D-4D4A905E5504}"/>
              </a:ext>
            </a:extLst>
          </p:cNvPr>
          <p:cNvPicPr>
            <a:picLocks noChangeAspect="1"/>
          </p:cNvPicPr>
          <p:nvPr/>
        </p:nvPicPr>
        <p:blipFill rotWithShape="1">
          <a:blip r:embed="rId3"/>
          <a:srcRect t="-1" b="50479"/>
          <a:stretch/>
        </p:blipFill>
        <p:spPr>
          <a:xfrm>
            <a:off x="5112868" y="669192"/>
            <a:ext cx="6459173" cy="2186057"/>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047FBB2D-22E6-4D82-8093-9BF3D5303348}"/>
              </a:ext>
            </a:extLst>
          </p:cNvPr>
          <p:cNvPicPr>
            <a:picLocks noChangeAspect="1"/>
          </p:cNvPicPr>
          <p:nvPr/>
        </p:nvPicPr>
        <p:blipFill>
          <a:blip r:embed="rId4"/>
          <a:stretch>
            <a:fillRect/>
          </a:stretch>
        </p:blipFill>
        <p:spPr>
          <a:xfrm>
            <a:off x="4789124" y="2987399"/>
            <a:ext cx="7334229" cy="3728093"/>
          </a:xfrm>
          <a:prstGeom prst="rect">
            <a:avLst/>
          </a:prstGeom>
        </p:spPr>
      </p:pic>
    </p:spTree>
    <p:extLst>
      <p:ext uri="{BB962C8B-B14F-4D97-AF65-F5344CB8AC3E}">
        <p14:creationId xmlns:p14="http://schemas.microsoft.com/office/powerpoint/2010/main" val="37239858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t>Develop Hub - Data Flows</a:t>
            </a:r>
          </a:p>
        </p:txBody>
      </p:sp>
      <p:sp>
        <p:nvSpPr>
          <p:cNvPr id="7" name="Text Placeholder 3">
            <a:extLst>
              <a:ext uri="{FF2B5EF4-FFF2-40B4-BE49-F238E27FC236}">
                <a16:creationId xmlns:a16="http://schemas.microsoft.com/office/drawing/2014/main" id="{07BA9DA8-70D7-4BBE-AC27-15644B181A0D}"/>
              </a:ext>
            </a:extLst>
          </p:cNvPr>
          <p:cNvSpPr>
            <a:spLocks noGrp="1"/>
          </p:cNvSpPr>
          <p:nvPr>
            <p:ph type="body" sz="quarter" idx="11"/>
          </p:nvPr>
        </p:nvSpPr>
        <p:spPr>
          <a:xfrm>
            <a:off x="426426" y="1095294"/>
            <a:ext cx="8353681" cy="867747"/>
          </a:xfrm>
        </p:spPr>
        <p:txBody>
          <a:bodyPr/>
          <a:lstStyle/>
          <a:p>
            <a:pPr>
              <a:lnSpc>
                <a:spcPct val="100000"/>
              </a:lnSpc>
              <a:spcAft>
                <a:spcPts val="1000"/>
              </a:spcAft>
            </a:pPr>
            <a:r>
              <a:rPr lang="en-US" sz="1800" dirty="0">
                <a:solidFill>
                  <a:schemeClr val="tx1"/>
                </a:solidFill>
              </a:rPr>
              <a:t>Data flows are a visual way of specifying how to transform data.</a:t>
            </a:r>
          </a:p>
          <a:p>
            <a:pPr>
              <a:lnSpc>
                <a:spcPct val="100000"/>
              </a:lnSpc>
              <a:spcAft>
                <a:spcPts val="1000"/>
              </a:spcAft>
            </a:pPr>
            <a:r>
              <a:rPr lang="en-US" sz="1800" dirty="0">
                <a:solidFill>
                  <a:schemeClr val="tx1"/>
                </a:solidFill>
              </a:rPr>
              <a:t>Provides a code-free experience.</a:t>
            </a: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p:txBody>
      </p:sp>
      <p:pic>
        <p:nvPicPr>
          <p:cNvPr id="2" name="Picture 1">
            <a:extLst>
              <a:ext uri="{FF2B5EF4-FFF2-40B4-BE49-F238E27FC236}">
                <a16:creationId xmlns:a16="http://schemas.microsoft.com/office/drawing/2014/main" id="{2F96777E-984A-4153-A02D-F1830D3A4319}"/>
              </a:ext>
            </a:extLst>
          </p:cNvPr>
          <p:cNvPicPr>
            <a:picLocks noChangeAspect="1"/>
          </p:cNvPicPr>
          <p:nvPr/>
        </p:nvPicPr>
        <p:blipFill>
          <a:blip r:embed="rId2"/>
          <a:stretch>
            <a:fillRect/>
          </a:stretch>
        </p:blipFill>
        <p:spPr>
          <a:xfrm>
            <a:off x="2403763" y="2077730"/>
            <a:ext cx="9538855" cy="4434039"/>
          </a:xfrm>
          <a:prstGeom prst="rect">
            <a:avLst/>
          </a:prstGeom>
          <a:ln>
            <a:solidFill>
              <a:schemeClr val="tx1"/>
            </a:solidFill>
          </a:ln>
        </p:spPr>
      </p:pic>
    </p:spTree>
    <p:extLst>
      <p:ext uri="{BB962C8B-B14F-4D97-AF65-F5344CB8AC3E}">
        <p14:creationId xmlns:p14="http://schemas.microsoft.com/office/powerpoint/2010/main" val="348883034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8AAE9-BEF0-4530-994D-E41ADED20A05}"/>
              </a:ext>
            </a:extLst>
          </p:cNvPr>
          <p:cNvSpPr>
            <a:spLocks noGrp="1"/>
          </p:cNvSpPr>
          <p:nvPr>
            <p:ph type="title"/>
          </p:nvPr>
        </p:nvSpPr>
        <p:spPr>
          <a:xfrm>
            <a:off x="589044" y="457622"/>
            <a:ext cx="11016957" cy="553920"/>
          </a:xfrm>
          <a:prstGeom prst="rect">
            <a:avLst/>
          </a:prstGeom>
        </p:spPr>
        <p:txBody>
          <a:bodyPr wrap="square" anchor="t">
            <a:normAutofit/>
          </a:bodyPr>
          <a:lstStyle/>
          <a:p>
            <a:r>
              <a:rPr lang="en-US"/>
              <a:t>Dataflow Capabilities</a:t>
            </a:r>
          </a:p>
        </p:txBody>
      </p:sp>
      <p:graphicFrame>
        <p:nvGraphicFramePr>
          <p:cNvPr id="5" name="Text Placeholder 2">
            <a:extLst>
              <a:ext uri="{FF2B5EF4-FFF2-40B4-BE49-F238E27FC236}">
                <a16:creationId xmlns:a16="http://schemas.microsoft.com/office/drawing/2014/main" id="{037D50C0-5979-4AD3-AD06-AFE5881B4536}"/>
              </a:ext>
            </a:extLst>
          </p:cNvPr>
          <p:cNvGraphicFramePr/>
          <p:nvPr/>
        </p:nvGraphicFramePr>
        <p:xfrm>
          <a:off x="280971" y="1435383"/>
          <a:ext cx="11910163" cy="51783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80824943"/>
      </p:ext>
    </p:extLst>
  </p:cSld>
  <p:clrMapOvr>
    <a:masterClrMapping/>
  </p:clrMapOvr>
  <p:transition>
    <p:fade/>
  </p:transition>
  <p:extLst>
    <p:ext uri="{6950BFC3-D8DA-4A85-94F7-54DA5524770B}">
      <p188:commentRel xmlns:p188="http://schemas.microsoft.com/office/powerpoint/2018/8/main" r:id="rId3"/>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431EB-87AC-44C6-B7A9-C96216E08354}"/>
              </a:ext>
            </a:extLst>
          </p:cNvPr>
          <p:cNvSpPr>
            <a:spLocks noGrp="1"/>
          </p:cNvSpPr>
          <p:nvPr>
            <p:ph type="title"/>
          </p:nvPr>
        </p:nvSpPr>
        <p:spPr/>
        <p:txBody>
          <a:bodyPr/>
          <a:lstStyle/>
          <a:p>
            <a:r>
              <a:rPr lang="en-US"/>
              <a:t>Triggers</a:t>
            </a:r>
          </a:p>
        </p:txBody>
      </p:sp>
      <p:sp>
        <p:nvSpPr>
          <p:cNvPr id="4" name="Text Placeholder 3">
            <a:extLst>
              <a:ext uri="{FF2B5EF4-FFF2-40B4-BE49-F238E27FC236}">
                <a16:creationId xmlns:a16="http://schemas.microsoft.com/office/drawing/2014/main" id="{0F4EFC09-9557-4414-9AE6-9E216D0B11C8}"/>
              </a:ext>
            </a:extLst>
          </p:cNvPr>
          <p:cNvSpPr>
            <a:spLocks noGrp="1"/>
          </p:cNvSpPr>
          <p:nvPr>
            <p:ph type="body" sz="quarter" idx="11"/>
          </p:nvPr>
        </p:nvSpPr>
        <p:spPr>
          <a:xfrm>
            <a:off x="426427" y="1240179"/>
            <a:ext cx="4669591" cy="5128095"/>
          </a:xfrm>
        </p:spPr>
        <p:txBody>
          <a:bodyPr/>
          <a:lstStyle/>
          <a:p>
            <a:r>
              <a:rPr lang="en-US" sz="1961" dirty="0">
                <a:solidFill>
                  <a:schemeClr val="tx2"/>
                </a:solidFill>
                <a:latin typeface="+mj-lt"/>
              </a:rPr>
              <a:t>Overview</a:t>
            </a:r>
          </a:p>
          <a:p>
            <a:r>
              <a:rPr lang="en-US" sz="1765" dirty="0"/>
              <a:t>Triggers represent a unit of processing that determines when a pipeline execution needs to be kicked off. </a:t>
            </a:r>
          </a:p>
          <a:p>
            <a:r>
              <a:rPr lang="en-US" sz="1765" dirty="0"/>
              <a:t>Data Integration offers 3 trigger types as – </a:t>
            </a:r>
          </a:p>
          <a:p>
            <a:pPr marL="342834" indent="-342834">
              <a:buAutoNum type="arabicPeriod"/>
            </a:pPr>
            <a:r>
              <a:rPr lang="en-US" sz="1765" dirty="0"/>
              <a:t>Schedule – gets fired at a schedule with information of  start date, recurrence, end date</a:t>
            </a:r>
          </a:p>
          <a:p>
            <a:pPr marL="342834" indent="-342834">
              <a:buAutoNum type="arabicPeriod"/>
            </a:pPr>
            <a:r>
              <a:rPr lang="en-US" sz="1765" dirty="0"/>
              <a:t>Event – gets fired on specified Storage event</a:t>
            </a:r>
          </a:p>
          <a:p>
            <a:pPr marL="342834" indent="-342834">
              <a:buAutoNum type="arabicPeriod"/>
            </a:pPr>
            <a:r>
              <a:rPr lang="en-US" sz="1765" dirty="0"/>
              <a:t>Tumbling window – gets fired at a periodic time interval from a specified start date, while retaining state</a:t>
            </a:r>
          </a:p>
          <a:p>
            <a:r>
              <a:rPr lang="en-US" sz="1765" dirty="0"/>
              <a:t>It also provides ability to monitor pipeline runs and control trigger execution.</a:t>
            </a:r>
          </a:p>
          <a:p>
            <a:endParaRPr lang="en-US" sz="1765" dirty="0"/>
          </a:p>
          <a:p>
            <a:r>
              <a:rPr lang="en-US" sz="1765" dirty="0"/>
              <a:t> </a:t>
            </a:r>
          </a:p>
        </p:txBody>
      </p:sp>
      <p:pic>
        <p:nvPicPr>
          <p:cNvPr id="7" name="Picture 6">
            <a:extLst>
              <a:ext uri="{FF2B5EF4-FFF2-40B4-BE49-F238E27FC236}">
                <a16:creationId xmlns:a16="http://schemas.microsoft.com/office/drawing/2014/main" id="{1E89CD30-F105-4B8D-BBAD-04B183566B2A}"/>
              </a:ext>
            </a:extLst>
          </p:cNvPr>
          <p:cNvPicPr>
            <a:picLocks noChangeAspect="1"/>
          </p:cNvPicPr>
          <p:nvPr/>
        </p:nvPicPr>
        <p:blipFill>
          <a:blip r:embed="rId3"/>
          <a:stretch>
            <a:fillRect/>
          </a:stretch>
        </p:blipFill>
        <p:spPr>
          <a:xfrm>
            <a:off x="5006233" y="3025317"/>
            <a:ext cx="6079928" cy="2662663"/>
          </a:xfrm>
          <a:prstGeom prst="rect">
            <a:avLst/>
          </a:prstGeom>
        </p:spPr>
      </p:pic>
      <p:pic>
        <p:nvPicPr>
          <p:cNvPr id="8" name="Picture 7">
            <a:extLst>
              <a:ext uri="{FF2B5EF4-FFF2-40B4-BE49-F238E27FC236}">
                <a16:creationId xmlns:a16="http://schemas.microsoft.com/office/drawing/2014/main" id="{9EE479A3-182F-47BC-9429-B3A464A6A5EF}"/>
              </a:ext>
            </a:extLst>
          </p:cNvPr>
          <p:cNvPicPr>
            <a:picLocks noChangeAspect="1"/>
          </p:cNvPicPr>
          <p:nvPr/>
        </p:nvPicPr>
        <p:blipFill>
          <a:blip r:embed="rId4"/>
          <a:stretch>
            <a:fillRect/>
          </a:stretch>
        </p:blipFill>
        <p:spPr>
          <a:xfrm>
            <a:off x="8534490" y="201298"/>
            <a:ext cx="3506023" cy="3678017"/>
          </a:xfrm>
          <a:prstGeom prst="rect">
            <a:avLst/>
          </a:prstGeom>
          <a:ln>
            <a:solidFill>
              <a:schemeClr val="bg2">
                <a:lumMod val="50000"/>
              </a:schemeClr>
            </a:solidFill>
          </a:ln>
        </p:spPr>
      </p:pic>
      <p:cxnSp>
        <p:nvCxnSpPr>
          <p:cNvPr id="9" name="Connector: Elbow 8">
            <a:extLst>
              <a:ext uri="{FF2B5EF4-FFF2-40B4-BE49-F238E27FC236}">
                <a16:creationId xmlns:a16="http://schemas.microsoft.com/office/drawing/2014/main" id="{0725666C-A2F4-404D-944F-1B7BF4A242C0}"/>
              </a:ext>
            </a:extLst>
          </p:cNvPr>
          <p:cNvCxnSpPr>
            <a:cxnSpLocks/>
            <a:endCxn id="8" idx="1"/>
          </p:cNvCxnSpPr>
          <p:nvPr/>
        </p:nvCxnSpPr>
        <p:spPr>
          <a:xfrm flipV="1">
            <a:off x="5929864" y="2040307"/>
            <a:ext cx="2604626" cy="2325474"/>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860131"/>
      </p:ext>
    </p:extLst>
  </p:cSld>
  <p:clrMapOvr>
    <a:masterClrMapping/>
  </p:clrMapOvr>
  <p:transition>
    <p:fade/>
  </p:transition>
  <p:extLst>
    <p:ext uri="{6950BFC3-D8DA-4A85-94F7-54DA5524770B}">
      <p188:commentRel xmlns:p188="http://schemas.microsoft.com/office/powerpoint/2018/8/main" r:id="rId2"/>
    </p:ext>
  </p:extLs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8697D7-D0AC-4C44-8809-E1F8E37E2D84}"/>
              </a:ext>
            </a:extLst>
          </p:cNvPr>
          <p:cNvPicPr>
            <a:picLocks noChangeAspect="1"/>
          </p:cNvPicPr>
          <p:nvPr/>
        </p:nvPicPr>
        <p:blipFill>
          <a:blip r:embed="rId3"/>
          <a:stretch>
            <a:fillRect/>
          </a:stretch>
        </p:blipFill>
        <p:spPr>
          <a:xfrm>
            <a:off x="5874529" y="890802"/>
            <a:ext cx="5237401" cy="2833688"/>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6424" y="168129"/>
            <a:ext cx="7420619" cy="758022"/>
          </a:xfrm>
        </p:spPr>
        <p:txBody>
          <a:bodyPr/>
          <a:lstStyle/>
          <a:p>
            <a:r>
              <a:rPr lang="en-US" dirty="0"/>
              <a:t>Manage – Integration runtimes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4" y="999285"/>
            <a:ext cx="5350187" cy="5560135"/>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t>Integration runtimes are the compute infrastructure used by Pipelines to provide the data integration capabilities across different network environments. An integration runtime provides the bridge between the activity and linked services.</a:t>
            </a:r>
            <a:endParaRPr lang="en-US" sz="1600" dirty="0">
              <a:latin typeface="Segoe UI"/>
            </a:endParaRPr>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t>Offers Azure Integration Runtime or Self-Hosted Integration Runtime</a:t>
            </a:r>
          </a:p>
          <a:p>
            <a:pPr>
              <a:lnSpc>
                <a:spcPct val="110000"/>
              </a:lnSpc>
              <a:spcBef>
                <a:spcPts val="600"/>
              </a:spcBef>
              <a:spcAft>
                <a:spcPts val="600"/>
              </a:spcAft>
            </a:pPr>
            <a:r>
              <a:rPr lang="en-US" sz="1600" dirty="0"/>
              <a:t>Azure Integration Runtime – provides fully managed, serverless compute in Azure</a:t>
            </a:r>
          </a:p>
          <a:p>
            <a:pPr>
              <a:lnSpc>
                <a:spcPct val="110000"/>
              </a:lnSpc>
              <a:spcBef>
                <a:spcPts val="600"/>
              </a:spcBef>
              <a:spcAft>
                <a:spcPts val="600"/>
              </a:spcAft>
            </a:pPr>
            <a:r>
              <a:rPr lang="en-US" sz="1600" dirty="0"/>
              <a:t>Self-Hosted Integration Runtime – use compute resources in on-premises machine or a VM inside private network</a:t>
            </a:r>
          </a:p>
          <a:p>
            <a:pPr>
              <a:lnSpc>
                <a:spcPct val="110000"/>
              </a:lnSpc>
              <a:spcBef>
                <a:spcPts val="600"/>
              </a:spcBef>
              <a:spcAft>
                <a:spcPts val="600"/>
              </a:spcAft>
            </a:pPr>
            <a:endParaRPr lang="en-US" sz="1600" dirty="0"/>
          </a:p>
        </p:txBody>
      </p:sp>
      <p:sp>
        <p:nvSpPr>
          <p:cNvPr id="7" name="Rectangle 6">
            <a:extLst>
              <a:ext uri="{FF2B5EF4-FFF2-40B4-BE49-F238E27FC236}">
                <a16:creationId xmlns:a16="http://schemas.microsoft.com/office/drawing/2014/main" id="{3E2649C9-45D5-4F5A-B209-D9D5FAB837CD}"/>
              </a:ext>
            </a:extLst>
          </p:cNvPr>
          <p:cNvSpPr/>
          <p:nvPr/>
        </p:nvSpPr>
        <p:spPr bwMode="auto">
          <a:xfrm>
            <a:off x="6243489" y="2769643"/>
            <a:ext cx="1086926" cy="21741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2D515019-8678-4FC6-8595-BC6A0B5C87BC}"/>
              </a:ext>
            </a:extLst>
          </p:cNvPr>
          <p:cNvPicPr>
            <a:picLocks noChangeAspect="1"/>
          </p:cNvPicPr>
          <p:nvPr/>
        </p:nvPicPr>
        <p:blipFill>
          <a:blip r:embed="rId4"/>
          <a:stretch>
            <a:fillRect/>
          </a:stretch>
        </p:blipFill>
        <p:spPr>
          <a:xfrm>
            <a:off x="8703600" y="2834281"/>
            <a:ext cx="3368025" cy="3961648"/>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3B66D9B3-BECD-4DA7-A13A-785439782F4B}"/>
              </a:ext>
            </a:extLst>
          </p:cNvPr>
          <p:cNvSpPr/>
          <p:nvPr/>
        </p:nvSpPr>
        <p:spPr bwMode="auto">
          <a:xfrm>
            <a:off x="7755592" y="1795749"/>
            <a:ext cx="551126" cy="24195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Connector: Elbow 12">
            <a:extLst>
              <a:ext uri="{FF2B5EF4-FFF2-40B4-BE49-F238E27FC236}">
                <a16:creationId xmlns:a16="http://schemas.microsoft.com/office/drawing/2014/main" id="{D9137469-2651-4AA1-88EA-3B10EE27024D}"/>
              </a:ext>
            </a:extLst>
          </p:cNvPr>
          <p:cNvCxnSpPr>
            <a:cxnSpLocks/>
            <a:stCxn id="10" idx="3"/>
            <a:endCxn id="9" idx="0"/>
          </p:cNvCxnSpPr>
          <p:nvPr/>
        </p:nvCxnSpPr>
        <p:spPr>
          <a:xfrm>
            <a:off x="8306718" y="1916728"/>
            <a:ext cx="2080895" cy="91755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68975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580194-EC0A-4159-84F8-5B2CA72D5259}"/>
              </a:ext>
            </a:extLst>
          </p:cNvPr>
          <p:cNvSpPr>
            <a:spLocks noGrp="1"/>
          </p:cNvSpPr>
          <p:nvPr>
            <p:ph type="title"/>
          </p:nvPr>
        </p:nvSpPr>
        <p:spPr>
          <a:xfrm>
            <a:off x="426426" y="222583"/>
            <a:ext cx="10544065" cy="758022"/>
          </a:xfrm>
        </p:spPr>
        <p:txBody>
          <a:bodyPr/>
          <a:lstStyle/>
          <a:p>
            <a:r>
              <a:rPr lang="en-US" dirty="0"/>
              <a:t>Data Movement with Integration Runtimes</a:t>
            </a:r>
          </a:p>
        </p:txBody>
      </p:sp>
      <p:sp>
        <p:nvSpPr>
          <p:cNvPr id="4" name="Text Placeholder 3">
            <a:extLst>
              <a:ext uri="{FF2B5EF4-FFF2-40B4-BE49-F238E27FC236}">
                <a16:creationId xmlns:a16="http://schemas.microsoft.com/office/drawing/2014/main" id="{4D0BE427-19F6-4B80-B6C6-A09A24EB395C}"/>
              </a:ext>
            </a:extLst>
          </p:cNvPr>
          <p:cNvSpPr>
            <a:spLocks noGrp="1"/>
          </p:cNvSpPr>
          <p:nvPr>
            <p:ph type="body" sz="quarter" idx="11"/>
          </p:nvPr>
        </p:nvSpPr>
        <p:spPr>
          <a:xfrm>
            <a:off x="427228" y="1130241"/>
            <a:ext cx="6589516" cy="4934284"/>
          </a:xfrm>
        </p:spPr>
        <p:txBody>
          <a:bodyPr/>
          <a:lstStyle/>
          <a:p>
            <a:pPr>
              <a:lnSpc>
                <a:spcPct val="150000"/>
              </a:lnSpc>
              <a:spcAft>
                <a:spcPts val="600"/>
              </a:spcAft>
            </a:pPr>
            <a:r>
              <a:rPr lang="en-US" sz="1961" b="1" dirty="0">
                <a:solidFill>
                  <a:schemeClr val="tx2"/>
                </a:solidFill>
                <a:latin typeface="+mj-lt"/>
              </a:rPr>
              <a:t>Scalable </a:t>
            </a:r>
          </a:p>
          <a:p>
            <a:pPr marL="280121" indent="-280121">
              <a:lnSpc>
                <a:spcPct val="100000"/>
              </a:lnSpc>
              <a:spcAft>
                <a:spcPts val="600"/>
              </a:spcAft>
              <a:buFont typeface="Arial" panose="020B0604020202020204" pitchFamily="34" charset="0"/>
              <a:buChar char="•"/>
            </a:pPr>
            <a:r>
              <a:rPr lang="en-US" sz="1765" dirty="0">
                <a:solidFill>
                  <a:schemeClr val="tx1"/>
                </a:solidFill>
              </a:rPr>
              <a:t>per job elasticity </a:t>
            </a:r>
          </a:p>
          <a:p>
            <a:pPr marL="280121" indent="-280121">
              <a:lnSpc>
                <a:spcPct val="100000"/>
              </a:lnSpc>
              <a:spcAft>
                <a:spcPts val="600"/>
              </a:spcAft>
              <a:buFont typeface="Arial" panose="020B0604020202020204" pitchFamily="34" charset="0"/>
              <a:buChar char="•"/>
            </a:pPr>
            <a:r>
              <a:rPr lang="en-US" sz="1765" dirty="0">
                <a:solidFill>
                  <a:schemeClr val="tx1"/>
                </a:solidFill>
              </a:rPr>
              <a:t>Up to 4 GB/s </a:t>
            </a:r>
          </a:p>
          <a:p>
            <a:pPr>
              <a:lnSpc>
                <a:spcPct val="100000"/>
              </a:lnSpc>
              <a:spcAft>
                <a:spcPts val="600"/>
              </a:spcAft>
            </a:pPr>
            <a:endParaRPr lang="en-US" sz="1765" dirty="0">
              <a:solidFill>
                <a:schemeClr val="tx1"/>
              </a:solidFill>
            </a:endParaRPr>
          </a:p>
          <a:p>
            <a:pPr>
              <a:lnSpc>
                <a:spcPct val="150000"/>
              </a:lnSpc>
              <a:spcAft>
                <a:spcPts val="600"/>
              </a:spcAft>
            </a:pPr>
            <a:r>
              <a:rPr lang="en-US" sz="1961" b="1" dirty="0">
                <a:solidFill>
                  <a:schemeClr val="tx2"/>
                </a:solidFill>
                <a:latin typeface="+mj-lt"/>
              </a:rPr>
              <a:t>Simple </a:t>
            </a:r>
          </a:p>
          <a:p>
            <a:pPr marL="280121" indent="-280121">
              <a:lnSpc>
                <a:spcPct val="100000"/>
              </a:lnSpc>
              <a:spcAft>
                <a:spcPts val="600"/>
              </a:spcAft>
              <a:buFont typeface="Arial" panose="020B0604020202020204" pitchFamily="34" charset="0"/>
              <a:buChar char="•"/>
            </a:pPr>
            <a:r>
              <a:rPr lang="en-US" sz="1765" dirty="0">
                <a:solidFill>
                  <a:schemeClr val="tx1"/>
                </a:solidFill>
              </a:rPr>
              <a:t>Visually author or via code (Python, </a:t>
            </a:r>
            <a:r>
              <a:rPr lang="en-US" sz="1765" dirty="0" err="1">
                <a:solidFill>
                  <a:schemeClr val="tx1"/>
                </a:solidFill>
              </a:rPr>
              <a:t>.Net</a:t>
            </a:r>
            <a:r>
              <a:rPr lang="en-US" sz="1765" dirty="0">
                <a:solidFill>
                  <a:schemeClr val="tx1"/>
                </a:solidFill>
              </a:rPr>
              <a:t>, etc.)  </a:t>
            </a:r>
          </a:p>
          <a:p>
            <a:pPr marL="280121" indent="-280121">
              <a:lnSpc>
                <a:spcPct val="100000"/>
              </a:lnSpc>
              <a:spcAft>
                <a:spcPts val="600"/>
              </a:spcAft>
              <a:buFont typeface="Arial" panose="020B0604020202020204" pitchFamily="34" charset="0"/>
              <a:buChar char="•"/>
            </a:pPr>
            <a:r>
              <a:rPr lang="en-US" sz="1765" dirty="0">
                <a:solidFill>
                  <a:schemeClr val="tx1"/>
                </a:solidFill>
              </a:rPr>
              <a:t>Serverless, no infrastructure to manage </a:t>
            </a:r>
          </a:p>
          <a:p>
            <a:pPr>
              <a:lnSpc>
                <a:spcPct val="100000"/>
              </a:lnSpc>
              <a:spcAft>
                <a:spcPts val="600"/>
              </a:spcAft>
            </a:pPr>
            <a:endParaRPr lang="en-US" sz="1765" dirty="0">
              <a:solidFill>
                <a:schemeClr val="tx1"/>
              </a:solidFill>
            </a:endParaRPr>
          </a:p>
          <a:p>
            <a:pPr>
              <a:lnSpc>
                <a:spcPct val="150000"/>
              </a:lnSpc>
              <a:spcAft>
                <a:spcPts val="600"/>
              </a:spcAft>
            </a:pPr>
            <a:r>
              <a:rPr lang="en-US" sz="1961" b="1" dirty="0">
                <a:solidFill>
                  <a:schemeClr val="tx2"/>
                </a:solidFill>
                <a:latin typeface="+mj-lt"/>
              </a:rPr>
              <a:t>Access all your data    </a:t>
            </a:r>
          </a:p>
          <a:p>
            <a:pPr marL="280121" indent="-280121">
              <a:lnSpc>
                <a:spcPct val="100000"/>
              </a:lnSpc>
              <a:spcAft>
                <a:spcPts val="600"/>
              </a:spcAft>
              <a:buFont typeface="Arial" panose="020B0604020202020204" pitchFamily="34" charset="0"/>
              <a:buChar char="•"/>
            </a:pPr>
            <a:r>
              <a:rPr lang="en-US" sz="1765" dirty="0">
                <a:solidFill>
                  <a:schemeClr val="tx1"/>
                </a:solidFill>
              </a:rPr>
              <a:t>90+ connectors provided and growing (cloud, on premises, SaaS)</a:t>
            </a:r>
          </a:p>
          <a:p>
            <a:pPr marL="280121" indent="-280121">
              <a:lnSpc>
                <a:spcPct val="100000"/>
              </a:lnSpc>
              <a:spcAft>
                <a:spcPts val="600"/>
              </a:spcAft>
              <a:buFont typeface="Arial" panose="020B0604020202020204" pitchFamily="34" charset="0"/>
              <a:buChar char="•"/>
            </a:pPr>
            <a:r>
              <a:rPr lang="en-US" sz="1765" dirty="0">
                <a:solidFill>
                  <a:schemeClr val="tx1"/>
                </a:solidFill>
              </a:rPr>
              <a:t>Data Movement as a Service: 25 points of presence worldwide  </a:t>
            </a:r>
          </a:p>
          <a:p>
            <a:pPr marL="280121" indent="-280121">
              <a:lnSpc>
                <a:spcPct val="100000"/>
              </a:lnSpc>
              <a:spcAft>
                <a:spcPts val="600"/>
              </a:spcAft>
              <a:buFont typeface="Arial" panose="020B0604020202020204" pitchFamily="34" charset="0"/>
              <a:buChar char="•"/>
            </a:pPr>
            <a:r>
              <a:rPr lang="en-US" sz="1765" dirty="0">
                <a:solidFill>
                  <a:schemeClr val="tx1"/>
                </a:solidFill>
              </a:rPr>
              <a:t>Self-hostable Integration Runtime for hybrid movement</a:t>
            </a:r>
          </a:p>
          <a:p>
            <a:pPr>
              <a:lnSpc>
                <a:spcPct val="150000"/>
              </a:lnSpc>
            </a:pPr>
            <a:endParaRPr lang="en-US" sz="1961" dirty="0">
              <a:solidFill>
                <a:srgbClr val="353535"/>
              </a:solidFill>
              <a:cs typeface="Segoe UI" panose="020B0502040204020203" pitchFamily="34" charset="0"/>
            </a:endParaRPr>
          </a:p>
        </p:txBody>
      </p:sp>
      <p:grpSp>
        <p:nvGrpSpPr>
          <p:cNvPr id="60" name="Group 59">
            <a:extLst>
              <a:ext uri="{FF2B5EF4-FFF2-40B4-BE49-F238E27FC236}">
                <a16:creationId xmlns:a16="http://schemas.microsoft.com/office/drawing/2014/main" id="{AAF7B35D-577A-4043-885F-8A09E3A08E54}"/>
              </a:ext>
            </a:extLst>
          </p:cNvPr>
          <p:cNvGrpSpPr/>
          <p:nvPr/>
        </p:nvGrpSpPr>
        <p:grpSpPr>
          <a:xfrm>
            <a:off x="7172753" y="1725935"/>
            <a:ext cx="4277382" cy="3885532"/>
            <a:chOff x="7172906" y="1725693"/>
            <a:chExt cx="4277988" cy="3886083"/>
          </a:xfrm>
        </p:grpSpPr>
        <p:pic>
          <p:nvPicPr>
            <p:cNvPr id="10" name="Graphic 9">
              <a:extLst>
                <a:ext uri="{FF2B5EF4-FFF2-40B4-BE49-F238E27FC236}">
                  <a16:creationId xmlns:a16="http://schemas.microsoft.com/office/drawing/2014/main" id="{D99D78C3-CDF6-4A61-BCA8-D356A3CBC8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72906" y="1972693"/>
              <a:ext cx="1082351" cy="1082351"/>
            </a:xfrm>
            <a:prstGeom prst="rect">
              <a:avLst/>
            </a:prstGeom>
          </p:spPr>
        </p:pic>
        <p:pic>
          <p:nvPicPr>
            <p:cNvPr id="14" name="Graphic 13">
              <a:extLst>
                <a:ext uri="{FF2B5EF4-FFF2-40B4-BE49-F238E27FC236}">
                  <a16:creationId xmlns:a16="http://schemas.microsoft.com/office/drawing/2014/main" id="{6C273930-D26F-4EAB-80A5-ED60B6F55C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77477" y="4485706"/>
              <a:ext cx="765307" cy="765307"/>
            </a:xfrm>
            <a:prstGeom prst="rect">
              <a:avLst/>
            </a:prstGeom>
          </p:spPr>
        </p:pic>
        <p:sp>
          <p:nvSpPr>
            <p:cNvPr id="23" name="Freeform: Shape 22">
              <a:extLst>
                <a:ext uri="{FF2B5EF4-FFF2-40B4-BE49-F238E27FC236}">
                  <a16:creationId xmlns:a16="http://schemas.microsoft.com/office/drawing/2014/main" id="{0699C5CC-BE52-45E7-AA8C-5818F1FAE286}"/>
                </a:ext>
              </a:extLst>
            </p:cNvPr>
            <p:cNvSpPr/>
            <p:nvPr/>
          </p:nvSpPr>
          <p:spPr bwMode="auto">
            <a:xfrm>
              <a:off x="7893698" y="2700010"/>
              <a:ext cx="1512977" cy="1256170"/>
            </a:xfrm>
            <a:custGeom>
              <a:avLst/>
              <a:gdLst>
                <a:gd name="connsiteX0" fmla="*/ 0 w 1512977"/>
                <a:gd name="connsiteY0" fmla="*/ 388423 h 1256170"/>
                <a:gd name="connsiteX1" fmla="*/ 1483567 w 1512977"/>
                <a:gd name="connsiteY1" fmla="*/ 43190 h 1256170"/>
                <a:gd name="connsiteX2" fmla="*/ 1063690 w 1512977"/>
                <a:gd name="connsiteY2" fmla="*/ 1256170 h 1256170"/>
              </a:gdLst>
              <a:ahLst/>
              <a:cxnLst>
                <a:cxn ang="0">
                  <a:pos x="connsiteX0" y="connsiteY0"/>
                </a:cxn>
                <a:cxn ang="0">
                  <a:pos x="connsiteX1" y="connsiteY1"/>
                </a:cxn>
                <a:cxn ang="0">
                  <a:pos x="connsiteX2" y="connsiteY2"/>
                </a:cxn>
              </a:cxnLst>
              <a:rect l="l" t="t" r="r" b="b"/>
              <a:pathLst>
                <a:path w="1512977" h="1256170">
                  <a:moveTo>
                    <a:pt x="0" y="388423"/>
                  </a:moveTo>
                  <a:cubicBezTo>
                    <a:pt x="653142" y="143494"/>
                    <a:pt x="1306285" y="-101434"/>
                    <a:pt x="1483567" y="43190"/>
                  </a:cubicBezTo>
                  <a:cubicBezTo>
                    <a:pt x="1660849" y="187814"/>
                    <a:pt x="975049" y="993358"/>
                    <a:pt x="1063690" y="125617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2A05D29E-2DE6-4491-BE18-045FBB789FAD}"/>
                </a:ext>
              </a:extLst>
            </p:cNvPr>
            <p:cNvCxnSpPr>
              <a:cxnSpLocks/>
            </p:cNvCxnSpPr>
            <p:nvPr/>
          </p:nvCxnSpPr>
          <p:spPr>
            <a:xfrm flipV="1">
              <a:off x="7909352" y="2426960"/>
              <a:ext cx="1497323" cy="96451"/>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EDC4BD2-15FB-49CC-A9F2-836DAFF177DA}"/>
                </a:ext>
              </a:extLst>
            </p:cNvPr>
            <p:cNvCxnSpPr>
              <a:cxnSpLocks/>
            </p:cNvCxnSpPr>
            <p:nvPr/>
          </p:nvCxnSpPr>
          <p:spPr>
            <a:xfrm flipV="1">
              <a:off x="8720895" y="3055045"/>
              <a:ext cx="960685" cy="16284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2" name="Graphic 31">
              <a:extLst>
                <a:ext uri="{FF2B5EF4-FFF2-40B4-BE49-F238E27FC236}">
                  <a16:creationId xmlns:a16="http://schemas.microsoft.com/office/drawing/2014/main" id="{FB6606F5-64E7-4621-B758-A7B90285EC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98041" y="4638050"/>
              <a:ext cx="765306" cy="765306"/>
            </a:xfrm>
            <a:prstGeom prst="rect">
              <a:avLst/>
            </a:prstGeom>
          </p:spPr>
        </p:pic>
        <p:cxnSp>
          <p:nvCxnSpPr>
            <p:cNvPr id="33" name="Straight Connector 32">
              <a:extLst>
                <a:ext uri="{FF2B5EF4-FFF2-40B4-BE49-F238E27FC236}">
                  <a16:creationId xmlns:a16="http://schemas.microsoft.com/office/drawing/2014/main" id="{67C9814F-C92A-4C82-AD9B-96AAE90994F6}"/>
                </a:ext>
              </a:extLst>
            </p:cNvPr>
            <p:cNvCxnSpPr>
              <a:cxnSpLocks/>
              <a:stCxn id="32" idx="0"/>
            </p:cNvCxnSpPr>
            <p:nvPr/>
          </p:nvCxnSpPr>
          <p:spPr>
            <a:xfrm flipV="1">
              <a:off x="9780694" y="3093898"/>
              <a:ext cx="327722" cy="15441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9" name="Graphic 38">
              <a:extLst>
                <a:ext uri="{FF2B5EF4-FFF2-40B4-BE49-F238E27FC236}">
                  <a16:creationId xmlns:a16="http://schemas.microsoft.com/office/drawing/2014/main" id="{CAB34692-0A96-4BEF-BA1D-6DFCED6A791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85589" y="4846471"/>
              <a:ext cx="765305" cy="765305"/>
            </a:xfrm>
            <a:prstGeom prst="rect">
              <a:avLst/>
            </a:prstGeom>
          </p:spPr>
        </p:pic>
        <p:cxnSp>
          <p:nvCxnSpPr>
            <p:cNvPr id="40" name="Straight Connector 39">
              <a:extLst>
                <a:ext uri="{FF2B5EF4-FFF2-40B4-BE49-F238E27FC236}">
                  <a16:creationId xmlns:a16="http://schemas.microsoft.com/office/drawing/2014/main" id="{0124BEFF-B53F-44B4-91D9-6831B3552D45}"/>
                </a:ext>
              </a:extLst>
            </p:cNvPr>
            <p:cNvCxnSpPr>
              <a:cxnSpLocks/>
              <a:stCxn id="39" idx="0"/>
            </p:cNvCxnSpPr>
            <p:nvPr/>
          </p:nvCxnSpPr>
          <p:spPr>
            <a:xfrm flipH="1" flipV="1">
              <a:off x="10628985" y="3093897"/>
              <a:ext cx="439257" cy="1752574"/>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1D524B4C-970C-48CB-96D4-DEE5D3CCFAAC}"/>
                </a:ext>
              </a:extLst>
            </p:cNvPr>
            <p:cNvGrpSpPr/>
            <p:nvPr/>
          </p:nvGrpSpPr>
          <p:grpSpPr>
            <a:xfrm>
              <a:off x="7578913" y="3328095"/>
              <a:ext cx="530456" cy="579723"/>
              <a:chOff x="8173936" y="5562423"/>
              <a:chExt cx="530456" cy="579723"/>
            </a:xfrm>
          </p:grpSpPr>
          <p:pic>
            <p:nvPicPr>
              <p:cNvPr id="49" name="Graphic 48">
                <a:extLst>
                  <a:ext uri="{FF2B5EF4-FFF2-40B4-BE49-F238E27FC236}">
                    <a16:creationId xmlns:a16="http://schemas.microsoft.com/office/drawing/2014/main" id="{52DB9326-4DFB-4DC0-8755-C5D7EE99CF4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73936" y="5562423"/>
                <a:ext cx="466725" cy="466725"/>
              </a:xfrm>
              <a:prstGeom prst="rect">
                <a:avLst/>
              </a:prstGeom>
            </p:spPr>
          </p:pic>
          <p:pic>
            <p:nvPicPr>
              <p:cNvPr id="47" name="Graphic 46">
                <a:extLst>
                  <a:ext uri="{FF2B5EF4-FFF2-40B4-BE49-F238E27FC236}">
                    <a16:creationId xmlns:a16="http://schemas.microsoft.com/office/drawing/2014/main" id="{863546AB-4BF2-4C5D-BB33-15CBAB09892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67155" y="5704909"/>
                <a:ext cx="437237" cy="437237"/>
              </a:xfrm>
              <a:prstGeom prst="rect">
                <a:avLst/>
              </a:prstGeom>
            </p:spPr>
          </p:pic>
        </p:grpSp>
        <p:cxnSp>
          <p:nvCxnSpPr>
            <p:cNvPr id="53" name="Straight Connector 52">
              <a:extLst>
                <a:ext uri="{FF2B5EF4-FFF2-40B4-BE49-F238E27FC236}">
                  <a16:creationId xmlns:a16="http://schemas.microsoft.com/office/drawing/2014/main" id="{A79678BB-B2E0-4FE0-8105-9772E69158DE}"/>
                </a:ext>
              </a:extLst>
            </p:cNvPr>
            <p:cNvCxnSpPr>
              <a:cxnSpLocks/>
              <a:stCxn id="47" idx="3"/>
            </p:cNvCxnSpPr>
            <p:nvPr/>
          </p:nvCxnSpPr>
          <p:spPr>
            <a:xfrm flipV="1">
              <a:off x="8109369" y="2846807"/>
              <a:ext cx="1333078" cy="842393"/>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0C667280-2CA5-43D1-82B4-550BCA4096D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315059" y="1725693"/>
              <a:ext cx="1656124" cy="1656124"/>
            </a:xfrm>
            <a:prstGeom prst="rect">
              <a:avLst/>
            </a:prstGeom>
          </p:spPr>
        </p:pic>
      </p:grpSp>
    </p:spTree>
    <p:extLst>
      <p:ext uri="{BB962C8B-B14F-4D97-AF65-F5344CB8AC3E}">
        <p14:creationId xmlns:p14="http://schemas.microsoft.com/office/powerpoint/2010/main" val="374183529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a:gradFill>
                  <a:gsLst>
                    <a:gs pos="0">
                      <a:srgbClr val="FFFFFF"/>
                    </a:gs>
                    <a:gs pos="100000">
                      <a:srgbClr val="FFFFFF"/>
                    </a:gs>
                  </a:gsLst>
                  <a:lin ang="5400000" scaled="0"/>
                </a:gradFill>
                <a:latin typeface="Segoe UI"/>
                <a:ea typeface="Segoe UI" pitchFamily="34" charset="0"/>
                <a:cs typeface="Segoe UI" pitchFamily="34" charset="0"/>
              </a:rPr>
            </a:br>
            <a:r>
              <a:rPr lang="en-US" sz="1765">
                <a:gradFill>
                  <a:gsLst>
                    <a:gs pos="0">
                      <a:srgbClr val="FFFFFF"/>
                    </a:gs>
                    <a:gs pos="100000">
                      <a:srgbClr val="FFFFFF"/>
                    </a:gs>
                  </a:gsLst>
                  <a:lin ang="5400000" scaled="0"/>
                </a:gradFill>
                <a:ea typeface="Segoe UI" pitchFamily="34" charset="0"/>
                <a:cs typeface="Segoe UI" pitchFamily="34" charset="0"/>
              </a:rPr>
              <a:t>Activity</a:t>
            </a: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ea typeface="Segoe UI" pitchFamily="34" charset="0"/>
                <a:cs typeface="Segoe UI" pitchFamily="34" charset="0"/>
              </a:rPr>
              <a:t>Linked Service</a:t>
            </a:r>
          </a:p>
        </p:txBody>
      </p:sp>
    </p:spTree>
    <p:extLst>
      <p:ext uri="{BB962C8B-B14F-4D97-AF65-F5344CB8AC3E}">
        <p14:creationId xmlns:p14="http://schemas.microsoft.com/office/powerpoint/2010/main" val="82417490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Files and Tables</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6D009AB-0622-40E2-AA6E-71445C6A085E}"/>
              </a:ext>
            </a:extLst>
          </p:cNvPr>
          <p:cNvPicPr>
            <a:picLocks noChangeAspect="1"/>
          </p:cNvPicPr>
          <p:nvPr/>
        </p:nvPicPr>
        <p:blipFill rotWithShape="1">
          <a:blip r:embed="rId3"/>
          <a:srcRect b="10250"/>
          <a:stretch/>
        </p:blipFill>
        <p:spPr>
          <a:xfrm>
            <a:off x="1134962" y="1705490"/>
            <a:ext cx="9671711" cy="4576486"/>
          </a:xfrm>
          <a:prstGeom prst="rect">
            <a:avLst/>
          </a:prstGeom>
          <a:ln>
            <a:solidFill>
              <a:schemeClr val="tx1"/>
            </a:solidFill>
          </a:ln>
        </p:spPr>
      </p:pic>
      <p:sp>
        <p:nvSpPr>
          <p:cNvPr id="22" name="Rectangle 21">
            <a:extLst>
              <a:ext uri="{FF2B5EF4-FFF2-40B4-BE49-F238E27FC236}">
                <a16:creationId xmlns:a16="http://schemas.microsoft.com/office/drawing/2014/main" id="{755CCE4D-355A-4E27-A78D-324A342E1427}"/>
              </a:ext>
            </a:extLst>
          </p:cNvPr>
          <p:cNvSpPr/>
          <p:nvPr/>
        </p:nvSpPr>
        <p:spPr bwMode="auto">
          <a:xfrm>
            <a:off x="4853491" y="2710077"/>
            <a:ext cx="1351370" cy="55402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Switch Workspaces</a:t>
            </a:r>
          </a:p>
        </p:txBody>
      </p:sp>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Home Hub</a:t>
            </a:r>
          </a:p>
        </p:txBody>
      </p:sp>
      <p:cxnSp>
        <p:nvCxnSpPr>
          <p:cNvPr id="9" name="Straight Arrow Connector 8">
            <a:extLst>
              <a:ext uri="{FF2B5EF4-FFF2-40B4-BE49-F238E27FC236}">
                <a16:creationId xmlns:a16="http://schemas.microsoft.com/office/drawing/2014/main" id="{33F1A2A8-92AA-4621-9641-BBC6E13B45B2}"/>
              </a:ext>
            </a:extLst>
          </p:cNvPr>
          <p:cNvCxnSpPr>
            <a:cxnSpLocks/>
            <a:stCxn id="21" idx="0"/>
            <a:endCxn id="19" idx="1"/>
          </p:cNvCxnSpPr>
          <p:nvPr/>
        </p:nvCxnSpPr>
        <p:spPr>
          <a:xfrm flipV="1">
            <a:off x="4056509" y="1832504"/>
            <a:ext cx="3981187" cy="884349"/>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5B10F89-E15A-4C52-984A-2F98F89A6A3C}"/>
              </a:ext>
            </a:extLst>
          </p:cNvPr>
          <p:cNvSpPr/>
          <p:nvPr/>
        </p:nvSpPr>
        <p:spPr bwMode="auto">
          <a:xfrm>
            <a:off x="7880077" y="2718417"/>
            <a:ext cx="1142569" cy="55402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Feedback</a:t>
            </a:r>
          </a:p>
        </p:txBody>
      </p:sp>
      <p:sp>
        <p:nvSpPr>
          <p:cNvPr id="4" name="Rectangle 3">
            <a:extLst>
              <a:ext uri="{FF2B5EF4-FFF2-40B4-BE49-F238E27FC236}">
                <a16:creationId xmlns:a16="http://schemas.microsoft.com/office/drawing/2014/main" id="{A1840271-CA58-4BB6-8649-730C997513DD}"/>
              </a:ext>
            </a:extLst>
          </p:cNvPr>
          <p:cNvSpPr/>
          <p:nvPr/>
        </p:nvSpPr>
        <p:spPr bwMode="auto">
          <a:xfrm>
            <a:off x="6411399" y="2716853"/>
            <a:ext cx="1351370" cy="55402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Notifications</a:t>
            </a:r>
          </a:p>
        </p:txBody>
      </p:sp>
      <p:sp>
        <p:nvSpPr>
          <p:cNvPr id="15" name="Rectangle 14">
            <a:extLst>
              <a:ext uri="{FF2B5EF4-FFF2-40B4-BE49-F238E27FC236}">
                <a16:creationId xmlns:a16="http://schemas.microsoft.com/office/drawing/2014/main" id="{7EA2447E-D36F-4CB7-9748-EBC7973DCDB0}"/>
              </a:ext>
            </a:extLst>
          </p:cNvPr>
          <p:cNvSpPr/>
          <p:nvPr/>
        </p:nvSpPr>
        <p:spPr bwMode="auto">
          <a:xfrm>
            <a:off x="8344815" y="1697420"/>
            <a:ext cx="213091" cy="286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1F483753-F164-4048-AFF9-F5823A4A4852}"/>
              </a:ext>
            </a:extLst>
          </p:cNvPr>
          <p:cNvSpPr/>
          <p:nvPr/>
        </p:nvSpPr>
        <p:spPr bwMode="auto">
          <a:xfrm>
            <a:off x="8608981" y="1698866"/>
            <a:ext cx="223966" cy="27690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8FEEA0CC-0760-4F9B-B8A3-4A6B4FBD3344}"/>
              </a:ext>
            </a:extLst>
          </p:cNvPr>
          <p:cNvSpPr/>
          <p:nvPr/>
        </p:nvSpPr>
        <p:spPr bwMode="auto">
          <a:xfrm>
            <a:off x="8037696" y="1689240"/>
            <a:ext cx="233102" cy="286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E7D17165-EE5B-4EC6-B678-57F54CE95C06}"/>
              </a:ext>
            </a:extLst>
          </p:cNvPr>
          <p:cNvSpPr/>
          <p:nvPr/>
        </p:nvSpPr>
        <p:spPr bwMode="auto">
          <a:xfrm>
            <a:off x="3590304" y="2716853"/>
            <a:ext cx="932410" cy="55402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Updates</a:t>
            </a:r>
          </a:p>
        </p:txBody>
      </p:sp>
      <p:cxnSp>
        <p:nvCxnSpPr>
          <p:cNvPr id="29" name="Straight Arrow Connector 28">
            <a:extLst>
              <a:ext uri="{FF2B5EF4-FFF2-40B4-BE49-F238E27FC236}">
                <a16:creationId xmlns:a16="http://schemas.microsoft.com/office/drawing/2014/main" id="{D471C2DD-4AE5-47B5-94C3-7825C8A502E4}"/>
              </a:ext>
            </a:extLst>
          </p:cNvPr>
          <p:cNvCxnSpPr>
            <a:cxnSpLocks/>
            <a:stCxn id="22" idx="0"/>
          </p:cNvCxnSpPr>
          <p:nvPr/>
        </p:nvCxnSpPr>
        <p:spPr>
          <a:xfrm flipV="1">
            <a:off x="5529176" y="1962361"/>
            <a:ext cx="2866714" cy="747716"/>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3BC2870-1C2C-4774-ADE1-2EBFF70878C3}"/>
              </a:ext>
            </a:extLst>
          </p:cNvPr>
          <p:cNvCxnSpPr>
            <a:cxnSpLocks/>
            <a:stCxn id="4" idx="0"/>
            <a:endCxn id="17" idx="2"/>
          </p:cNvCxnSpPr>
          <p:nvPr/>
        </p:nvCxnSpPr>
        <p:spPr>
          <a:xfrm flipV="1">
            <a:off x="7087084" y="1975767"/>
            <a:ext cx="1633880" cy="741086"/>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8CCCFED5-2A1E-4B62-9620-EB8B35AB9188}"/>
              </a:ext>
            </a:extLst>
          </p:cNvPr>
          <p:cNvSpPr/>
          <p:nvPr/>
        </p:nvSpPr>
        <p:spPr bwMode="auto">
          <a:xfrm>
            <a:off x="8916100" y="1697420"/>
            <a:ext cx="213091" cy="27834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38" name="Straight Arrow Connector 37">
            <a:extLst>
              <a:ext uri="{FF2B5EF4-FFF2-40B4-BE49-F238E27FC236}">
                <a16:creationId xmlns:a16="http://schemas.microsoft.com/office/drawing/2014/main" id="{7BE5ECF2-8091-4C5C-8D10-7F64C0A3702E}"/>
              </a:ext>
            </a:extLst>
          </p:cNvPr>
          <p:cNvCxnSpPr>
            <a:cxnSpLocks/>
            <a:stCxn id="10" idx="0"/>
            <a:endCxn id="37" idx="2"/>
          </p:cNvCxnSpPr>
          <p:nvPr/>
        </p:nvCxnSpPr>
        <p:spPr>
          <a:xfrm flipV="1">
            <a:off x="8451362" y="1975767"/>
            <a:ext cx="571284" cy="74265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Ease of access to get updates, to switch workspace, to get notifications and to provide feedback</a:t>
            </a:r>
          </a:p>
          <a:p>
            <a:endParaRPr lang="en-US" sz="1800" b="1" dirty="0"/>
          </a:p>
        </p:txBody>
      </p:sp>
      <p:sp>
        <p:nvSpPr>
          <p:cNvPr id="34" name="Rectangle 33">
            <a:extLst>
              <a:ext uri="{FF2B5EF4-FFF2-40B4-BE49-F238E27FC236}">
                <a16:creationId xmlns:a16="http://schemas.microsoft.com/office/drawing/2014/main" id="{4C258646-A73C-4FDD-B67D-DBFDB3AA29D7}"/>
              </a:ext>
            </a:extLst>
          </p:cNvPr>
          <p:cNvSpPr/>
          <p:nvPr/>
        </p:nvSpPr>
        <p:spPr bwMode="auto">
          <a:xfrm>
            <a:off x="9248332" y="2716854"/>
            <a:ext cx="1142569" cy="55402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Knowledge</a:t>
            </a:r>
          </a:p>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Center</a:t>
            </a:r>
          </a:p>
        </p:txBody>
      </p:sp>
      <p:cxnSp>
        <p:nvCxnSpPr>
          <p:cNvPr id="35" name="Straight Arrow Connector 34">
            <a:extLst>
              <a:ext uri="{FF2B5EF4-FFF2-40B4-BE49-F238E27FC236}">
                <a16:creationId xmlns:a16="http://schemas.microsoft.com/office/drawing/2014/main" id="{3AD3950C-AD1C-45B9-8853-F5E689E84D08}"/>
              </a:ext>
            </a:extLst>
          </p:cNvPr>
          <p:cNvCxnSpPr>
            <a:cxnSpLocks/>
            <a:stCxn id="34" idx="0"/>
          </p:cNvCxnSpPr>
          <p:nvPr/>
        </p:nvCxnSpPr>
        <p:spPr>
          <a:xfrm flipH="1" flipV="1">
            <a:off x="9246499" y="1983947"/>
            <a:ext cx="573118" cy="732907"/>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BFDBE459-6545-4561-AA23-511BA4012D0B}"/>
              </a:ext>
            </a:extLst>
          </p:cNvPr>
          <p:cNvSpPr/>
          <p:nvPr/>
        </p:nvSpPr>
        <p:spPr bwMode="auto">
          <a:xfrm>
            <a:off x="9161074" y="1700815"/>
            <a:ext cx="213091" cy="27834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3588544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355635-F0D1-4CF3-8149-39748DF3B64A}"/>
              </a:ext>
            </a:extLst>
          </p:cNvPr>
          <p:cNvSpPr>
            <a:spLocks noGrp="1"/>
          </p:cNvSpPr>
          <p:nvPr>
            <p:ph type="body" sz="quarter" idx="10"/>
          </p:nvPr>
        </p:nvSpPr>
        <p:spPr>
          <a:xfrm>
            <a:off x="427228" y="1120902"/>
            <a:ext cx="5668772" cy="4264085"/>
          </a:xfrm>
        </p:spPr>
        <p:txBody>
          <a:bodyPr/>
          <a:lstStyle/>
          <a:p>
            <a:r>
              <a:rPr lang="en-US" sz="1961">
                <a:solidFill>
                  <a:schemeClr val="tx2"/>
                </a:solidFill>
              </a:rPr>
              <a:t>Overview</a:t>
            </a:r>
          </a:p>
          <a:p>
            <a:r>
              <a:rPr lang="en-US" sz="1765">
                <a:latin typeface="+mn-lt"/>
              </a:rPr>
              <a:t>Copies data from source to destination</a:t>
            </a:r>
          </a:p>
          <a:p>
            <a:endParaRPr lang="en-US" sz="1961">
              <a:solidFill>
                <a:schemeClr val="tx2"/>
              </a:solidFill>
            </a:endParaRPr>
          </a:p>
          <a:p>
            <a:r>
              <a:rPr lang="en-US" sz="1961">
                <a:solidFill>
                  <a:schemeClr val="tx2"/>
                </a:solidFill>
              </a:rPr>
              <a:t>Benefits</a:t>
            </a:r>
            <a:endParaRPr lang="en-US" sz="1765">
              <a:latin typeface="+mn-lt"/>
            </a:endParaRPr>
          </a:p>
          <a:p>
            <a:pPr marL="280121" indent="-280121">
              <a:buFont typeface="Arial" panose="020B0604020202020204" pitchFamily="34" charset="0"/>
              <a:buChar char="•"/>
            </a:pPr>
            <a:r>
              <a:rPr lang="en-US" sz="1765">
                <a:latin typeface="+mn-lt"/>
              </a:rPr>
              <a:t>Retrieves data from all files from the folder and all its subfolders.</a:t>
            </a:r>
          </a:p>
          <a:p>
            <a:pPr marL="280121" indent="-280121">
              <a:buFont typeface="Arial" panose="020B0604020202020204" pitchFamily="34" charset="0"/>
              <a:buChar char="•"/>
            </a:pPr>
            <a:r>
              <a:rPr lang="en-US" sz="1765">
                <a:latin typeface="+mn-lt"/>
              </a:rPr>
              <a:t>Supports multiple locations from the same storage account, separated by comma</a:t>
            </a:r>
          </a:p>
          <a:p>
            <a:pPr marL="280121" indent="-280121">
              <a:buFont typeface="Arial" panose="020B0604020202020204" pitchFamily="34" charset="0"/>
              <a:buChar char="•"/>
            </a:pPr>
            <a:r>
              <a:rPr lang="en-US" sz="1765">
                <a:latin typeface="+mn-lt"/>
              </a:rPr>
              <a:t>Supports Azure Data Lake Storage (ADLS) Gen 2 and Azure Blob Storage.</a:t>
            </a:r>
          </a:p>
          <a:p>
            <a:pPr marL="280121" indent="-280121">
              <a:buFont typeface="Arial" panose="020B0604020202020204" pitchFamily="34" charset="0"/>
              <a:buChar char="•"/>
            </a:pPr>
            <a:r>
              <a:rPr lang="en-US" sz="1765">
                <a:latin typeface="+mn-lt"/>
              </a:rPr>
              <a:t>Supports CSV, PARQUET, ORC file formats </a:t>
            </a:r>
          </a:p>
          <a:p>
            <a:endParaRPr lang="en-US" sz="1765">
              <a:latin typeface="+mn-lt"/>
            </a:endParaRPr>
          </a:p>
        </p:txBody>
      </p:sp>
      <p:sp>
        <p:nvSpPr>
          <p:cNvPr id="3" name="Title 2">
            <a:extLst>
              <a:ext uri="{FF2B5EF4-FFF2-40B4-BE49-F238E27FC236}">
                <a16:creationId xmlns:a16="http://schemas.microsoft.com/office/drawing/2014/main" id="{7640B088-5010-43ED-A5E0-37D08E28657A}"/>
              </a:ext>
            </a:extLst>
          </p:cNvPr>
          <p:cNvSpPr>
            <a:spLocks noGrp="1"/>
          </p:cNvSpPr>
          <p:nvPr>
            <p:ph type="title"/>
          </p:nvPr>
        </p:nvSpPr>
        <p:spPr/>
        <p:txBody>
          <a:bodyPr/>
          <a:lstStyle/>
          <a:p>
            <a:r>
              <a:rPr lang="en-US" dirty="0"/>
              <a:t>COPY command</a:t>
            </a:r>
          </a:p>
        </p:txBody>
      </p:sp>
      <p:sp>
        <p:nvSpPr>
          <p:cNvPr id="5" name="Rectangle 4">
            <a:extLst>
              <a:ext uri="{FF2B5EF4-FFF2-40B4-BE49-F238E27FC236}">
                <a16:creationId xmlns:a16="http://schemas.microsoft.com/office/drawing/2014/main" id="{BED2F31D-7DBD-404E-BDF2-EA0DF2AAA5BD}"/>
              </a:ext>
            </a:extLst>
          </p:cNvPr>
          <p:cNvSpPr/>
          <p:nvPr/>
        </p:nvSpPr>
        <p:spPr>
          <a:xfrm>
            <a:off x="6249604" y="1266724"/>
            <a:ext cx="5668772" cy="3258644"/>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test_1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/test_1.txt'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FILE_TYPE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'CSV'</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FIELDQUOTE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FIELDTERMINATOR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ROWTERMINATOR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'0X0A'</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ENCODING</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'UTF8'</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DATEFORMAT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ymd</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MAXERRORS</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10</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ERRORFILE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errorsfolder</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8000"/>
                </a:solidFill>
                <a:latin typeface="Calibri" panose="020F0502020204030204" pitchFamily="34" charset="0"/>
                <a:cs typeface="Calibri" panose="020F0502020204030204" pitchFamily="34" charset="0"/>
              </a:rPr>
              <a:t>--path starting from the storage container,</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IDENTITY_INSERT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
        <p:nvSpPr>
          <p:cNvPr id="6" name="Rectangle 5">
            <a:extLst>
              <a:ext uri="{FF2B5EF4-FFF2-40B4-BE49-F238E27FC236}">
                <a16:creationId xmlns:a16="http://schemas.microsoft.com/office/drawing/2014/main" id="{63BF17C4-EB87-4029-8155-1C0304347A6A}"/>
              </a:ext>
            </a:extLst>
          </p:cNvPr>
          <p:cNvSpPr/>
          <p:nvPr/>
        </p:nvSpPr>
        <p:spPr>
          <a:xfrm>
            <a:off x="6232486" y="4841183"/>
            <a:ext cx="5853230" cy="1568977"/>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test_parquet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test.parquet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FILE_FORMAT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myFileFormat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6864569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p:txBody>
          <a:bodyPr/>
          <a:lstStyle/>
          <a:p>
            <a:r>
              <a:rPr lang="en-US" dirty="0"/>
              <a:t>Create External Table As Select (</a:t>
            </a:r>
            <a:r>
              <a:rPr lang="en-US" dirty="0" err="1"/>
              <a:t>Polybase</a:t>
            </a:r>
            <a:r>
              <a:rPr lang="en-US" dirty="0"/>
              <a:t>)</a:t>
            </a:r>
          </a:p>
        </p:txBody>
      </p:sp>
      <p:sp>
        <p:nvSpPr>
          <p:cNvPr id="11" name="Text Placeholder 3">
            <a:extLst>
              <a:ext uri="{FF2B5EF4-FFF2-40B4-BE49-F238E27FC236}">
                <a16:creationId xmlns:a16="http://schemas.microsoft.com/office/drawing/2014/main" id="{E7D11414-549B-41FF-859A-E91510AB632A}"/>
              </a:ext>
            </a:extLst>
          </p:cNvPr>
          <p:cNvSpPr txBox="1">
            <a:spLocks/>
          </p:cNvSpPr>
          <p:nvPr/>
        </p:nvSpPr>
        <p:spPr>
          <a:xfrm>
            <a:off x="427229" y="1130240"/>
            <a:ext cx="5555177" cy="566586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latin typeface="+mn-lt"/>
              </a:rPr>
              <a:t>Overview</a:t>
            </a:r>
            <a:endParaRPr lang="en-US" sz="3137" b="1" dirty="0">
              <a:solidFill>
                <a:schemeClr val="tx2"/>
              </a:solidFill>
              <a:latin typeface="+mn-lt"/>
            </a:endParaRPr>
          </a:p>
          <a:p>
            <a:pPr>
              <a:lnSpc>
                <a:spcPct val="150000"/>
              </a:lnSpc>
            </a:pPr>
            <a:r>
              <a:rPr lang="en-US" sz="1765" dirty="0">
                <a:latin typeface="+mn-lt"/>
              </a:rPr>
              <a:t>Creates an external table and then exports results of the SELECT statement. These operations will import data into the database for the duration of the query</a:t>
            </a:r>
          </a:p>
          <a:p>
            <a:endParaRPr lang="en-US" sz="1765" dirty="0">
              <a:latin typeface="+mn-lt"/>
            </a:endParaRPr>
          </a:p>
          <a:p>
            <a:pPr marL="0" indent="0">
              <a:buNone/>
            </a:pPr>
            <a:r>
              <a:rPr lang="en-US" sz="1961" b="1" dirty="0">
                <a:latin typeface="+mn-lt"/>
              </a:rPr>
              <a:t>Steps:</a:t>
            </a:r>
          </a:p>
          <a:p>
            <a:pPr marL="457112" indent="-457112">
              <a:buFont typeface="Wingdings" panose="05000000000000000000" pitchFamily="2" charset="2"/>
              <a:buAutoNum type="arabicPeriod"/>
            </a:pPr>
            <a:r>
              <a:rPr lang="en-US" sz="1765" dirty="0">
                <a:latin typeface="+mn-lt"/>
              </a:rPr>
              <a:t>Create Master Key</a:t>
            </a:r>
          </a:p>
          <a:p>
            <a:pPr marL="457112" indent="-457112">
              <a:buFont typeface="Wingdings" panose="05000000000000000000" pitchFamily="2" charset="2"/>
              <a:buAutoNum type="arabicPeriod"/>
            </a:pPr>
            <a:r>
              <a:rPr lang="en-US" sz="1765" dirty="0">
                <a:latin typeface="+mn-lt"/>
              </a:rPr>
              <a:t>Create Credentials</a:t>
            </a:r>
          </a:p>
          <a:p>
            <a:pPr marL="457112" indent="-457112">
              <a:buFont typeface="Wingdings" panose="05000000000000000000" pitchFamily="2" charset="2"/>
              <a:buAutoNum type="arabicPeriod"/>
            </a:pPr>
            <a:r>
              <a:rPr lang="en-US" sz="1765" dirty="0">
                <a:latin typeface="+mn-lt"/>
              </a:rPr>
              <a:t>Create External Data Source</a:t>
            </a:r>
          </a:p>
          <a:p>
            <a:pPr marL="457112" indent="-457112">
              <a:buFont typeface="Wingdings" panose="05000000000000000000" pitchFamily="2" charset="2"/>
              <a:buAutoNum type="arabicPeriod"/>
            </a:pPr>
            <a:r>
              <a:rPr lang="en-US" sz="1765" dirty="0">
                <a:latin typeface="+mn-lt"/>
              </a:rPr>
              <a:t>Create External Data Format</a:t>
            </a:r>
          </a:p>
          <a:p>
            <a:pPr marL="457112" indent="-457112">
              <a:buFont typeface="Wingdings" panose="05000000000000000000" pitchFamily="2" charset="2"/>
              <a:buAutoNum type="arabicPeriod"/>
            </a:pPr>
            <a:r>
              <a:rPr lang="en-US" sz="1765" dirty="0">
                <a:latin typeface="+mn-lt"/>
              </a:rPr>
              <a:t>Create External Table</a:t>
            </a:r>
          </a:p>
          <a:p>
            <a:endParaRPr lang="en-US" sz="2745" dirty="0"/>
          </a:p>
          <a:p>
            <a:endParaRPr lang="en-US" sz="2745" dirty="0"/>
          </a:p>
        </p:txBody>
      </p:sp>
      <p:sp>
        <p:nvSpPr>
          <p:cNvPr id="12" name="Rectangle 11">
            <a:extLst>
              <a:ext uri="{FF2B5EF4-FFF2-40B4-BE49-F238E27FC236}">
                <a16:creationId xmlns:a16="http://schemas.microsoft.com/office/drawing/2014/main" id="{682BBBDB-C511-46D3-8AC1-90C52CCAD1C0}"/>
              </a:ext>
            </a:extLst>
          </p:cNvPr>
          <p:cNvSpPr/>
          <p:nvPr/>
        </p:nvSpPr>
        <p:spPr>
          <a:xfrm>
            <a:off x="6917723" y="980953"/>
            <a:ext cx="6095136" cy="6001643"/>
          </a:xfrm>
          <a:prstGeom prst="rect">
            <a:avLst/>
          </a:prstGeom>
        </p:spPr>
        <p:txBody>
          <a:bodyPr>
            <a:spAutoFit/>
          </a:bodyPr>
          <a:lstStyle/>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 database master key if one does not already exist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MASTER</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KEY</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ENCRYPTION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PASSWORD</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'S0me!nfo'</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 database scoped credential with Azure storage account key as the secret.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DATABASE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SCOPED</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CREDENTIAL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IDENTITY</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'&lt;</a:t>
            </a:r>
            <a:r>
              <a:rPr lang="en-US" sz="1200" dirty="0" err="1">
                <a:solidFill>
                  <a:srgbClr val="FF0000"/>
                </a:solidFill>
                <a:highlight>
                  <a:srgbClr val="FFFFFF"/>
                </a:highlight>
                <a:latin typeface="Calibri" panose="020F0502020204030204" pitchFamily="34" charset="0"/>
                <a:cs typeface="Calibri" panose="020F0502020204030204" pitchFamily="34" charset="0"/>
              </a:rPr>
              <a:t>my_account</a:t>
            </a:r>
            <a:r>
              <a:rPr lang="en-US" sz="1200" dirty="0">
                <a:solidFill>
                  <a:srgbClr val="FF0000"/>
                </a:solidFill>
                <a:highlight>
                  <a:srgbClr val="FFFFFF"/>
                </a:highlight>
                <a:latin typeface="Calibri" panose="020F0502020204030204" pitchFamily="34" charset="0"/>
                <a:cs typeface="Calibri" panose="020F0502020204030204" pitchFamily="34" charset="0"/>
              </a:rPr>
              <a:t>&gt;'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SECRET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'&lt;</a:t>
            </a:r>
            <a:r>
              <a:rPr lang="en-US" sz="1200" dirty="0" err="1">
                <a:solidFill>
                  <a:srgbClr val="FF0000"/>
                </a:solidFill>
                <a:highlight>
                  <a:srgbClr val="FFFFFF"/>
                </a:highlight>
                <a:latin typeface="Calibri" panose="020F0502020204030204" pitchFamily="34" charset="0"/>
                <a:cs typeface="Calibri" panose="020F0502020204030204" pitchFamily="34" charset="0"/>
              </a:rPr>
              <a:t>azure_storage_account_key</a:t>
            </a:r>
            <a:r>
              <a:rPr lang="en-US" sz="1200" dirty="0">
                <a:solidFill>
                  <a:srgbClr val="FF0000"/>
                </a:solidFill>
                <a:highlight>
                  <a:srgbClr val="FFFFFF"/>
                </a:highlight>
                <a:latin typeface="Calibri" panose="020F0502020204030204" pitchFamily="34" charset="0"/>
                <a:cs typeface="Calibri" panose="020F0502020204030204" pitchFamily="34" charset="0"/>
              </a:rPr>
              <a:t>&gt;'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an external data source with CREDENTIAL option.</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fr-FR" sz="1200" dirty="0">
                <a:solidFill>
                  <a:srgbClr val="808080"/>
                </a:solidFill>
                <a:highlight>
                  <a:srgbClr val="FFFFFF"/>
                </a:highlight>
                <a:latin typeface="Calibri" panose="020F0502020204030204" pitchFamily="34" charset="0"/>
                <a:cs typeface="Calibri" panose="020F0502020204030204" pitchFamily="34" charset="0"/>
              </a:rPr>
              <a:t>(</a:t>
            </a:r>
            <a:r>
              <a:rPr lang="fr-FR" sz="1200" dirty="0">
                <a:solidFill>
                  <a:srgbClr val="000000"/>
                </a:solidFill>
                <a:highlight>
                  <a:srgbClr val="FFFFFF"/>
                </a:highlight>
                <a:latin typeface="Calibri" panose="020F0502020204030204" pitchFamily="34" charset="0"/>
                <a:cs typeface="Calibri" panose="020F0502020204030204" pitchFamily="34" charset="0"/>
              </a:rPr>
              <a:t>    </a:t>
            </a:r>
            <a:r>
              <a:rPr lang="fr-FR" sz="1200" dirty="0">
                <a:solidFill>
                  <a:srgbClr val="0000FF"/>
                </a:solidFill>
                <a:highlight>
                  <a:srgbClr val="FFFFFF"/>
                </a:highlight>
                <a:latin typeface="Calibri" panose="020F0502020204030204" pitchFamily="34" charset="0"/>
                <a:cs typeface="Calibri" panose="020F0502020204030204" pitchFamily="34" charset="0"/>
              </a:rPr>
              <a:t>LOCATION</a:t>
            </a:r>
            <a:r>
              <a:rPr lang="fr-FR" sz="1200" dirty="0">
                <a:solidFill>
                  <a:srgbClr val="000000"/>
                </a:solidFill>
                <a:highlight>
                  <a:srgbClr val="FFFFFF"/>
                </a:highlight>
                <a:latin typeface="Calibri" panose="020F0502020204030204" pitchFamily="34" charset="0"/>
                <a:cs typeface="Calibri" panose="020F0502020204030204" pitchFamily="34" charset="0"/>
              </a:rPr>
              <a:t>   </a:t>
            </a:r>
            <a:r>
              <a:rPr lang="fr-FR" sz="1200" dirty="0">
                <a:solidFill>
                  <a:srgbClr val="808080"/>
                </a:solidFill>
                <a:highlight>
                  <a:srgbClr val="FFFFFF"/>
                </a:highlight>
                <a:latin typeface="Calibri" panose="020F0502020204030204" pitchFamily="34" charset="0"/>
                <a:cs typeface="Calibri" panose="020F0502020204030204" pitchFamily="34" charset="0"/>
              </a:rPr>
              <a:t>=</a:t>
            </a:r>
            <a:r>
              <a:rPr lang="fr-FR" sz="1200" dirty="0">
                <a:solidFill>
                  <a:srgbClr val="000000"/>
                </a:solidFill>
                <a:highlight>
                  <a:srgbClr val="FFFFFF"/>
                </a:highlight>
                <a:latin typeface="Calibri" panose="020F0502020204030204" pitchFamily="34" charset="0"/>
                <a:cs typeface="Calibri" panose="020F0502020204030204" pitchFamily="34" charset="0"/>
              </a:rPr>
              <a:t> </a:t>
            </a:r>
            <a:r>
              <a:rPr lang="fr-FR" sz="1200" dirty="0">
                <a:solidFill>
                  <a:srgbClr val="FF0000"/>
                </a:solidFill>
                <a:highlight>
                  <a:srgbClr val="FFFFFF"/>
                </a:highlight>
                <a:latin typeface="Calibri" panose="020F0502020204030204" pitchFamily="34" charset="0"/>
                <a:cs typeface="Calibri" panose="020F0502020204030204" pitchFamily="34" charset="0"/>
              </a:rPr>
              <a:t>'</a:t>
            </a:r>
            <a:r>
              <a:rPr lang="fr-FR" sz="1200" dirty="0" err="1">
                <a:solidFill>
                  <a:srgbClr val="FF0000"/>
                </a:solidFill>
                <a:highlight>
                  <a:srgbClr val="FFFFFF"/>
                </a:highlight>
                <a:latin typeface="Calibri" panose="020F0502020204030204" pitchFamily="34" charset="0"/>
                <a:cs typeface="Calibri" panose="020F0502020204030204" pitchFamily="34" charset="0"/>
              </a:rPr>
              <a:t>wasbs</a:t>
            </a:r>
            <a:r>
              <a:rPr lang="fr-FR" sz="1200" dirty="0">
                <a:solidFill>
                  <a:srgbClr val="FF0000"/>
                </a:solidFill>
                <a:highlight>
                  <a:srgbClr val="FFFFFF"/>
                </a:highlight>
                <a:latin typeface="Calibri" panose="020F0502020204030204" pitchFamily="34" charset="0"/>
                <a:cs typeface="Calibri" panose="020F0502020204030204" pitchFamily="34" charset="0"/>
              </a:rPr>
              <a:t>://daily@logs.blob.core.windows.net/'</a:t>
            </a:r>
            <a:endParaRPr lang="fr-FR"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CREDENTIAL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TYPE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HADOOP</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an external file format </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MyAzureCSVFormat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FORMAT_TYPE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DELIMITEDTEXT</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FORMAT_OPTIONS</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FIELD_TERMINATOR</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FIRST_ROW</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2</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--Create an external table</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TABLE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dbo</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FactInternetSalesNew</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LOCATION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'/files/Customer'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DATA_SOURCE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FILE_FORMAT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MyAzureCSVFormat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000000"/>
                </a:solidFill>
                <a:highlight>
                  <a:srgbClr val="FFFFFF"/>
                </a:highlight>
                <a:latin typeface="Calibri" panose="020F0502020204030204" pitchFamily="34" charset="0"/>
                <a:cs typeface="Calibri" panose="020F0502020204030204" pitchFamily="34" charset="0"/>
              </a:rPr>
              <a:t> T1</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dbo</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FactInternetSales</a:t>
            </a:r>
            <a:r>
              <a:rPr lang="en-US" sz="1200" dirty="0">
                <a:solidFill>
                  <a:srgbClr val="000000"/>
                </a:solidFill>
                <a:highlight>
                  <a:srgbClr val="FFFFFF"/>
                </a:highlight>
                <a:latin typeface="Calibri" panose="020F0502020204030204" pitchFamily="34" charset="0"/>
                <a:cs typeface="Calibri" panose="020F0502020204030204" pitchFamily="34" charset="0"/>
              </a:rPr>
              <a:t> T1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dbo</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DimCustomer</a:t>
            </a:r>
            <a:r>
              <a:rPr lang="en-US" sz="1200" dirty="0">
                <a:solidFill>
                  <a:srgbClr val="000000"/>
                </a:solidFill>
                <a:highlight>
                  <a:srgbClr val="FFFFFF"/>
                </a:highlight>
                <a:latin typeface="Calibri" panose="020F0502020204030204" pitchFamily="34" charset="0"/>
                <a:cs typeface="Calibri" panose="020F0502020204030204" pitchFamily="34" charset="0"/>
              </a:rPr>
              <a:t> T2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ON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T1</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CustomerKey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T2</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CustomerKey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OPTION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HASH</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endParaRPr lang="en-US" sz="12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62991071"/>
      </p:ext>
    </p:extLst>
  </p:cSld>
  <p:clrMapOvr>
    <a:masterClrMapping/>
  </p:clrMapOvr>
  <p:transition>
    <p:fade/>
  </p:transition>
  <p:extLst>
    <p:ext uri="{6950BFC3-D8DA-4A85-94F7-54DA5524770B}">
      <p188:commentRel xmlns:p188="http://schemas.microsoft.com/office/powerpoint/2018/8/main" r:id="rId3"/>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784921-E2B6-4D9D-AD89-8E66B5C1D0B3}"/>
              </a:ext>
            </a:extLst>
          </p:cNvPr>
          <p:cNvSpPr/>
          <p:nvPr/>
        </p:nvSpPr>
        <p:spPr bwMode="auto">
          <a:xfrm>
            <a:off x="6587878" y="2864629"/>
            <a:ext cx="4625889"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F8764D6-7B74-4850-B8B9-8078E7609AEC}"/>
              </a:ext>
            </a:extLst>
          </p:cNvPr>
          <p:cNvSpPr/>
          <p:nvPr/>
        </p:nvSpPr>
        <p:spPr bwMode="auto">
          <a:xfrm>
            <a:off x="840818" y="2892560"/>
            <a:ext cx="4478533"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2" name="object 2"/>
          <p:cNvSpPr txBox="1">
            <a:spLocks noGrp="1"/>
          </p:cNvSpPr>
          <p:nvPr>
            <p:ph type="title"/>
          </p:nvPr>
        </p:nvSpPr>
        <p:spPr/>
        <p:txBody>
          <a:bodyPr/>
          <a:lstStyle/>
          <a:p>
            <a:r>
              <a:rPr lang="en-US"/>
              <a:t>Polybase vs Copy</a:t>
            </a:r>
          </a:p>
        </p:txBody>
      </p:sp>
      <p:sp>
        <p:nvSpPr>
          <p:cNvPr id="8" name="Text Placeholder 7">
            <a:extLst>
              <a:ext uri="{FF2B5EF4-FFF2-40B4-BE49-F238E27FC236}">
                <a16:creationId xmlns:a16="http://schemas.microsoft.com/office/drawing/2014/main" id="{50E644FA-54E8-4E4C-BE77-91C6D834A0E3}"/>
              </a:ext>
            </a:extLst>
          </p:cNvPr>
          <p:cNvSpPr>
            <a:spLocks noGrp="1"/>
          </p:cNvSpPr>
          <p:nvPr>
            <p:ph type="body" sz="quarter" idx="10"/>
          </p:nvPr>
        </p:nvSpPr>
        <p:spPr>
          <a:xfrm>
            <a:off x="474044" y="2892560"/>
            <a:ext cx="5234322" cy="3426579"/>
          </a:xfrm>
        </p:spPr>
        <p:txBody>
          <a:bodyPr/>
          <a:lstStyle/>
          <a:p>
            <a:pPr marL="698366" lvl="1" indent="-229191">
              <a:spcBef>
                <a:spcPts val="245"/>
              </a:spcBef>
              <a:buFont typeface="Arial"/>
              <a:buChar char="•"/>
              <a:tabLst>
                <a:tab pos="699001" algn="l"/>
              </a:tabLst>
            </a:pPr>
            <a:r>
              <a:rPr lang="en-US" sz="2000" dirty="0">
                <a:cs typeface="Calibri"/>
              </a:rPr>
              <a:t>GA,</a:t>
            </a:r>
            <a:r>
              <a:rPr lang="en-US" sz="2000" spc="-5" dirty="0">
                <a:cs typeface="Calibri"/>
              </a:rPr>
              <a:t> </a:t>
            </a:r>
            <a:r>
              <a:rPr lang="en-US" sz="2000" spc="-10" dirty="0">
                <a:cs typeface="Calibri"/>
              </a:rPr>
              <a:t>stable</a:t>
            </a:r>
            <a:endParaRPr lang="en-US" sz="2000" dirty="0">
              <a:cs typeface="Calibri"/>
            </a:endParaRPr>
          </a:p>
          <a:p>
            <a:pPr marL="698366" lvl="1" indent="-229191">
              <a:spcBef>
                <a:spcPts val="215"/>
              </a:spcBef>
              <a:buFont typeface="Arial"/>
              <a:buChar char="•"/>
              <a:tabLst>
                <a:tab pos="699001" algn="l"/>
              </a:tabLst>
            </a:pPr>
            <a:r>
              <a:rPr lang="en-US" sz="2000" dirty="0">
                <a:cs typeface="Calibri"/>
              </a:rPr>
              <a:t>Needs </a:t>
            </a:r>
            <a:r>
              <a:rPr lang="en-US" sz="2000" spc="-15" dirty="0">
                <a:cs typeface="Calibri"/>
              </a:rPr>
              <a:t>CONTROL</a:t>
            </a:r>
            <a:r>
              <a:rPr lang="en-US" sz="2000" spc="-70" dirty="0">
                <a:cs typeface="Calibri"/>
              </a:rPr>
              <a:t> </a:t>
            </a:r>
            <a:r>
              <a:rPr lang="en-US" sz="2000" dirty="0">
                <a:cs typeface="Calibri"/>
              </a:rPr>
              <a:t>permission</a:t>
            </a:r>
          </a:p>
          <a:p>
            <a:pPr marL="698366" lvl="1" indent="-229191">
              <a:spcBef>
                <a:spcPts val="204"/>
              </a:spcBef>
              <a:buFont typeface="Arial"/>
              <a:buChar char="•"/>
              <a:tabLst>
                <a:tab pos="699001" algn="l"/>
              </a:tabLst>
            </a:pPr>
            <a:r>
              <a:rPr lang="en-US" sz="2000" spc="-20" dirty="0">
                <a:cs typeface="Calibri"/>
              </a:rPr>
              <a:t>Fastest </a:t>
            </a:r>
            <a:r>
              <a:rPr lang="en-US" sz="2000" spc="-10" dirty="0">
                <a:cs typeface="Calibri"/>
              </a:rPr>
              <a:t>(at</a:t>
            </a:r>
            <a:r>
              <a:rPr lang="en-US" sz="2000" spc="-35" dirty="0">
                <a:cs typeface="Calibri"/>
              </a:rPr>
              <a:t> </a:t>
            </a:r>
            <a:r>
              <a:rPr lang="en-US" sz="2000" spc="-10" dirty="0">
                <a:cs typeface="Calibri"/>
              </a:rPr>
              <a:t>present)</a:t>
            </a:r>
          </a:p>
          <a:p>
            <a:pPr marL="698366" lvl="1" indent="-229191">
              <a:spcBef>
                <a:spcPts val="204"/>
              </a:spcBef>
              <a:buFont typeface="Arial"/>
              <a:buChar char="•"/>
              <a:tabLst>
                <a:tab pos="699001" algn="l"/>
              </a:tabLst>
            </a:pPr>
            <a:r>
              <a:rPr lang="en-US" sz="2000" spc="-10" dirty="0">
                <a:cs typeface="Calibri"/>
              </a:rPr>
              <a:t>Enables querying via external tables </a:t>
            </a:r>
            <a:endParaRPr lang="en-US" sz="2000" dirty="0">
              <a:cs typeface="Calibri"/>
            </a:endParaRPr>
          </a:p>
          <a:p>
            <a:pPr marL="698366" lvl="1" indent="-229191">
              <a:spcBef>
                <a:spcPts val="215"/>
              </a:spcBef>
              <a:buFont typeface="Arial"/>
              <a:buChar char="•"/>
              <a:tabLst>
                <a:tab pos="699001" algn="l"/>
              </a:tabLst>
            </a:pPr>
            <a:r>
              <a:rPr lang="en-US" sz="2000" spc="-5" dirty="0">
                <a:cs typeface="Calibri"/>
              </a:rPr>
              <a:t>Challenges:</a:t>
            </a:r>
            <a:endParaRPr lang="en-US" sz="2000" dirty="0">
              <a:cs typeface="Calibri"/>
            </a:endParaRPr>
          </a:p>
          <a:p>
            <a:pPr marL="1155478" lvl="2" indent="-229191">
              <a:spcBef>
                <a:spcPts val="284"/>
              </a:spcBef>
              <a:buFont typeface="Arial"/>
              <a:buChar char="•"/>
              <a:tabLst>
                <a:tab pos="1155478" algn="l"/>
                <a:tab pos="1156113" algn="l"/>
              </a:tabLst>
            </a:pPr>
            <a:r>
              <a:rPr lang="en-US" sz="1800" spc="-15" dirty="0">
                <a:cs typeface="Calibri"/>
              </a:rPr>
              <a:t>Row</a:t>
            </a:r>
            <a:r>
              <a:rPr lang="en-US" sz="1800" spc="-30" dirty="0">
                <a:cs typeface="Calibri"/>
              </a:rPr>
              <a:t> </a:t>
            </a:r>
            <a:r>
              <a:rPr lang="en-US" sz="1800" spc="-5" dirty="0">
                <a:cs typeface="Calibri"/>
              </a:rPr>
              <a:t>width</a:t>
            </a:r>
            <a:endParaRPr lang="en-US" sz="1800" dirty="0">
              <a:cs typeface="Calibri"/>
            </a:endParaRPr>
          </a:p>
          <a:p>
            <a:pPr marL="1155478" lvl="2" indent="-229191">
              <a:spcBef>
                <a:spcPts val="260"/>
              </a:spcBef>
              <a:buFont typeface="Arial"/>
              <a:buChar char="•"/>
              <a:tabLst>
                <a:tab pos="1155478" algn="l"/>
                <a:tab pos="1156113" algn="l"/>
              </a:tabLst>
            </a:pPr>
            <a:r>
              <a:rPr lang="en-US" sz="1800" spc="-10" dirty="0">
                <a:cs typeface="Calibri"/>
              </a:rPr>
              <a:t>Delimiters </a:t>
            </a:r>
            <a:r>
              <a:rPr lang="en-US" sz="1800" dirty="0">
                <a:cs typeface="Calibri"/>
              </a:rPr>
              <a:t>in</a:t>
            </a:r>
            <a:r>
              <a:rPr lang="en-US" sz="1800" spc="20" dirty="0">
                <a:cs typeface="Calibri"/>
              </a:rPr>
              <a:t> </a:t>
            </a:r>
            <a:r>
              <a:rPr lang="en-US" sz="1800" spc="-20" dirty="0">
                <a:cs typeface="Calibri"/>
              </a:rPr>
              <a:t>text</a:t>
            </a:r>
            <a:endParaRPr lang="en-US" sz="1800" dirty="0">
              <a:cs typeface="Calibri"/>
            </a:endParaRPr>
          </a:p>
          <a:p>
            <a:pPr marL="1155478" lvl="2" indent="-229191">
              <a:spcBef>
                <a:spcPts val="265"/>
              </a:spcBef>
              <a:buFont typeface="Arial"/>
              <a:buChar char="•"/>
              <a:tabLst>
                <a:tab pos="1155478" algn="l"/>
                <a:tab pos="1156113" algn="l"/>
              </a:tabLst>
            </a:pPr>
            <a:r>
              <a:rPr lang="en-US" sz="1800" spc="-15" dirty="0">
                <a:cs typeface="Calibri"/>
              </a:rPr>
              <a:t>Fixed </a:t>
            </a:r>
            <a:r>
              <a:rPr lang="en-US" sz="1800" spc="-5" dirty="0">
                <a:cs typeface="Calibri"/>
              </a:rPr>
              <a:t>line</a:t>
            </a:r>
            <a:r>
              <a:rPr lang="en-US" sz="1800" spc="10" dirty="0">
                <a:cs typeface="Calibri"/>
              </a:rPr>
              <a:t> </a:t>
            </a:r>
            <a:r>
              <a:rPr lang="en-US" sz="1800" spc="-5" dirty="0">
                <a:cs typeface="Calibri"/>
              </a:rPr>
              <a:t>delimiter</a:t>
            </a:r>
            <a:endParaRPr lang="en-US" sz="1800" dirty="0">
              <a:cs typeface="Calibri"/>
            </a:endParaRPr>
          </a:p>
          <a:p>
            <a:pPr marL="1155478" lvl="2" indent="-229191">
              <a:spcBef>
                <a:spcPts val="254"/>
              </a:spcBef>
              <a:buFont typeface="Arial"/>
              <a:buChar char="•"/>
              <a:tabLst>
                <a:tab pos="1155478" algn="l"/>
                <a:tab pos="1156113" algn="l"/>
              </a:tabLst>
            </a:pPr>
            <a:r>
              <a:rPr lang="en-US" sz="1800" spc="-5" dirty="0">
                <a:cs typeface="Calibri"/>
              </a:rPr>
              <a:t>Code</a:t>
            </a:r>
            <a:r>
              <a:rPr lang="en-US" sz="1800" spc="-30" dirty="0">
                <a:cs typeface="Calibri"/>
              </a:rPr>
              <a:t> </a:t>
            </a:r>
            <a:r>
              <a:rPr lang="en-US" sz="1800" spc="-10" dirty="0">
                <a:cs typeface="Calibri"/>
              </a:rPr>
              <a:t>complexity</a:t>
            </a:r>
            <a:endParaRPr lang="en-US" sz="1800" dirty="0">
              <a:cs typeface="Calibri"/>
            </a:endParaRPr>
          </a:p>
          <a:p>
            <a:endParaRPr lang="en-US" sz="2400" dirty="0">
              <a:latin typeface="+mn-lt"/>
            </a:endParaRPr>
          </a:p>
        </p:txBody>
      </p:sp>
      <p:sp>
        <p:nvSpPr>
          <p:cNvPr id="9" name="Text Placeholder 8">
            <a:extLst>
              <a:ext uri="{FF2B5EF4-FFF2-40B4-BE49-F238E27FC236}">
                <a16:creationId xmlns:a16="http://schemas.microsoft.com/office/drawing/2014/main" id="{E4446A3C-AB3C-4E6A-9A53-86C743962010}"/>
              </a:ext>
            </a:extLst>
          </p:cNvPr>
          <p:cNvSpPr>
            <a:spLocks noGrp="1"/>
          </p:cNvSpPr>
          <p:nvPr>
            <p:ph type="body" sz="quarter" idx="11"/>
          </p:nvPr>
        </p:nvSpPr>
        <p:spPr>
          <a:xfrm>
            <a:off x="6265137" y="2694866"/>
            <a:ext cx="5016285" cy="3010311"/>
          </a:xfrm>
        </p:spPr>
        <p:txBody>
          <a:bodyPr/>
          <a:lstStyle/>
          <a:p>
            <a:pPr marL="12698" indent="0">
              <a:spcBef>
                <a:spcPts val="384"/>
              </a:spcBef>
              <a:buNone/>
              <a:tabLst>
                <a:tab pos="241254" algn="l"/>
              </a:tabLst>
            </a:pPr>
            <a:endParaRPr lang="en-US" sz="2400" b="1" dirty="0">
              <a:latin typeface="+mn-lt"/>
              <a:cs typeface="Calibri"/>
            </a:endParaRPr>
          </a:p>
          <a:p>
            <a:pPr marL="698366" lvl="1" indent="-228556">
              <a:spcBef>
                <a:spcPts val="215"/>
              </a:spcBef>
              <a:buFont typeface="Arial"/>
              <a:buChar char="•"/>
              <a:tabLst>
                <a:tab pos="698366" algn="l"/>
              </a:tabLst>
            </a:pPr>
            <a:r>
              <a:rPr lang="en-US" sz="2000" spc="-20" dirty="0">
                <a:cs typeface="Calibri"/>
              </a:rPr>
              <a:t>Relaxed</a:t>
            </a:r>
            <a:r>
              <a:rPr lang="en-US" sz="2000" spc="-25" dirty="0">
                <a:cs typeface="Calibri"/>
              </a:rPr>
              <a:t> </a:t>
            </a:r>
            <a:r>
              <a:rPr lang="en-US" sz="2000" spc="-5" dirty="0">
                <a:cs typeface="Calibri"/>
              </a:rPr>
              <a:t>permission</a:t>
            </a:r>
            <a:endParaRPr lang="en-US" sz="2000" dirty="0">
              <a:cs typeface="Calibri"/>
            </a:endParaRPr>
          </a:p>
          <a:p>
            <a:pPr marL="698366" lvl="1" indent="-228556">
              <a:spcBef>
                <a:spcPts val="204"/>
              </a:spcBef>
              <a:buFont typeface="Arial"/>
              <a:buChar char="•"/>
              <a:tabLst>
                <a:tab pos="698366" algn="l"/>
              </a:tabLst>
            </a:pPr>
            <a:r>
              <a:rPr lang="en-US" sz="2000" spc="-10" dirty="0">
                <a:cs typeface="Calibri"/>
              </a:rPr>
              <a:t>Slightly </a:t>
            </a:r>
            <a:r>
              <a:rPr lang="en-US" sz="2000" spc="-40" dirty="0">
                <a:cs typeface="Calibri"/>
              </a:rPr>
              <a:t>slower, </a:t>
            </a:r>
            <a:r>
              <a:rPr lang="en-US" sz="2000" spc="-5" dirty="0">
                <a:cs typeface="Calibri"/>
              </a:rPr>
              <a:t>but</a:t>
            </a:r>
            <a:r>
              <a:rPr lang="en-US" sz="2000" spc="15" dirty="0">
                <a:cs typeface="Calibri"/>
              </a:rPr>
              <a:t> </a:t>
            </a:r>
            <a:r>
              <a:rPr lang="en-US" sz="2000" spc="-10" dirty="0">
                <a:cs typeface="Calibri"/>
              </a:rPr>
              <a:t>improving</a:t>
            </a:r>
            <a:endParaRPr lang="en-US" sz="2000" dirty="0">
              <a:cs typeface="Calibri"/>
            </a:endParaRPr>
          </a:p>
          <a:p>
            <a:pPr marL="698366" lvl="1" indent="-228556">
              <a:spcBef>
                <a:spcPts val="215"/>
              </a:spcBef>
              <a:buFont typeface="Arial"/>
              <a:buChar char="•"/>
              <a:tabLst>
                <a:tab pos="698366" algn="l"/>
              </a:tabLst>
            </a:pPr>
            <a:r>
              <a:rPr lang="en-US" sz="2000" dirty="0">
                <a:cs typeface="Calibri"/>
              </a:rPr>
              <a:t>No </a:t>
            </a:r>
            <a:r>
              <a:rPr lang="en-US" sz="2000" spc="-20" dirty="0">
                <a:cs typeface="Calibri"/>
              </a:rPr>
              <a:t>row </a:t>
            </a:r>
            <a:r>
              <a:rPr lang="en-US" sz="2000" spc="-5" dirty="0">
                <a:cs typeface="Calibri"/>
              </a:rPr>
              <a:t>width</a:t>
            </a:r>
            <a:r>
              <a:rPr lang="en-US" sz="2000" spc="-20" dirty="0">
                <a:cs typeface="Calibri"/>
              </a:rPr>
              <a:t> </a:t>
            </a:r>
            <a:r>
              <a:rPr lang="en-US" sz="2000" dirty="0">
                <a:cs typeface="Calibri"/>
              </a:rPr>
              <a:t>limit</a:t>
            </a:r>
          </a:p>
          <a:p>
            <a:pPr marL="698366" lvl="1" indent="-228556">
              <a:spcBef>
                <a:spcPts val="220"/>
              </a:spcBef>
              <a:buFont typeface="Arial"/>
              <a:buChar char="•"/>
              <a:tabLst>
                <a:tab pos="698366" algn="l"/>
              </a:tabLst>
            </a:pPr>
            <a:r>
              <a:rPr lang="en-US" sz="2000" spc="-5" dirty="0">
                <a:cs typeface="Calibri"/>
              </a:rPr>
              <a:t>Supports </a:t>
            </a:r>
            <a:r>
              <a:rPr lang="en-US" sz="2000" spc="-10" dirty="0">
                <a:cs typeface="Calibri"/>
              </a:rPr>
              <a:t>delimiters </a:t>
            </a:r>
            <a:r>
              <a:rPr lang="en-US" sz="2000" dirty="0">
                <a:cs typeface="Calibri"/>
              </a:rPr>
              <a:t>in</a:t>
            </a:r>
            <a:r>
              <a:rPr lang="en-US" sz="2000" spc="-35" dirty="0">
                <a:cs typeface="Calibri"/>
              </a:rPr>
              <a:t> </a:t>
            </a:r>
            <a:r>
              <a:rPr lang="en-US" sz="2000" spc="-15" dirty="0">
                <a:cs typeface="Calibri"/>
              </a:rPr>
              <a:t>text</a:t>
            </a:r>
            <a:endParaRPr lang="en-US" sz="2000" dirty="0">
              <a:cs typeface="Calibri"/>
            </a:endParaRPr>
          </a:p>
          <a:p>
            <a:pPr marL="698366" marR="5079" lvl="1" indent="-228556">
              <a:lnSpc>
                <a:spcPts val="2590"/>
              </a:lnSpc>
              <a:spcBef>
                <a:spcPts val="530"/>
              </a:spcBef>
              <a:buFont typeface="Arial"/>
              <a:buChar char="•"/>
              <a:tabLst>
                <a:tab pos="698366" algn="l"/>
              </a:tabLst>
            </a:pPr>
            <a:r>
              <a:rPr lang="en-US" sz="2000" spc="-5" dirty="0">
                <a:cs typeface="Calibri"/>
              </a:rPr>
              <a:t>Supports </a:t>
            </a:r>
            <a:r>
              <a:rPr lang="en-US" sz="2000" spc="-10" dirty="0">
                <a:cs typeface="Calibri"/>
              </a:rPr>
              <a:t>custom column </a:t>
            </a:r>
            <a:r>
              <a:rPr lang="en-US" sz="2000" dirty="0">
                <a:cs typeface="Calibri"/>
              </a:rPr>
              <a:t>and</a:t>
            </a:r>
            <a:r>
              <a:rPr lang="en-US" sz="2000" spc="-100" dirty="0">
                <a:cs typeface="Calibri"/>
              </a:rPr>
              <a:t> </a:t>
            </a:r>
            <a:r>
              <a:rPr lang="en-US" sz="2000" spc="-20" dirty="0">
                <a:cs typeface="Calibri"/>
              </a:rPr>
              <a:t>row  </a:t>
            </a:r>
            <a:r>
              <a:rPr lang="en-US" sz="2000" spc="-10" dirty="0">
                <a:cs typeface="Calibri"/>
              </a:rPr>
              <a:t>delimiters</a:t>
            </a:r>
            <a:endParaRPr lang="en-US" sz="2000" dirty="0">
              <a:cs typeface="Calibri"/>
            </a:endParaRPr>
          </a:p>
          <a:p>
            <a:endParaRPr lang="en-US" dirty="0">
              <a:latin typeface="+mn-lt"/>
            </a:endParaRPr>
          </a:p>
        </p:txBody>
      </p:sp>
      <p:sp>
        <p:nvSpPr>
          <p:cNvPr id="4" name="Rectangle 3">
            <a:extLst>
              <a:ext uri="{FF2B5EF4-FFF2-40B4-BE49-F238E27FC236}">
                <a16:creationId xmlns:a16="http://schemas.microsoft.com/office/drawing/2014/main" id="{D8BAC970-3C1B-4998-A299-14405C0DD997}"/>
              </a:ext>
            </a:extLst>
          </p:cNvPr>
          <p:cNvSpPr/>
          <p:nvPr/>
        </p:nvSpPr>
        <p:spPr bwMode="auto">
          <a:xfrm>
            <a:off x="840819" y="1868598"/>
            <a:ext cx="4478533"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err="1">
                <a:gradFill>
                  <a:gsLst>
                    <a:gs pos="0">
                      <a:srgbClr val="FFFFFF"/>
                    </a:gs>
                    <a:gs pos="100000">
                      <a:srgbClr val="FFFFFF"/>
                    </a:gs>
                  </a:gsLst>
                  <a:lin ang="5400000" scaled="0"/>
                </a:gradFill>
                <a:ea typeface="Segoe UI" pitchFamily="34" charset="0"/>
                <a:cs typeface="Segoe UI" pitchFamily="34" charset="0"/>
              </a:rPr>
              <a:t>Polybase</a:t>
            </a: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58604E90-FE3F-4C71-BE6C-5970BC5BD0DE}"/>
              </a:ext>
            </a:extLst>
          </p:cNvPr>
          <p:cNvSpPr/>
          <p:nvPr/>
        </p:nvSpPr>
        <p:spPr bwMode="auto">
          <a:xfrm>
            <a:off x="6587878" y="1868597"/>
            <a:ext cx="4625889"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a:gradFill>
                  <a:gsLst>
                    <a:gs pos="0">
                      <a:srgbClr val="FFFFFF"/>
                    </a:gs>
                    <a:gs pos="100000">
                      <a:srgbClr val="FFFFFF"/>
                    </a:gs>
                  </a:gsLst>
                  <a:lin ang="5400000" scaled="0"/>
                </a:gradFill>
                <a:ea typeface="Segoe UI" pitchFamily="34" charset="0"/>
                <a:cs typeface="Segoe UI" pitchFamily="34" charset="0"/>
              </a:rPr>
              <a:t>Copy</a:t>
            </a:r>
          </a:p>
        </p:txBody>
      </p:sp>
    </p:spTree>
  </p:cSld>
  <p:clrMapOvr>
    <a:masterClrMapping/>
  </p:clrMapOvr>
  <p:transition>
    <p:fade/>
  </p:transition>
  <p:extLst>
    <p:ext uri="{6950BFC3-D8DA-4A85-94F7-54DA5524770B}">
      <p188:commentRel xmlns:p188="http://schemas.microsoft.com/office/powerpoint/2018/8/main" r:id="rId2"/>
    </p:ext>
  </p:extLs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4CF5C4-7171-4F91-8A63-BDD6EFA2A56F}"/>
              </a:ext>
            </a:extLst>
          </p:cNvPr>
          <p:cNvSpPr>
            <a:spLocks noGrp="1"/>
          </p:cNvSpPr>
          <p:nvPr>
            <p:ph type="title"/>
          </p:nvPr>
        </p:nvSpPr>
        <p:spPr>
          <a:xfrm>
            <a:off x="585217" y="3045595"/>
            <a:ext cx="9144000" cy="488797"/>
          </a:xfrm>
        </p:spPr>
        <p:txBody>
          <a:bodyPr/>
          <a:lstStyle/>
          <a:p>
            <a:r>
              <a:rPr lang="en-US" dirty="0"/>
              <a:t>Best Practices for Files and Tables</a:t>
            </a:r>
          </a:p>
        </p:txBody>
      </p:sp>
    </p:spTree>
    <p:extLst>
      <p:ext uri="{BB962C8B-B14F-4D97-AF65-F5344CB8AC3E}">
        <p14:creationId xmlns:p14="http://schemas.microsoft.com/office/powerpoint/2010/main" val="378057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Flat files to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4911665"/>
          </a:xfrm>
        </p:spPr>
        <p:txBody>
          <a:bodyPr/>
          <a:lstStyle/>
          <a:p>
            <a:endParaRPr lang="en-US" sz="2800" dirty="0">
              <a:latin typeface="+mn-lt"/>
            </a:endParaRPr>
          </a:p>
          <a:p>
            <a:pPr>
              <a:lnSpc>
                <a:spcPct val="100000"/>
              </a:lnSpc>
            </a:pPr>
            <a:r>
              <a:rPr lang="en-US" sz="2800" dirty="0">
                <a:latin typeface="+mn-lt"/>
              </a:rPr>
              <a:t>Ingest flat file data into Azure Storage (Azure Data Lake Store Gen2) </a:t>
            </a:r>
          </a:p>
          <a:p>
            <a:pPr marL="448193" indent="-448193">
              <a:buFont typeface="Arial" panose="020B0604020202020204" pitchFamily="34" charset="0"/>
              <a:buChar char="•"/>
            </a:pPr>
            <a:r>
              <a:rPr lang="en-US" sz="2800" dirty="0">
                <a:latin typeface="+mn-lt"/>
              </a:rPr>
              <a:t>When your data sources are on-premises, you need to move the data to Azure Storage before ingestion.</a:t>
            </a:r>
          </a:p>
          <a:p>
            <a:pPr marL="448193" indent="-448193">
              <a:buFont typeface="Arial" panose="020B0604020202020204" pitchFamily="34" charset="0"/>
              <a:buChar char="•"/>
            </a:pPr>
            <a:r>
              <a:rPr lang="en-US" sz="2800" dirty="0">
                <a:latin typeface="+mn-lt"/>
              </a:rPr>
              <a:t>Data in other cloud platforms needs to be moved to Azure Storage  before ingestion.</a:t>
            </a:r>
          </a:p>
          <a:p>
            <a:pPr>
              <a:lnSpc>
                <a:spcPct val="100000"/>
              </a:lnSpc>
            </a:pPr>
            <a:endParaRPr lang="en-US" sz="2800" dirty="0">
              <a:latin typeface="+mn-lt"/>
            </a:endParaRPr>
          </a:p>
          <a:p>
            <a:pPr>
              <a:lnSpc>
                <a:spcPct val="100000"/>
              </a:lnSpc>
            </a:pPr>
            <a:r>
              <a:rPr lang="en-US" sz="2800" dirty="0">
                <a:latin typeface="+mn-lt"/>
              </a:rPr>
              <a:t>Load from flat files as relational tables within the data warehouse</a:t>
            </a:r>
          </a:p>
          <a:p>
            <a:pPr>
              <a:lnSpc>
                <a:spcPct val="100000"/>
              </a:lnSpc>
            </a:pPr>
            <a:endParaRPr lang="en-US" sz="2800" dirty="0">
              <a:latin typeface="+mn-lt"/>
            </a:endParaRPr>
          </a:p>
          <a:p>
            <a:pPr>
              <a:lnSpc>
                <a:spcPct val="100000"/>
              </a:lnSpc>
            </a:pPr>
            <a:endParaRPr lang="en-US" sz="2800" dirty="0">
              <a:latin typeface="+mn-lt"/>
            </a:endParaRPr>
          </a:p>
        </p:txBody>
      </p:sp>
    </p:spTree>
    <p:extLst>
      <p:ext uri="{BB962C8B-B14F-4D97-AF65-F5344CB8AC3E}">
        <p14:creationId xmlns:p14="http://schemas.microsoft.com/office/powerpoint/2010/main" val="334259469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15536A-5D93-4911-9B2C-CBA4E2CAE07E}"/>
              </a:ext>
            </a:extLst>
          </p:cNvPr>
          <p:cNvSpPr/>
          <p:nvPr/>
        </p:nvSpPr>
        <p:spPr bwMode="auto">
          <a:xfrm>
            <a:off x="586390" y="4259024"/>
            <a:ext cx="10066436" cy="201695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solidFill>
                  <a:schemeClr val="tx1"/>
                </a:solidFill>
                <a:ea typeface="Segoe UI" pitchFamily="34" charset="0"/>
                <a:cs typeface="Segoe UI" pitchFamily="34" charset="0"/>
              </a:rPr>
              <a:t>ADLS Gen 2 Filesystem</a:t>
            </a: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 Structuring ADLS Gen2</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89" y="1434653"/>
            <a:ext cx="11532260" cy="2281137"/>
          </a:xfrm>
        </p:spPr>
        <p:txBody>
          <a:bodyPr/>
          <a:lstStyle/>
          <a:p>
            <a:pPr marL="448193" indent="-448193">
              <a:buFont typeface="Arial" panose="020B0604020202020204" pitchFamily="34" charset="0"/>
              <a:buChar char="•"/>
            </a:pPr>
            <a:r>
              <a:rPr lang="en-US">
                <a:latin typeface="+mn-lt"/>
              </a:rPr>
              <a:t>Separate storage accounts for each environment: dev, test, &amp; production.</a:t>
            </a:r>
          </a:p>
          <a:p>
            <a:pPr marL="448193" indent="-448193">
              <a:buFont typeface="Arial" panose="020B0604020202020204" pitchFamily="34" charset="0"/>
              <a:buChar char="•"/>
            </a:pPr>
            <a:endParaRPr lang="en-US">
              <a:latin typeface="+mn-lt"/>
            </a:endParaRPr>
          </a:p>
          <a:p>
            <a:pPr marL="448193" indent="-448193">
              <a:buFont typeface="Arial" panose="020B0604020202020204" pitchFamily="34" charset="0"/>
              <a:buChar char="•"/>
            </a:pPr>
            <a:r>
              <a:rPr lang="en-US">
                <a:latin typeface="+mn-lt"/>
              </a:rPr>
              <a:t>Use a common folder structure to organize data by degree of refinement. </a:t>
            </a:r>
          </a:p>
        </p:txBody>
      </p:sp>
      <p:sp>
        <p:nvSpPr>
          <p:cNvPr id="4" name="Rectangle 3">
            <a:extLst>
              <a:ext uri="{FF2B5EF4-FFF2-40B4-BE49-F238E27FC236}">
                <a16:creationId xmlns:a16="http://schemas.microsoft.com/office/drawing/2014/main" id="{C5DCA8EE-C8E4-4357-98DE-846DC9F4DA81}"/>
              </a:ext>
            </a:extLst>
          </p:cNvPr>
          <p:cNvSpPr/>
          <p:nvPr/>
        </p:nvSpPr>
        <p:spPr bwMode="auto">
          <a:xfrm>
            <a:off x="101626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Raw Data</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/bronze</a:t>
            </a:r>
          </a:p>
        </p:txBody>
      </p:sp>
      <p:sp>
        <p:nvSpPr>
          <p:cNvPr id="5" name="Rectangle 4">
            <a:extLst>
              <a:ext uri="{FF2B5EF4-FFF2-40B4-BE49-F238E27FC236}">
                <a16:creationId xmlns:a16="http://schemas.microsoft.com/office/drawing/2014/main" id="{2EDB3CCD-FC84-4521-B8AA-7054D719B0A8}"/>
              </a:ext>
            </a:extLst>
          </p:cNvPr>
          <p:cNvSpPr/>
          <p:nvPr/>
        </p:nvSpPr>
        <p:spPr bwMode="auto">
          <a:xfrm>
            <a:off x="4639136"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Query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/silver</a:t>
            </a:r>
          </a:p>
        </p:txBody>
      </p:sp>
      <p:sp>
        <p:nvSpPr>
          <p:cNvPr id="6" name="Rectangle 5">
            <a:extLst>
              <a:ext uri="{FF2B5EF4-FFF2-40B4-BE49-F238E27FC236}">
                <a16:creationId xmlns:a16="http://schemas.microsoft.com/office/drawing/2014/main" id="{5ABBED3E-B901-4D27-8569-25D948CFE738}"/>
              </a:ext>
            </a:extLst>
          </p:cNvPr>
          <p:cNvSpPr/>
          <p:nvPr/>
        </p:nvSpPr>
        <p:spPr bwMode="auto">
          <a:xfrm>
            <a:off x="826201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Report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/gold</a:t>
            </a:r>
          </a:p>
        </p:txBody>
      </p:sp>
    </p:spTree>
    <p:extLst>
      <p:ext uri="{BB962C8B-B14F-4D97-AF65-F5344CB8AC3E}">
        <p14:creationId xmlns:p14="http://schemas.microsoft.com/office/powerpoint/2010/main" val="248866497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556571"/>
          </a:xfrm>
          <a:prstGeom prst="rect">
            <a:avLst/>
          </a:prstGeom>
        </p:spPr>
        <p:txBody>
          <a:bodyPr vert="horz" wrap="square" lIns="0" tIns="13333" rIns="0" bIns="0" rtlCol="0" anchor="t">
            <a:spAutoFit/>
          </a:bodyPr>
          <a:lstStyle/>
          <a:p>
            <a:pPr marL="12698">
              <a:spcBef>
                <a:spcPts val="105"/>
              </a:spcBef>
            </a:pPr>
            <a:r>
              <a:rPr lang="en-US" spc="-20"/>
              <a:t>Ingest from o</a:t>
            </a:r>
            <a:r>
              <a:rPr spc="-20"/>
              <a:t>n-</a:t>
            </a:r>
            <a:r>
              <a:rPr lang="en-US" spc="-20"/>
              <a:t>p</a:t>
            </a:r>
            <a:r>
              <a:rPr spc="-20"/>
              <a:t>rem</a:t>
            </a:r>
            <a:r>
              <a:rPr lang="en-US" spc="-20"/>
              <a:t>ises</a:t>
            </a:r>
            <a:r>
              <a:rPr spc="-20"/>
              <a:t> </a:t>
            </a:r>
            <a:r>
              <a:rPr lang="en-US" spc="-25"/>
              <a:t>d</a:t>
            </a:r>
            <a:r>
              <a:rPr spc="-25"/>
              <a:t>ata</a:t>
            </a:r>
            <a:r>
              <a:rPr spc="-55"/>
              <a:t> </a:t>
            </a:r>
            <a:r>
              <a:rPr lang="en-US" spc="-10"/>
              <a:t>s</a:t>
            </a:r>
            <a:r>
              <a:rPr spc="-10"/>
              <a:t>ources</a:t>
            </a:r>
            <a:endParaRPr/>
          </a:p>
        </p:txBody>
      </p:sp>
      <p:sp>
        <p:nvSpPr>
          <p:cNvPr id="4" name="Text Placeholder 3">
            <a:extLst>
              <a:ext uri="{FF2B5EF4-FFF2-40B4-BE49-F238E27FC236}">
                <a16:creationId xmlns:a16="http://schemas.microsoft.com/office/drawing/2014/main" id="{15A94A82-D088-49B8-A50C-110CC9278361}"/>
              </a:ext>
            </a:extLst>
          </p:cNvPr>
          <p:cNvSpPr>
            <a:spLocks noGrp="1"/>
          </p:cNvSpPr>
          <p:nvPr>
            <p:ph type="body" sz="quarter" idx="10"/>
          </p:nvPr>
        </p:nvSpPr>
        <p:spPr>
          <a:xfrm>
            <a:off x="586390" y="1434653"/>
            <a:ext cx="11018520" cy="5213831"/>
          </a:xfrm>
        </p:spPr>
        <p:txBody>
          <a:bodyPr/>
          <a:lstStyle/>
          <a:p>
            <a:r>
              <a:rPr lang="en-US" sz="2353" b="1" dirty="0">
                <a:latin typeface="+mn-lt"/>
              </a:rPr>
              <a:t>Fastest is done by batch:</a:t>
            </a:r>
          </a:p>
          <a:p>
            <a:pPr marL="336145" indent="-336145">
              <a:buFont typeface="Arial" panose="020B0604020202020204" pitchFamily="34" charset="0"/>
              <a:buChar char="•"/>
            </a:pPr>
            <a:r>
              <a:rPr lang="en-US" sz="2353" dirty="0">
                <a:latin typeface="+mn-lt"/>
              </a:rPr>
              <a:t>Extract from data source to multiple CSV/Parquet files</a:t>
            </a:r>
          </a:p>
          <a:p>
            <a:pPr marL="336145" indent="-336145">
              <a:buFont typeface="Arial" panose="020B0604020202020204" pitchFamily="34" charset="0"/>
              <a:buChar char="•"/>
            </a:pPr>
            <a:r>
              <a:rPr lang="en-US" sz="2353" dirty="0">
                <a:latin typeface="+mn-lt"/>
              </a:rPr>
              <a:t>Use </a:t>
            </a:r>
            <a:r>
              <a:rPr lang="en-US" sz="2353" dirty="0" err="1">
                <a:latin typeface="+mn-lt"/>
              </a:rPr>
              <a:t>AzCopy</a:t>
            </a:r>
            <a:r>
              <a:rPr lang="en-US" sz="2353" dirty="0">
                <a:latin typeface="+mn-lt"/>
              </a:rPr>
              <a:t> to upload to ADLS</a:t>
            </a:r>
          </a:p>
          <a:p>
            <a:endParaRPr lang="en-US" sz="2353" dirty="0">
              <a:latin typeface="+mn-lt"/>
            </a:endParaRPr>
          </a:p>
          <a:p>
            <a:r>
              <a:rPr lang="en-US" sz="2353" b="1" dirty="0">
                <a:latin typeface="+mn-lt"/>
              </a:rPr>
              <a:t>Alternative is query-insert:</a:t>
            </a:r>
          </a:p>
          <a:p>
            <a:pPr marL="336145" indent="-336145">
              <a:buFont typeface="Arial" panose="020B0604020202020204" pitchFamily="34" charset="0"/>
              <a:buChar char="•"/>
            </a:pPr>
            <a:r>
              <a:rPr lang="en-US" sz="2353" dirty="0">
                <a:latin typeface="+mn-lt"/>
              </a:rPr>
              <a:t>Set up SSIS self-hosted integration runtime on-premises</a:t>
            </a:r>
          </a:p>
          <a:p>
            <a:pPr marL="336145" indent="-336145">
              <a:buFont typeface="Arial" panose="020B0604020202020204" pitchFamily="34" charset="0"/>
              <a:buChar char="•"/>
            </a:pPr>
            <a:r>
              <a:rPr lang="en-US" sz="2353" dirty="0">
                <a:latin typeface="+mn-lt"/>
              </a:rPr>
              <a:t>Use Synapse Pipeline to extract/copy</a:t>
            </a:r>
          </a:p>
          <a:p>
            <a:pPr marL="336145" indent="-336145">
              <a:buFont typeface="Arial" panose="020B0604020202020204" pitchFamily="34" charset="0"/>
              <a:buChar char="•"/>
            </a:pPr>
            <a:r>
              <a:rPr lang="en-US" sz="2353" dirty="0">
                <a:latin typeface="+mn-lt"/>
              </a:rPr>
              <a:t>Use Synapse Pipeline to execute load procedure</a:t>
            </a:r>
          </a:p>
          <a:p>
            <a:endParaRPr lang="en-US" sz="2353" dirty="0">
              <a:latin typeface="+mn-lt"/>
            </a:endParaRPr>
          </a:p>
          <a:p>
            <a:r>
              <a:rPr lang="en-US" sz="2353" b="1" dirty="0">
                <a:latin typeface="+mn-lt"/>
              </a:rPr>
              <a:t>Large Migrations:</a:t>
            </a:r>
          </a:p>
          <a:p>
            <a:pPr marL="336145" indent="-336145">
              <a:buFont typeface="Arial" panose="020B0604020202020204" pitchFamily="34" charset="0"/>
              <a:buChar char="•"/>
            </a:pPr>
            <a:r>
              <a:rPr lang="en-US" sz="2353" dirty="0">
                <a:latin typeface="+mn-lt"/>
              </a:rPr>
              <a:t>Use Azure Data Box where available</a:t>
            </a:r>
          </a:p>
          <a:p>
            <a:endParaRPr lang="en-US" sz="2353" dirty="0">
              <a:latin typeface="+mn-lt"/>
            </a:endParaRPr>
          </a:p>
        </p:txBody>
      </p:sp>
    </p:spTree>
    <p:extLst>
      <p:ext uri="{BB962C8B-B14F-4D97-AF65-F5344CB8AC3E}">
        <p14:creationId xmlns:p14="http://schemas.microsoft.com/office/powerpoint/2010/main" val="37962406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from Cloud Data Sources</a:t>
            </a:r>
          </a:p>
        </p:txBody>
      </p:sp>
      <p:sp>
        <p:nvSpPr>
          <p:cNvPr id="6" name="Text Placeholder 5">
            <a:extLst>
              <a:ext uri="{FF2B5EF4-FFF2-40B4-BE49-F238E27FC236}">
                <a16:creationId xmlns:a16="http://schemas.microsoft.com/office/drawing/2014/main" id="{6183292F-FE6E-4734-9591-9271616EF0F2}"/>
              </a:ext>
            </a:extLst>
          </p:cNvPr>
          <p:cNvSpPr>
            <a:spLocks noGrp="1"/>
          </p:cNvSpPr>
          <p:nvPr>
            <p:ph type="body" sz="quarter" idx="10"/>
          </p:nvPr>
        </p:nvSpPr>
        <p:spPr>
          <a:xfrm>
            <a:off x="586390" y="1434653"/>
            <a:ext cx="11018520" cy="2469630"/>
          </a:xfrm>
        </p:spPr>
        <p:txBody>
          <a:bodyPr/>
          <a:lstStyle/>
          <a:p>
            <a:pPr marL="12063">
              <a:spcBef>
                <a:spcPts val="774"/>
              </a:spcBef>
              <a:tabLst>
                <a:tab pos="241889" algn="l"/>
              </a:tabLst>
            </a:pPr>
            <a:r>
              <a:rPr lang="en-US" b="1" spc="-10">
                <a:latin typeface="Calibri"/>
                <a:cs typeface="Calibri"/>
              </a:rPr>
              <a:t>Options:</a:t>
            </a:r>
          </a:p>
          <a:p>
            <a:pPr marL="460256" indent="-448193">
              <a:spcBef>
                <a:spcPts val="774"/>
              </a:spcBef>
              <a:buFont typeface="Arial" panose="020B0604020202020204" pitchFamily="34" charset="0"/>
              <a:buChar char="•"/>
              <a:tabLst>
                <a:tab pos="241889" algn="l"/>
              </a:tabLst>
            </a:pPr>
            <a:r>
              <a:rPr lang="en-US" spc="-10">
                <a:latin typeface="Calibri"/>
                <a:cs typeface="Calibri"/>
              </a:rPr>
              <a:t>Extract using</a:t>
            </a:r>
            <a:r>
              <a:rPr lang="en-US" spc="25">
                <a:latin typeface="Calibri"/>
                <a:cs typeface="Calibri"/>
              </a:rPr>
              <a:t> </a:t>
            </a:r>
            <a:r>
              <a:rPr lang="en-US" spc="-5">
                <a:latin typeface="Calibri"/>
                <a:cs typeface="Calibri"/>
              </a:rPr>
              <a:t>Synapse Pipelines</a:t>
            </a:r>
            <a:endParaRPr lang="en-US">
              <a:latin typeface="Calibri"/>
              <a:cs typeface="Calibri"/>
            </a:endParaRPr>
          </a:p>
          <a:p>
            <a:pPr marL="460256" indent="-448193">
              <a:spcBef>
                <a:spcPts val="674"/>
              </a:spcBef>
              <a:buFont typeface="Arial" panose="020B0604020202020204" pitchFamily="34" charset="0"/>
              <a:buChar char="•"/>
              <a:tabLst>
                <a:tab pos="241889" algn="l"/>
              </a:tabLst>
            </a:pPr>
            <a:r>
              <a:rPr lang="en-US" spc="-30">
                <a:latin typeface="Calibri"/>
                <a:cs typeface="Calibri"/>
              </a:rPr>
              <a:t>Write </a:t>
            </a:r>
            <a:r>
              <a:rPr lang="en-US" spc="-15">
                <a:latin typeface="Calibri"/>
                <a:cs typeface="Calibri"/>
              </a:rPr>
              <a:t>to </a:t>
            </a:r>
            <a:r>
              <a:rPr lang="en-US" spc="-5">
                <a:latin typeface="Calibri"/>
                <a:cs typeface="Calibri"/>
              </a:rPr>
              <a:t>ADLS as </a:t>
            </a:r>
            <a:r>
              <a:rPr lang="en-US" spc="-25">
                <a:latin typeface="Calibri"/>
                <a:cs typeface="Calibri"/>
              </a:rPr>
              <a:t>Parquet</a:t>
            </a:r>
            <a:r>
              <a:rPr lang="en-US" spc="90">
                <a:latin typeface="Calibri"/>
                <a:cs typeface="Calibri"/>
              </a:rPr>
              <a:t> </a:t>
            </a:r>
            <a:r>
              <a:rPr lang="en-US" spc="-10">
                <a:latin typeface="Calibri"/>
                <a:cs typeface="Calibri"/>
              </a:rPr>
              <a:t>files</a:t>
            </a:r>
            <a:endParaRPr lang="en-US" sz="3529">
              <a:latin typeface="Calibri"/>
              <a:cs typeface="Calibri"/>
            </a:endParaRPr>
          </a:p>
          <a:p>
            <a:pPr marL="460256" indent="-448193">
              <a:buFont typeface="Arial" panose="020B0604020202020204" pitchFamily="34" charset="0"/>
              <a:buChar char="•"/>
              <a:tabLst>
                <a:tab pos="241889" algn="l"/>
              </a:tabLst>
            </a:pPr>
            <a:r>
              <a:rPr lang="en-US" spc="-5" err="1">
                <a:latin typeface="Calibri"/>
                <a:cs typeface="Calibri"/>
              </a:rPr>
              <a:t>AzCopy</a:t>
            </a:r>
            <a:r>
              <a:rPr lang="en-US" spc="-5">
                <a:latin typeface="Calibri"/>
                <a:cs typeface="Calibri"/>
              </a:rPr>
              <a:t> is a </a:t>
            </a:r>
            <a:r>
              <a:rPr lang="en-US" spc="-25">
                <a:latin typeface="Calibri"/>
                <a:cs typeface="Calibri"/>
              </a:rPr>
              <a:t>fast </a:t>
            </a:r>
            <a:r>
              <a:rPr lang="en-US" spc="-15">
                <a:latin typeface="Calibri"/>
                <a:cs typeface="Calibri"/>
              </a:rPr>
              <a:t>move </a:t>
            </a:r>
            <a:r>
              <a:rPr lang="en-US" spc="-25">
                <a:latin typeface="Calibri"/>
                <a:cs typeface="Calibri"/>
              </a:rPr>
              <a:t>for </a:t>
            </a:r>
            <a:r>
              <a:rPr lang="en-US" spc="-10">
                <a:latin typeface="Calibri"/>
                <a:cs typeface="Calibri"/>
              </a:rPr>
              <a:t>files </a:t>
            </a:r>
            <a:r>
              <a:rPr lang="en-US" spc="-20">
                <a:latin typeface="Calibri"/>
                <a:cs typeface="Calibri"/>
              </a:rPr>
              <a:t>from </a:t>
            </a:r>
            <a:r>
              <a:rPr lang="en-US" spc="-5">
                <a:latin typeface="Calibri"/>
                <a:cs typeface="Calibri"/>
              </a:rPr>
              <a:t>S3 </a:t>
            </a:r>
            <a:r>
              <a:rPr lang="en-US" spc="-20">
                <a:latin typeface="Calibri"/>
                <a:cs typeface="Calibri"/>
              </a:rPr>
              <a:t>to</a:t>
            </a:r>
            <a:r>
              <a:rPr lang="en-US" spc="124">
                <a:latin typeface="Calibri"/>
                <a:cs typeface="Calibri"/>
              </a:rPr>
              <a:t> </a:t>
            </a:r>
            <a:r>
              <a:rPr lang="en-US" spc="-5">
                <a:latin typeface="Calibri"/>
                <a:cs typeface="Calibri"/>
              </a:rPr>
              <a:t>ADLS</a:t>
            </a:r>
            <a:endParaRPr lang="en-US">
              <a:latin typeface="Calibri"/>
              <a:cs typeface="Calibri"/>
            </a:endParaRPr>
          </a:p>
          <a:p>
            <a:endParaRPr lang="en-US"/>
          </a:p>
        </p:txBody>
      </p:sp>
    </p:spTree>
    <p:extLst>
      <p:ext uri="{BB962C8B-B14F-4D97-AF65-F5344CB8AC3E}">
        <p14:creationId xmlns:p14="http://schemas.microsoft.com/office/powerpoint/2010/main" val="466295291"/>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File Data Sources</a:t>
            </a:r>
          </a:p>
        </p:txBody>
      </p:sp>
      <p:sp>
        <p:nvSpPr>
          <p:cNvPr id="6" name="Text Placeholder 5">
            <a:extLst>
              <a:ext uri="{FF2B5EF4-FFF2-40B4-BE49-F238E27FC236}">
                <a16:creationId xmlns:a16="http://schemas.microsoft.com/office/drawing/2014/main" id="{650B676E-98FF-4FA8-AEAC-0D041ED57C5A}"/>
              </a:ext>
            </a:extLst>
          </p:cNvPr>
          <p:cNvSpPr>
            <a:spLocks noGrp="1"/>
          </p:cNvSpPr>
          <p:nvPr>
            <p:ph type="body" sz="quarter" idx="10"/>
          </p:nvPr>
        </p:nvSpPr>
        <p:spPr>
          <a:xfrm>
            <a:off x="276316" y="1434653"/>
            <a:ext cx="7142020" cy="4550220"/>
          </a:xfrm>
        </p:spPr>
        <p:txBody>
          <a:bodyPr/>
          <a:lstStyle/>
          <a:p>
            <a:r>
              <a:rPr lang="en-US" dirty="0"/>
              <a:t>Look out for these file format challenges…</a:t>
            </a:r>
          </a:p>
          <a:p>
            <a:pPr lvl="1"/>
            <a:r>
              <a:rPr lang="en-US" dirty="0"/>
              <a:t>Invalid file format</a:t>
            </a:r>
          </a:p>
          <a:p>
            <a:pPr marL="564701" lvl="1" indent="-336145">
              <a:buFont typeface="Arial" panose="020B0604020202020204" pitchFamily="34" charset="0"/>
              <a:buChar char="•"/>
            </a:pPr>
            <a:r>
              <a:rPr lang="en-US" dirty="0"/>
              <a:t>Multiple row types</a:t>
            </a:r>
          </a:p>
          <a:p>
            <a:pPr marL="564701" lvl="1" indent="-336145">
              <a:buFont typeface="Arial" panose="020B0604020202020204" pitchFamily="34" charset="0"/>
              <a:buChar char="•"/>
            </a:pPr>
            <a:r>
              <a:rPr lang="en-US" dirty="0"/>
              <a:t>Ragged columns</a:t>
            </a:r>
          </a:p>
          <a:p>
            <a:pPr lvl="1"/>
            <a:r>
              <a:rPr lang="en-US" dirty="0"/>
              <a:t>Row size &gt; 1Mb</a:t>
            </a:r>
          </a:p>
          <a:p>
            <a:pPr lvl="1"/>
            <a:r>
              <a:rPr lang="en-US" dirty="0"/>
              <a:t>Datetime format/s (e.g., use of nanosecond date time)</a:t>
            </a:r>
          </a:p>
          <a:p>
            <a:pPr lvl="1"/>
            <a:r>
              <a:rPr lang="en-US" dirty="0"/>
              <a:t>NULL value literal/s</a:t>
            </a:r>
          </a:p>
          <a:p>
            <a:pPr lvl="1"/>
            <a:r>
              <a:rPr lang="en-US" dirty="0"/>
              <a:t>Free form text</a:t>
            </a:r>
          </a:p>
          <a:p>
            <a:pPr lvl="1"/>
            <a:r>
              <a:rPr lang="en-US" dirty="0"/>
              <a:t>Parquet partitions</a:t>
            </a:r>
          </a:p>
          <a:p>
            <a:pPr lvl="1"/>
            <a:r>
              <a:rPr lang="en-US" dirty="0"/>
              <a:t>XML data</a:t>
            </a:r>
          </a:p>
          <a:p>
            <a:pPr lvl="1"/>
            <a:r>
              <a:rPr lang="en-US" dirty="0"/>
              <a:t>Use of non-standard line delimiters (e.g., CR)</a:t>
            </a:r>
          </a:p>
          <a:p>
            <a:endParaRPr lang="en-US" dirty="0"/>
          </a:p>
        </p:txBody>
      </p:sp>
      <p:sp>
        <p:nvSpPr>
          <p:cNvPr id="4" name="object 4"/>
          <p:cNvSpPr txBox="1"/>
          <p:nvPr/>
        </p:nvSpPr>
        <p:spPr>
          <a:xfrm>
            <a:off x="7418335" y="3024954"/>
            <a:ext cx="4683400" cy="1924396"/>
          </a:xfrm>
          <a:prstGeom prst="rect">
            <a:avLst/>
          </a:prstGeom>
        </p:spPr>
        <p:txBody>
          <a:bodyPr vert="horz" wrap="square" lIns="0" tIns="13333" rIns="0" bIns="0" rtlCol="0">
            <a:spAutoFit/>
          </a:bodyPr>
          <a:lstStyle/>
          <a:p>
            <a:pPr marL="12698">
              <a:lnSpc>
                <a:spcPts val="2969"/>
              </a:lnSpc>
              <a:spcBef>
                <a:spcPts val="105"/>
              </a:spcBef>
              <a:tabLst>
                <a:tab pos="241254" algn="l"/>
              </a:tabLst>
            </a:pPr>
            <a:r>
              <a:rPr lang="en-US" sz="2745" spc="-5">
                <a:latin typeface="+mj-lt"/>
                <a:cs typeface="Calibri"/>
              </a:rPr>
              <a:t>…and try these </a:t>
            </a:r>
            <a:r>
              <a:rPr sz="2745" spc="-5">
                <a:latin typeface="+mj-lt"/>
                <a:cs typeface="Calibri"/>
              </a:rPr>
              <a:t>Solutions</a:t>
            </a:r>
            <a:endParaRPr sz="2600">
              <a:latin typeface="+mj-lt"/>
              <a:cs typeface="Calibri"/>
            </a:endParaRPr>
          </a:p>
          <a:p>
            <a:pPr marL="698366" lvl="1" indent="-228556">
              <a:lnSpc>
                <a:spcPts val="2355"/>
              </a:lnSpc>
              <a:buFont typeface="Arial"/>
              <a:buChar char="•"/>
              <a:tabLst>
                <a:tab pos="697731" algn="l"/>
                <a:tab pos="698366" algn="l"/>
              </a:tabLst>
            </a:pPr>
            <a:r>
              <a:rPr sz="1961" spc="-5">
                <a:cs typeface="Calibri"/>
              </a:rPr>
              <a:t>Use </a:t>
            </a:r>
            <a:r>
              <a:rPr lang="en-US" sz="1961" spc="-15">
                <a:cs typeface="Calibri"/>
              </a:rPr>
              <a:t>Spark</a:t>
            </a:r>
            <a:r>
              <a:rPr sz="1961" spc="-15">
                <a:cs typeface="Calibri"/>
              </a:rPr>
              <a:t> </a:t>
            </a:r>
            <a:r>
              <a:rPr sz="1961" spc="-20">
                <a:cs typeface="Calibri"/>
              </a:rPr>
              <a:t>to </a:t>
            </a:r>
            <a:r>
              <a:rPr lang="en-US" sz="1961" spc="-20">
                <a:cs typeface="Calibri"/>
              </a:rPr>
              <a:t>pre-process and </a:t>
            </a:r>
            <a:r>
              <a:rPr sz="1961" spc="-5">
                <a:cs typeface="Calibri"/>
              </a:rPr>
              <a:t>fix</a:t>
            </a:r>
            <a:r>
              <a:rPr sz="1961" spc="30">
                <a:cs typeface="Calibri"/>
              </a:rPr>
              <a:t> </a:t>
            </a:r>
            <a:r>
              <a:rPr lang="en-US" sz="1961" spc="30">
                <a:cs typeface="Calibri"/>
              </a:rPr>
              <a:t>data </a:t>
            </a:r>
            <a:r>
              <a:rPr sz="1961" spc="-15">
                <a:cs typeface="Calibri"/>
              </a:rPr>
              <a:t>errors</a:t>
            </a:r>
            <a:endParaRPr lang="en-US" sz="1961" spc="-15">
              <a:cs typeface="Calibri"/>
            </a:endParaRPr>
          </a:p>
          <a:p>
            <a:pPr marL="698366" lvl="1" indent="-228556">
              <a:lnSpc>
                <a:spcPts val="2355"/>
              </a:lnSpc>
              <a:buFont typeface="Arial"/>
              <a:buChar char="•"/>
              <a:tabLst>
                <a:tab pos="697731" algn="l"/>
                <a:tab pos="698366" algn="l"/>
              </a:tabLst>
            </a:pPr>
            <a:r>
              <a:rPr lang="en-US" sz="1961" spc="-15">
                <a:cs typeface="Calibri"/>
              </a:rPr>
              <a:t>Flatten and parse XML in Spark</a:t>
            </a:r>
            <a:endParaRPr sz="1961">
              <a:cs typeface="Calibri"/>
            </a:endParaRPr>
          </a:p>
          <a:p>
            <a:pPr marL="698366" lvl="1" indent="-228556">
              <a:lnSpc>
                <a:spcPts val="2495"/>
              </a:lnSpc>
              <a:buFont typeface="Arial"/>
              <a:buChar char="•"/>
              <a:tabLst>
                <a:tab pos="697731" algn="l"/>
                <a:tab pos="698366" algn="l"/>
              </a:tabLst>
            </a:pPr>
            <a:r>
              <a:rPr sz="1961" spc="-5">
                <a:cs typeface="Calibri"/>
              </a:rPr>
              <a:t>Use </a:t>
            </a:r>
            <a:r>
              <a:rPr sz="1961" spc="-15">
                <a:cs typeface="Calibri"/>
              </a:rPr>
              <a:t>COPY </a:t>
            </a:r>
            <a:r>
              <a:rPr sz="1961" spc="-20">
                <a:cs typeface="Calibri"/>
              </a:rPr>
              <a:t>to </a:t>
            </a:r>
            <a:r>
              <a:rPr sz="1961" spc="-10">
                <a:cs typeface="Calibri"/>
              </a:rPr>
              <a:t>ingest </a:t>
            </a:r>
            <a:r>
              <a:rPr sz="1961" spc="-15">
                <a:cs typeface="Calibri"/>
              </a:rPr>
              <a:t>complex</a:t>
            </a:r>
            <a:r>
              <a:rPr sz="1961" spc="65">
                <a:cs typeface="Calibri"/>
              </a:rPr>
              <a:t> </a:t>
            </a:r>
            <a:r>
              <a:rPr sz="1961" spc="-10">
                <a:cs typeface="Calibri"/>
              </a:rPr>
              <a:t>CSV</a:t>
            </a:r>
            <a:r>
              <a:rPr lang="en-US" sz="1961" spc="-10">
                <a:cs typeface="Calibri"/>
              </a:rPr>
              <a:t> instead of </a:t>
            </a:r>
            <a:r>
              <a:rPr lang="en-US" sz="1961" spc="-10" err="1">
                <a:cs typeface="Calibri"/>
              </a:rPr>
              <a:t>Polybase</a:t>
            </a:r>
            <a:endParaRPr sz="1961">
              <a:cs typeface="Calibri"/>
            </a:endParaRPr>
          </a:p>
        </p:txBody>
      </p:sp>
    </p:spTree>
    <p:extLst>
      <p:ext uri="{BB962C8B-B14F-4D97-AF65-F5344CB8AC3E}">
        <p14:creationId xmlns:p14="http://schemas.microsoft.com/office/powerpoint/2010/main" val="421557240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BCFD2D2-1668-48B2-9F1A-DBF9A87347DD}"/>
              </a:ext>
            </a:extLst>
          </p:cNvPr>
          <p:cNvPicPr>
            <a:picLocks noChangeAspect="1"/>
          </p:cNvPicPr>
          <p:nvPr/>
        </p:nvPicPr>
        <p:blipFill>
          <a:blip r:embed="rId3"/>
          <a:stretch>
            <a:fillRect/>
          </a:stretch>
        </p:blipFill>
        <p:spPr>
          <a:xfrm>
            <a:off x="1393795" y="1473519"/>
            <a:ext cx="9706546" cy="5260194"/>
          </a:xfrm>
          <a:prstGeom prst="rect">
            <a:avLst/>
          </a:prstGeom>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Home Hub</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1224328" cy="512274"/>
          </a:xfrm>
        </p:spPr>
        <p:txBody>
          <a:bodyPr/>
          <a:lstStyle/>
          <a:p>
            <a:r>
              <a:rPr lang="en-US" sz="1600" dirty="0"/>
              <a:t>It is a starting point for the activities with key links to tasks, artifacts, documentation and sample artifacts for learning purpose</a:t>
            </a:r>
          </a:p>
        </p:txBody>
      </p:sp>
      <p:sp>
        <p:nvSpPr>
          <p:cNvPr id="4" name="Rectangle 3">
            <a:extLst>
              <a:ext uri="{FF2B5EF4-FFF2-40B4-BE49-F238E27FC236}">
                <a16:creationId xmlns:a16="http://schemas.microsoft.com/office/drawing/2014/main" id="{25750DE1-25C2-4B7F-9055-9BAC4691EE3F}"/>
              </a:ext>
            </a:extLst>
          </p:cNvPr>
          <p:cNvSpPr/>
          <p:nvPr/>
        </p:nvSpPr>
        <p:spPr bwMode="auto">
          <a:xfrm>
            <a:off x="3101534" y="3318500"/>
            <a:ext cx="7800109" cy="102315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267092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Formats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3877624"/>
          </a:xfrm>
        </p:spPr>
        <p:txBody>
          <a:bodyPr/>
          <a:lstStyle/>
          <a:p>
            <a:pPr>
              <a:lnSpc>
                <a:spcPct val="100000"/>
              </a:lnSpc>
            </a:pPr>
            <a:r>
              <a:rPr lang="en-US" sz="2800">
                <a:latin typeface="+mn-lt"/>
              </a:rPr>
              <a:t>For batch flat files, Azure Synapse Analytics supports </a:t>
            </a:r>
            <a:br>
              <a:rPr lang="en-US" sz="2800">
                <a:latin typeface="+mn-lt"/>
              </a:rPr>
            </a:br>
            <a:r>
              <a:rPr lang="en-US" sz="2800">
                <a:latin typeface="+mn-lt"/>
              </a:rPr>
              <a:t>CSV, Parquet, ORC, and JSON formats.</a:t>
            </a:r>
          </a:p>
          <a:p>
            <a:pPr>
              <a:lnSpc>
                <a:spcPct val="100000"/>
              </a:lnSpc>
            </a:pPr>
            <a:endParaRPr lang="en-US" sz="2800">
              <a:latin typeface="+mn-lt"/>
            </a:endParaRPr>
          </a:p>
          <a:p>
            <a:pPr>
              <a:lnSpc>
                <a:spcPct val="100000"/>
              </a:lnSpc>
            </a:pPr>
            <a:r>
              <a:rPr lang="en-US" sz="2800">
                <a:latin typeface="+mn-lt"/>
              </a:rPr>
              <a:t>Ingest streaming data messages/events via Event Hub or IoT Hub.</a:t>
            </a:r>
          </a:p>
          <a:p>
            <a:pPr>
              <a:lnSpc>
                <a:spcPct val="100000"/>
              </a:lnSpc>
            </a:pPr>
            <a:endParaRPr lang="en-US" sz="2800">
              <a:latin typeface="+mn-lt"/>
            </a:endParaRPr>
          </a:p>
          <a:p>
            <a:r>
              <a:rPr lang="en-US" sz="2800">
                <a:latin typeface="+mn-lt"/>
              </a:rPr>
              <a:t>Parquet format recommended for storing ingested data at various levels of refinement.</a:t>
            </a:r>
          </a:p>
          <a:p>
            <a:pPr>
              <a:lnSpc>
                <a:spcPct val="100000"/>
              </a:lnSpc>
            </a:pPr>
            <a:endParaRPr lang="en-US" sz="2800">
              <a:latin typeface="+mn-lt"/>
            </a:endParaRPr>
          </a:p>
        </p:txBody>
      </p:sp>
    </p:spTree>
    <p:extLst>
      <p:ext uri="{BB962C8B-B14F-4D97-AF65-F5344CB8AC3E}">
        <p14:creationId xmlns:p14="http://schemas.microsoft.com/office/powerpoint/2010/main" val="149562940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Ingest - When to BCP / Bulk Copy</a:t>
            </a:r>
          </a:p>
        </p:txBody>
      </p:sp>
      <p:sp>
        <p:nvSpPr>
          <p:cNvPr id="6" name="Text Placeholder 5">
            <a:extLst>
              <a:ext uri="{FF2B5EF4-FFF2-40B4-BE49-F238E27FC236}">
                <a16:creationId xmlns:a16="http://schemas.microsoft.com/office/drawing/2014/main" id="{7C0E68D5-B727-474A-9F6E-9473E884EF72}"/>
              </a:ext>
            </a:extLst>
          </p:cNvPr>
          <p:cNvSpPr>
            <a:spLocks noGrp="1"/>
          </p:cNvSpPr>
          <p:nvPr>
            <p:ph type="body" sz="quarter" idx="10"/>
          </p:nvPr>
        </p:nvSpPr>
        <p:spPr>
          <a:xfrm>
            <a:off x="584201" y="1435781"/>
            <a:ext cx="11018520" cy="4697753"/>
          </a:xfrm>
        </p:spPr>
        <p:txBody>
          <a:bodyPr/>
          <a:lstStyle/>
          <a:p>
            <a:pPr marL="12063" indent="0">
              <a:spcBef>
                <a:spcPts val="384"/>
              </a:spcBef>
              <a:buNone/>
              <a:tabLst>
                <a:tab pos="241889" algn="l"/>
              </a:tabLst>
            </a:pPr>
            <a:r>
              <a:rPr lang="en-US" sz="2800" b="1" spc="-10" dirty="0">
                <a:latin typeface="+mn-lt"/>
                <a:cs typeface="Calibri"/>
              </a:rPr>
              <a:t>Green fields:</a:t>
            </a:r>
            <a:r>
              <a:rPr lang="en-US" sz="2800" b="1" spc="15" dirty="0">
                <a:latin typeface="+mn-lt"/>
                <a:cs typeface="Calibri"/>
              </a:rPr>
              <a:t> </a:t>
            </a:r>
            <a:r>
              <a:rPr lang="en-US" sz="2800" b="1" spc="-15" dirty="0">
                <a:latin typeface="+mn-lt"/>
                <a:cs typeface="Calibri"/>
              </a:rPr>
              <a:t>Never</a:t>
            </a:r>
            <a:endParaRPr lang="en-US" sz="2800" b="1" dirty="0">
              <a:latin typeface="+mn-lt"/>
              <a:cs typeface="Calibri"/>
            </a:endParaRPr>
          </a:p>
          <a:p>
            <a:pPr marL="698366" lvl="1" indent="-229191">
              <a:spcBef>
                <a:spcPts val="245"/>
              </a:spcBef>
              <a:buFont typeface="Arial"/>
              <a:buChar char="•"/>
              <a:tabLst>
                <a:tab pos="699001" algn="l"/>
              </a:tabLst>
            </a:pPr>
            <a:r>
              <a:rPr lang="en-US" sz="2400" spc="-10" dirty="0">
                <a:cs typeface="Calibri"/>
              </a:rPr>
              <a:t>Network </a:t>
            </a:r>
            <a:r>
              <a:rPr lang="en-US" sz="2400" spc="-20" dirty="0">
                <a:cs typeface="Calibri"/>
              </a:rPr>
              <a:t>unreliability, </a:t>
            </a:r>
            <a:r>
              <a:rPr lang="en-US" sz="2400" spc="-5" dirty="0">
                <a:cs typeface="Calibri"/>
              </a:rPr>
              <a:t>no</a:t>
            </a:r>
            <a:r>
              <a:rPr lang="en-US" sz="2400" spc="-20" dirty="0">
                <a:cs typeface="Calibri"/>
              </a:rPr>
              <a:t> </a:t>
            </a:r>
            <a:r>
              <a:rPr lang="en-US" sz="2400" spc="-5" dirty="0">
                <a:cs typeface="Calibri"/>
              </a:rPr>
              <a:t>retries</a:t>
            </a:r>
            <a:endParaRPr lang="en-US" sz="2400" dirty="0">
              <a:cs typeface="Calibri"/>
            </a:endParaRPr>
          </a:p>
          <a:p>
            <a:pPr marL="698366" lvl="1" indent="-229191">
              <a:spcBef>
                <a:spcPts val="215"/>
              </a:spcBef>
              <a:buFont typeface="Arial"/>
              <a:buChar char="•"/>
              <a:tabLst>
                <a:tab pos="699001" algn="l"/>
              </a:tabLst>
            </a:pPr>
            <a:r>
              <a:rPr lang="en-US" sz="2400" dirty="0">
                <a:cs typeface="Calibri"/>
              </a:rPr>
              <a:t>Needs </a:t>
            </a:r>
            <a:r>
              <a:rPr lang="en-US" sz="2400" spc="-10" dirty="0">
                <a:cs typeface="Calibri"/>
              </a:rPr>
              <a:t>VM </a:t>
            </a:r>
            <a:r>
              <a:rPr lang="en-US" sz="2400" dirty="0">
                <a:cs typeface="Calibri"/>
              </a:rPr>
              <a:t>in cloud, </a:t>
            </a:r>
            <a:r>
              <a:rPr lang="en-US" sz="2400" spc="-10" dirty="0">
                <a:cs typeface="Calibri"/>
              </a:rPr>
              <a:t>performance dependent </a:t>
            </a:r>
            <a:r>
              <a:rPr lang="en-US" sz="2400" spc="-5" dirty="0">
                <a:cs typeface="Calibri"/>
              </a:rPr>
              <a:t>on VM</a:t>
            </a:r>
            <a:r>
              <a:rPr lang="en-US" sz="2400" spc="20" dirty="0">
                <a:cs typeface="Calibri"/>
              </a:rPr>
              <a:t> </a:t>
            </a:r>
            <a:r>
              <a:rPr lang="en-US" sz="2400" spc="-15" dirty="0">
                <a:cs typeface="Calibri"/>
              </a:rPr>
              <a:t>configuration</a:t>
            </a:r>
            <a:endParaRPr lang="en-US" sz="2400" dirty="0">
              <a:cs typeface="Calibri"/>
            </a:endParaRPr>
          </a:p>
          <a:p>
            <a:pPr marL="698366" lvl="1" indent="-229191">
              <a:spcBef>
                <a:spcPts val="204"/>
              </a:spcBef>
              <a:buFont typeface="Arial"/>
              <a:buChar char="•"/>
              <a:tabLst>
                <a:tab pos="699001" algn="l"/>
              </a:tabLst>
            </a:pPr>
            <a:r>
              <a:rPr lang="en-US" sz="2400" spc="-5" dirty="0">
                <a:cs typeface="Calibri"/>
              </a:rPr>
              <a:t>Doesn’t support</a:t>
            </a:r>
            <a:r>
              <a:rPr lang="en-US" sz="2400" spc="-10" dirty="0">
                <a:cs typeface="Calibri"/>
              </a:rPr>
              <a:t> </a:t>
            </a:r>
            <a:r>
              <a:rPr lang="en-US" sz="2400" dirty="0">
                <a:cs typeface="Calibri"/>
              </a:rPr>
              <a:t>ADLS</a:t>
            </a:r>
          </a:p>
          <a:p>
            <a:pPr marL="698366" lvl="1" indent="-229191">
              <a:spcBef>
                <a:spcPts val="215"/>
              </a:spcBef>
              <a:buFont typeface="Arial"/>
              <a:buChar char="•"/>
              <a:tabLst>
                <a:tab pos="699001" algn="l"/>
              </a:tabLst>
            </a:pPr>
            <a:r>
              <a:rPr lang="en-US" sz="2400" spc="-5" dirty="0">
                <a:cs typeface="Calibri"/>
              </a:rPr>
              <a:t>Reduces</a:t>
            </a:r>
            <a:r>
              <a:rPr lang="en-US" sz="2400" spc="-25" dirty="0">
                <a:cs typeface="Calibri"/>
              </a:rPr>
              <a:t> </a:t>
            </a:r>
            <a:r>
              <a:rPr lang="en-US" sz="2400" spc="-10" dirty="0">
                <a:cs typeface="Calibri"/>
              </a:rPr>
              <a:t>concurrency</a:t>
            </a:r>
            <a:endParaRPr lang="en-US" sz="2400" dirty="0">
              <a:cs typeface="Calibri"/>
            </a:endParaRPr>
          </a:p>
          <a:p>
            <a:pPr marL="698366" lvl="1" indent="-229191">
              <a:spcBef>
                <a:spcPts val="220"/>
              </a:spcBef>
              <a:buFont typeface="Arial"/>
              <a:buChar char="•"/>
              <a:tabLst>
                <a:tab pos="699001" algn="l"/>
              </a:tabLst>
            </a:pPr>
            <a:r>
              <a:rPr lang="en-US" sz="2400" spc="-15" dirty="0">
                <a:cs typeface="Calibri"/>
              </a:rPr>
              <a:t>Control-gated </a:t>
            </a:r>
            <a:r>
              <a:rPr lang="en-US" sz="2400" spc="-10" dirty="0">
                <a:cs typeface="Calibri"/>
              </a:rPr>
              <a:t>performance </a:t>
            </a:r>
            <a:r>
              <a:rPr lang="en-US" sz="2400" spc="-5" dirty="0">
                <a:cs typeface="Calibri"/>
              </a:rPr>
              <a:t>limitation, </a:t>
            </a:r>
            <a:r>
              <a:rPr lang="en-US" sz="2400" spc="-10" dirty="0">
                <a:cs typeface="Calibri"/>
              </a:rPr>
              <a:t>can </a:t>
            </a:r>
            <a:r>
              <a:rPr lang="en-US" sz="2400" spc="-5" dirty="0">
                <a:cs typeface="Calibri"/>
              </a:rPr>
              <a:t>not </a:t>
            </a:r>
            <a:r>
              <a:rPr lang="en-US" sz="2400" spc="-10" dirty="0">
                <a:cs typeface="Calibri"/>
              </a:rPr>
              <a:t>scale </a:t>
            </a:r>
            <a:r>
              <a:rPr lang="en-US" sz="2400" dirty="0">
                <a:cs typeface="Calibri"/>
              </a:rPr>
              <a:t>with</a:t>
            </a:r>
            <a:r>
              <a:rPr lang="en-US" sz="2400" spc="-55" dirty="0">
                <a:cs typeface="Calibri"/>
              </a:rPr>
              <a:t> </a:t>
            </a:r>
            <a:r>
              <a:rPr lang="en-US" sz="2400" spc="-5" dirty="0">
                <a:cs typeface="Calibri"/>
              </a:rPr>
              <a:t>DWU</a:t>
            </a:r>
            <a:endParaRPr lang="en-US" sz="2400" dirty="0">
              <a:cs typeface="Calibri"/>
            </a:endParaRPr>
          </a:p>
          <a:p>
            <a:pPr lvl="1">
              <a:spcBef>
                <a:spcPts val="5"/>
              </a:spcBef>
              <a:buFont typeface="Arial"/>
              <a:buChar char="•"/>
            </a:pPr>
            <a:endParaRPr lang="en-US" sz="3050" dirty="0">
              <a:cs typeface="Calibri"/>
            </a:endParaRPr>
          </a:p>
          <a:p>
            <a:pPr marL="12063" indent="0">
              <a:buNone/>
              <a:tabLst>
                <a:tab pos="241889" algn="l"/>
              </a:tabLst>
            </a:pPr>
            <a:r>
              <a:rPr lang="en-US" sz="2800" b="1" spc="-15" dirty="0">
                <a:latin typeface="+mn-lt"/>
                <a:cs typeface="Calibri"/>
              </a:rPr>
              <a:t>Migrations:</a:t>
            </a:r>
            <a:endParaRPr lang="en-US" sz="2800" b="1" dirty="0">
              <a:latin typeface="+mn-lt"/>
              <a:cs typeface="Calibri"/>
            </a:endParaRPr>
          </a:p>
          <a:p>
            <a:pPr marL="698366" lvl="1" indent="-229191">
              <a:spcBef>
                <a:spcPts val="235"/>
              </a:spcBef>
              <a:buFont typeface="Arial"/>
              <a:buChar char="•"/>
              <a:tabLst>
                <a:tab pos="699001" algn="l"/>
              </a:tabLst>
            </a:pPr>
            <a:r>
              <a:rPr lang="en-US" sz="2400" spc="-50" dirty="0">
                <a:cs typeface="Calibri"/>
              </a:rPr>
              <a:t>Use </a:t>
            </a:r>
            <a:r>
              <a:rPr lang="en-US" sz="2400" dirty="0">
                <a:cs typeface="Calibri"/>
              </a:rPr>
              <a:t>Synapse Pipeline </a:t>
            </a:r>
            <a:r>
              <a:rPr lang="en-US" sz="2400" spc="-5" dirty="0">
                <a:cs typeface="Calibri"/>
              </a:rPr>
              <a:t>or</a:t>
            </a:r>
            <a:r>
              <a:rPr lang="en-US" sz="2400" spc="15" dirty="0">
                <a:cs typeface="Calibri"/>
              </a:rPr>
              <a:t> </a:t>
            </a:r>
            <a:r>
              <a:rPr lang="en-US" sz="2400" spc="-15" dirty="0" err="1">
                <a:cs typeface="Calibri"/>
              </a:rPr>
              <a:t>AzCopy</a:t>
            </a:r>
            <a:endParaRPr lang="en-US" sz="2400" dirty="0">
              <a:cs typeface="Calibri"/>
            </a:endParaRPr>
          </a:p>
          <a:p>
            <a:pPr marL="698366" lvl="1" indent="-229191">
              <a:spcBef>
                <a:spcPts val="215"/>
              </a:spcBef>
              <a:buFont typeface="Arial"/>
              <a:buChar char="•"/>
              <a:tabLst>
                <a:tab pos="699001" algn="l"/>
              </a:tabLst>
            </a:pPr>
            <a:r>
              <a:rPr lang="en-US" sz="2400" dirty="0">
                <a:cs typeface="Calibri"/>
              </a:rPr>
              <a:t>Bulk </a:t>
            </a:r>
            <a:r>
              <a:rPr lang="en-US" sz="2400" spc="-10" dirty="0">
                <a:cs typeface="Calibri"/>
              </a:rPr>
              <a:t>Copy </a:t>
            </a:r>
            <a:r>
              <a:rPr lang="en-US" sz="2400" dirty="0">
                <a:cs typeface="Calibri"/>
              </a:rPr>
              <a:t>will </a:t>
            </a:r>
            <a:r>
              <a:rPr lang="en-US" sz="2400" spc="-10" dirty="0">
                <a:cs typeface="Calibri"/>
              </a:rPr>
              <a:t>work, </a:t>
            </a:r>
            <a:r>
              <a:rPr lang="en-US" sz="2400" spc="-5" dirty="0">
                <a:cs typeface="Calibri"/>
              </a:rPr>
              <a:t>but </a:t>
            </a:r>
            <a:r>
              <a:rPr lang="en-US" sz="2400" dirty="0">
                <a:cs typeface="Calibri"/>
              </a:rPr>
              <a:t>it will </a:t>
            </a:r>
            <a:r>
              <a:rPr lang="en-US" sz="2400" spc="-5" dirty="0">
                <a:cs typeface="Calibri"/>
              </a:rPr>
              <a:t>be </a:t>
            </a:r>
            <a:r>
              <a:rPr lang="en-US" sz="2400" spc="-10" dirty="0">
                <a:cs typeface="Calibri"/>
              </a:rPr>
              <a:t>slower </a:t>
            </a:r>
            <a:r>
              <a:rPr lang="en-US" sz="2400" dirty="0">
                <a:cs typeface="Calibri"/>
              </a:rPr>
              <a:t>than </a:t>
            </a:r>
            <a:r>
              <a:rPr lang="en-US" sz="2400" spc="-5" dirty="0">
                <a:cs typeface="Calibri"/>
              </a:rPr>
              <a:t>other</a:t>
            </a:r>
            <a:r>
              <a:rPr lang="en-US" sz="2400" spc="-85" dirty="0">
                <a:cs typeface="Calibri"/>
              </a:rPr>
              <a:t> </a:t>
            </a:r>
            <a:r>
              <a:rPr lang="en-US" sz="2400" spc="-5" dirty="0">
                <a:cs typeface="Calibri"/>
              </a:rPr>
              <a:t>methods</a:t>
            </a:r>
            <a:endParaRPr lang="en-US" sz="2400" dirty="0">
              <a:cs typeface="Calibri"/>
            </a:endParaRPr>
          </a:p>
          <a:p>
            <a:endParaRPr lang="en-US" dirty="0">
              <a:latin typeface="+mn-lt"/>
            </a:endParaRPr>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F4793-60F7-4A6D-8612-BBBF67402716}"/>
              </a:ext>
            </a:extLst>
          </p:cNvPr>
          <p:cNvSpPr>
            <a:spLocks noGrp="1"/>
          </p:cNvSpPr>
          <p:nvPr>
            <p:ph type="title"/>
          </p:nvPr>
        </p:nvSpPr>
        <p:spPr/>
        <p:txBody>
          <a:bodyPr/>
          <a:lstStyle/>
          <a:p>
            <a:r>
              <a:rPr lang="en-US"/>
              <a:t>Ingest – Synapse Pipelines</a:t>
            </a:r>
          </a:p>
        </p:txBody>
      </p:sp>
      <p:sp>
        <p:nvSpPr>
          <p:cNvPr id="3" name="Text Placeholder 2">
            <a:extLst>
              <a:ext uri="{FF2B5EF4-FFF2-40B4-BE49-F238E27FC236}">
                <a16:creationId xmlns:a16="http://schemas.microsoft.com/office/drawing/2014/main" id="{96CBF7D4-F0CC-46FC-BBDF-763ABC42A9D9}"/>
              </a:ext>
            </a:extLst>
          </p:cNvPr>
          <p:cNvSpPr>
            <a:spLocks noGrp="1"/>
          </p:cNvSpPr>
          <p:nvPr>
            <p:ph type="body" sz="quarter" idx="10"/>
          </p:nvPr>
        </p:nvSpPr>
        <p:spPr>
          <a:xfrm>
            <a:off x="584201" y="1435780"/>
            <a:ext cx="11018520" cy="2891041"/>
          </a:xfrm>
        </p:spPr>
        <p:txBody>
          <a:bodyPr/>
          <a:lstStyle/>
          <a:p>
            <a:pPr marL="236546" indent="-224719">
              <a:spcBef>
                <a:spcPts val="93"/>
              </a:spcBef>
              <a:buFont typeface="Arial"/>
              <a:buChar char="•"/>
              <a:tabLst>
                <a:tab pos="237169" algn="l"/>
              </a:tabLst>
            </a:pPr>
            <a:r>
              <a:rPr lang="en-US" spc="-5" dirty="0">
                <a:latin typeface="+mn-lt"/>
                <a:cs typeface="Calibri"/>
              </a:rPr>
              <a:t>Un-check USE TYPE </a:t>
            </a:r>
            <a:r>
              <a:rPr lang="en-US" spc="-93" dirty="0">
                <a:latin typeface="+mn-lt"/>
                <a:cs typeface="Calibri"/>
              </a:rPr>
              <a:t>DEFAULT, </a:t>
            </a:r>
            <a:r>
              <a:rPr lang="en-US" spc="-5" dirty="0">
                <a:latin typeface="+mn-lt"/>
                <a:cs typeface="Calibri"/>
              </a:rPr>
              <a:t>it is</a:t>
            </a:r>
            <a:r>
              <a:rPr lang="en-US" spc="176" dirty="0">
                <a:latin typeface="+mn-lt"/>
                <a:cs typeface="Calibri"/>
              </a:rPr>
              <a:t> </a:t>
            </a:r>
            <a:r>
              <a:rPr lang="en-US" spc="-10" dirty="0">
                <a:latin typeface="+mn-lt"/>
                <a:cs typeface="Calibri"/>
              </a:rPr>
              <a:t>not a best practice.</a:t>
            </a:r>
            <a:endParaRPr lang="en-US" dirty="0">
              <a:latin typeface="+mn-lt"/>
              <a:cs typeface="Calibri"/>
            </a:endParaRPr>
          </a:p>
          <a:p>
            <a:pPr>
              <a:spcBef>
                <a:spcPts val="54"/>
              </a:spcBef>
              <a:buFont typeface="Arial"/>
              <a:buChar char="•"/>
            </a:pPr>
            <a:endParaRPr lang="en-US" sz="3725" dirty="0">
              <a:latin typeface="+mn-lt"/>
              <a:cs typeface="Calibri"/>
            </a:endParaRPr>
          </a:p>
          <a:p>
            <a:pPr marL="236546" indent="-224719">
              <a:lnSpc>
                <a:spcPts val="3127"/>
              </a:lnSpc>
              <a:buFont typeface="Arial"/>
              <a:buChar char="•"/>
              <a:tabLst>
                <a:tab pos="237169" algn="l"/>
              </a:tabLst>
            </a:pPr>
            <a:r>
              <a:rPr lang="en-US" spc="-10" dirty="0">
                <a:latin typeface="+mn-lt"/>
                <a:cs typeface="Calibri"/>
              </a:rPr>
              <a:t>Land </a:t>
            </a:r>
            <a:r>
              <a:rPr lang="en-US" spc="-20" dirty="0">
                <a:latin typeface="+mn-lt"/>
                <a:cs typeface="Calibri"/>
              </a:rPr>
              <a:t>data </a:t>
            </a:r>
            <a:r>
              <a:rPr lang="en-US" spc="-5" dirty="0">
                <a:latin typeface="+mn-lt"/>
                <a:cs typeface="Calibri"/>
              </a:rPr>
              <a:t>in </a:t>
            </a:r>
            <a:r>
              <a:rPr lang="en-US" spc="-10" dirty="0">
                <a:latin typeface="+mn-lt"/>
                <a:cs typeface="Calibri"/>
              </a:rPr>
              <a:t>ADLS Gen2, </a:t>
            </a:r>
            <a:r>
              <a:rPr lang="en-US" spc="-5" dirty="0">
                <a:latin typeface="+mn-lt"/>
                <a:cs typeface="Calibri"/>
              </a:rPr>
              <a:t>then </a:t>
            </a:r>
            <a:r>
              <a:rPr lang="en-US" spc="-15" dirty="0">
                <a:latin typeface="+mn-lt"/>
                <a:cs typeface="Calibri"/>
              </a:rPr>
              <a:t>ingest </a:t>
            </a:r>
            <a:r>
              <a:rPr lang="en-US" spc="-10" dirty="0">
                <a:latin typeface="+mn-lt"/>
                <a:cs typeface="Calibri"/>
              </a:rPr>
              <a:t>using </a:t>
            </a:r>
            <a:r>
              <a:rPr lang="en-US" spc="-15" dirty="0">
                <a:latin typeface="+mn-lt"/>
                <a:cs typeface="Calibri"/>
              </a:rPr>
              <a:t>Polybase </a:t>
            </a:r>
            <a:r>
              <a:rPr lang="en-US" spc="-5" dirty="0">
                <a:latin typeface="+mn-lt"/>
                <a:cs typeface="Calibri"/>
              </a:rPr>
              <a:t>/</a:t>
            </a:r>
            <a:r>
              <a:rPr lang="en-US" spc="224" dirty="0">
                <a:latin typeface="+mn-lt"/>
                <a:cs typeface="Calibri"/>
              </a:rPr>
              <a:t> </a:t>
            </a:r>
            <a:r>
              <a:rPr lang="en-US" spc="-78" dirty="0">
                <a:latin typeface="+mn-lt"/>
                <a:cs typeface="Calibri"/>
              </a:rPr>
              <a:t>COPY.</a:t>
            </a:r>
            <a:endParaRPr lang="en-US" dirty="0">
              <a:latin typeface="+mn-lt"/>
              <a:cs typeface="Calibri"/>
            </a:endParaRPr>
          </a:p>
          <a:p>
            <a:pPr marL="465102" lvl="1" indent="-224719">
              <a:lnSpc>
                <a:spcPts val="3127"/>
              </a:lnSpc>
              <a:buFont typeface="Arial"/>
              <a:buChar char="•"/>
              <a:tabLst>
                <a:tab pos="237169" algn="l"/>
              </a:tabLst>
            </a:pPr>
            <a:r>
              <a:rPr lang="en-US" spc="-5" dirty="0">
                <a:cs typeface="Calibri"/>
              </a:rPr>
              <a:t>This means </a:t>
            </a:r>
            <a:r>
              <a:rPr lang="en-US" spc="-20" dirty="0">
                <a:cs typeface="Calibri"/>
              </a:rPr>
              <a:t>you </a:t>
            </a:r>
            <a:r>
              <a:rPr lang="en-US" spc="-10" dirty="0">
                <a:cs typeface="Calibri"/>
              </a:rPr>
              <a:t>can </a:t>
            </a:r>
            <a:r>
              <a:rPr lang="en-US" spc="-15" dirty="0">
                <a:cs typeface="Calibri"/>
              </a:rPr>
              <a:t>re-ingest </a:t>
            </a:r>
            <a:r>
              <a:rPr lang="en-US" spc="-5" dirty="0">
                <a:cs typeface="Calibri"/>
              </a:rPr>
              <a:t>the same </a:t>
            </a:r>
            <a:r>
              <a:rPr lang="en-US" spc="-20" dirty="0">
                <a:cs typeface="Calibri"/>
              </a:rPr>
              <a:t>data </a:t>
            </a:r>
            <a:r>
              <a:rPr lang="en-US" spc="-10" dirty="0">
                <a:cs typeface="Calibri"/>
              </a:rPr>
              <a:t>set </a:t>
            </a:r>
            <a:r>
              <a:rPr lang="en-US" spc="-5" dirty="0">
                <a:cs typeface="Calibri"/>
              </a:rPr>
              <a:t>without </a:t>
            </a:r>
            <a:r>
              <a:rPr lang="en-US" spc="-15" dirty="0">
                <a:cs typeface="Calibri"/>
              </a:rPr>
              <a:t>having </a:t>
            </a:r>
            <a:r>
              <a:rPr lang="en-US" spc="-20" dirty="0">
                <a:cs typeface="Calibri"/>
              </a:rPr>
              <a:t>to  </a:t>
            </a:r>
            <a:r>
              <a:rPr lang="en-US" spc="-15" dirty="0">
                <a:cs typeface="Calibri"/>
              </a:rPr>
              <a:t>repeat extracts, </a:t>
            </a:r>
            <a:r>
              <a:rPr lang="en-US" spc="-5" dirty="0">
                <a:cs typeface="Calibri"/>
              </a:rPr>
              <a:t>and </a:t>
            </a:r>
            <a:r>
              <a:rPr lang="en-US" spc="-20" dirty="0">
                <a:cs typeface="Calibri"/>
              </a:rPr>
              <a:t>better demonstrate </a:t>
            </a:r>
            <a:r>
              <a:rPr lang="en-US" spc="-10" dirty="0">
                <a:cs typeface="Calibri"/>
              </a:rPr>
              <a:t>ingestion</a:t>
            </a:r>
            <a:r>
              <a:rPr lang="en-US" spc="132" dirty="0">
                <a:cs typeface="Calibri"/>
              </a:rPr>
              <a:t> </a:t>
            </a:r>
            <a:r>
              <a:rPr lang="en-US" spc="-15" dirty="0">
                <a:cs typeface="Calibri"/>
              </a:rPr>
              <a:t>performance.</a:t>
            </a:r>
            <a:endParaRPr lang="en-US" dirty="0">
              <a:cs typeface="Calibri"/>
            </a:endParaRPr>
          </a:p>
          <a:p>
            <a:endParaRPr lang="en-US" dirty="0">
              <a:latin typeface="+mn-lt"/>
            </a:endParaRPr>
          </a:p>
        </p:txBody>
      </p:sp>
      <p:pic>
        <p:nvPicPr>
          <p:cNvPr id="5" name="Picture 4">
            <a:extLst>
              <a:ext uri="{FF2B5EF4-FFF2-40B4-BE49-F238E27FC236}">
                <a16:creationId xmlns:a16="http://schemas.microsoft.com/office/drawing/2014/main" id="{A2A7FC0E-C457-470B-BC7C-2C5AADDCB37F}"/>
              </a:ext>
            </a:extLst>
          </p:cNvPr>
          <p:cNvPicPr>
            <a:picLocks noChangeAspect="1"/>
          </p:cNvPicPr>
          <p:nvPr/>
        </p:nvPicPr>
        <p:blipFill>
          <a:blip r:embed="rId3"/>
          <a:stretch>
            <a:fillRect/>
          </a:stretch>
        </p:blipFill>
        <p:spPr>
          <a:xfrm>
            <a:off x="2514238" y="4000500"/>
            <a:ext cx="6191250" cy="2400300"/>
          </a:xfrm>
          <a:prstGeom prst="rect">
            <a:avLst/>
          </a:prstGeom>
        </p:spPr>
      </p:pic>
    </p:spTree>
    <p:extLst>
      <p:ext uri="{BB962C8B-B14F-4D97-AF65-F5344CB8AC3E}">
        <p14:creationId xmlns:p14="http://schemas.microsoft.com/office/powerpoint/2010/main" val="193483069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722185"/>
            <a:ext cx="11018520" cy="6334106"/>
          </a:xfrm>
        </p:spPr>
        <p:txBody>
          <a:bodyPr/>
          <a:lstStyle/>
          <a:p>
            <a:pPr>
              <a:lnSpc>
                <a:spcPct val="100000"/>
              </a:lnSpc>
            </a:pPr>
            <a:r>
              <a:rPr lang="en-US" dirty="0">
                <a:latin typeface="+mn-lt"/>
              </a:rPr>
              <a:t>Indexing</a:t>
            </a:r>
          </a:p>
          <a:p>
            <a:pPr>
              <a:lnSpc>
                <a:spcPct val="100000"/>
              </a:lnSpc>
            </a:pPr>
            <a:endParaRPr lang="en-US" dirty="0">
              <a:latin typeface="+mn-lt"/>
            </a:endParaRPr>
          </a:p>
          <a:p>
            <a:pPr>
              <a:lnSpc>
                <a:spcPct val="100000"/>
              </a:lnSpc>
            </a:pPr>
            <a:r>
              <a:rPr lang="en-US" dirty="0">
                <a:latin typeface="+mn-lt"/>
              </a:rPr>
              <a:t>Use Heap tables</a:t>
            </a:r>
          </a:p>
          <a:p>
            <a:pPr>
              <a:lnSpc>
                <a:spcPct val="100000"/>
              </a:lnSpc>
            </a:pPr>
            <a:r>
              <a:rPr lang="en-US" dirty="0">
                <a:latin typeface="+mn-lt"/>
              </a:rPr>
              <a:t>Speed load performance by staging data in heap tables and temporary tables prior to running transformations.</a:t>
            </a:r>
          </a:p>
          <a:p>
            <a:pPr>
              <a:lnSpc>
                <a:spcPct val="100000"/>
              </a:lnSpc>
            </a:pPr>
            <a:endParaRPr lang="en-US" dirty="0">
              <a:latin typeface="+mn-lt"/>
            </a:endParaRPr>
          </a:p>
          <a:p>
            <a:r>
              <a:rPr lang="en-US" spc="-10" dirty="0">
                <a:latin typeface="+mn-lt"/>
                <a:cs typeface="Calibri"/>
              </a:rPr>
              <a:t>Only </a:t>
            </a:r>
            <a:r>
              <a:rPr lang="en-US" spc="-5" dirty="0">
                <a:latin typeface="+mn-lt"/>
                <a:cs typeface="Calibri"/>
              </a:rPr>
              <a:t>load </a:t>
            </a:r>
            <a:r>
              <a:rPr lang="en-US" spc="-20" dirty="0">
                <a:latin typeface="+mn-lt"/>
                <a:cs typeface="Calibri"/>
              </a:rPr>
              <a:t>to </a:t>
            </a:r>
            <a:r>
              <a:rPr lang="en-US" spc="-5" dirty="0">
                <a:latin typeface="+mn-lt"/>
                <a:cs typeface="Calibri"/>
              </a:rPr>
              <a:t>a </a:t>
            </a:r>
            <a:r>
              <a:rPr lang="en-US" spc="-10" dirty="0">
                <a:latin typeface="+mn-lt"/>
                <a:cs typeface="Calibri"/>
              </a:rPr>
              <a:t>CCI </a:t>
            </a:r>
            <a:r>
              <a:rPr lang="en-US" spc="-15" dirty="0">
                <a:latin typeface="+mn-lt"/>
                <a:cs typeface="Calibri"/>
              </a:rPr>
              <a:t>table </a:t>
            </a:r>
            <a:r>
              <a:rPr lang="en-US" spc="-10" dirty="0">
                <a:latin typeface="+mn-lt"/>
                <a:cs typeface="Calibri"/>
              </a:rPr>
              <a:t>if </a:t>
            </a:r>
            <a:r>
              <a:rPr lang="en-US" spc="-5" dirty="0">
                <a:latin typeface="+mn-lt"/>
                <a:cs typeface="Calibri"/>
              </a:rPr>
              <a:t>the </a:t>
            </a:r>
            <a:r>
              <a:rPr lang="en-US" spc="-20" dirty="0">
                <a:latin typeface="+mn-lt"/>
                <a:cs typeface="Calibri"/>
              </a:rPr>
              <a:t>test </a:t>
            </a:r>
            <a:r>
              <a:rPr lang="en-US" spc="-15" dirty="0">
                <a:latin typeface="+mn-lt"/>
                <a:cs typeface="Calibri"/>
              </a:rPr>
              <a:t>requires </a:t>
            </a:r>
            <a:r>
              <a:rPr lang="en-US" spc="-5" dirty="0">
                <a:latin typeface="+mn-lt"/>
                <a:cs typeface="Calibri"/>
              </a:rPr>
              <a:t>a load </a:t>
            </a:r>
            <a:r>
              <a:rPr lang="en-US" spc="-20" dirty="0">
                <a:latin typeface="+mn-lt"/>
                <a:cs typeface="Calibri"/>
              </a:rPr>
              <a:t>to </a:t>
            </a:r>
            <a:r>
              <a:rPr lang="en-US" spc="-5" dirty="0">
                <a:latin typeface="+mn-lt"/>
                <a:cs typeface="Calibri"/>
              </a:rPr>
              <a:t>a </a:t>
            </a:r>
            <a:r>
              <a:rPr lang="en-US" spc="-10" dirty="0">
                <a:latin typeface="+mn-lt"/>
                <a:cs typeface="Calibri"/>
              </a:rPr>
              <a:t>single table,  </a:t>
            </a:r>
            <a:r>
              <a:rPr lang="en-US" spc="-5" dirty="0">
                <a:latin typeface="+mn-lt"/>
                <a:cs typeface="Calibri"/>
              </a:rPr>
              <a:t>then </a:t>
            </a:r>
            <a:r>
              <a:rPr lang="en-US" spc="-20" dirty="0">
                <a:latin typeface="+mn-lt"/>
                <a:cs typeface="Calibri"/>
              </a:rPr>
              <a:t>complex </a:t>
            </a:r>
            <a:r>
              <a:rPr lang="en-US" spc="-5" dirty="0">
                <a:latin typeface="+mn-lt"/>
                <a:cs typeface="Calibri"/>
              </a:rPr>
              <a:t>end-user </a:t>
            </a:r>
            <a:r>
              <a:rPr lang="en-US" spc="-10" dirty="0">
                <a:latin typeface="+mn-lt"/>
                <a:cs typeface="Calibri"/>
              </a:rPr>
              <a:t>queries </a:t>
            </a:r>
            <a:r>
              <a:rPr lang="en-US" spc="-15" dirty="0">
                <a:latin typeface="+mn-lt"/>
                <a:cs typeface="Calibri"/>
              </a:rPr>
              <a:t>against </a:t>
            </a:r>
            <a:r>
              <a:rPr lang="en-US" spc="-10" dirty="0">
                <a:latin typeface="+mn-lt"/>
                <a:cs typeface="Calibri"/>
              </a:rPr>
              <a:t>that</a:t>
            </a:r>
            <a:r>
              <a:rPr lang="en-US" spc="142" dirty="0">
                <a:latin typeface="+mn-lt"/>
                <a:cs typeface="Calibri"/>
              </a:rPr>
              <a:t> </a:t>
            </a:r>
            <a:r>
              <a:rPr lang="en-US" spc="-15" dirty="0">
                <a:latin typeface="+mn-lt"/>
                <a:cs typeface="Calibri"/>
              </a:rPr>
              <a:t>table</a:t>
            </a:r>
            <a:r>
              <a:rPr lang="en-US" spc="-15" dirty="0">
                <a:latin typeface="Calibri"/>
                <a:cs typeface="Calibri"/>
              </a:rPr>
              <a:t>.</a:t>
            </a:r>
            <a:endParaRPr lang="en-US" dirty="0">
              <a:latin typeface="Calibri"/>
              <a:cs typeface="Calibri"/>
            </a:endParaRPr>
          </a:p>
          <a:p>
            <a:pPr>
              <a:lnSpc>
                <a:spcPct val="100000"/>
              </a:lnSpc>
            </a:pPr>
            <a:endParaRPr lang="en-US" sz="2800" b="1" dirty="0"/>
          </a:p>
          <a:p>
            <a:endParaRPr lang="en-US" sz="3967" dirty="0"/>
          </a:p>
          <a:p>
            <a:pPr lvl="1"/>
            <a:r>
              <a:rPr lang="en-US" sz="200" dirty="0"/>
              <a:t>as</a:t>
            </a:r>
          </a:p>
          <a:p>
            <a:endParaRPr lang="en-US" sz="4000" dirty="0"/>
          </a:p>
          <a:p>
            <a:endParaRPr lang="en-US" dirty="0"/>
          </a:p>
        </p:txBody>
      </p:sp>
    </p:spTree>
    <p:extLst>
      <p:ext uri="{BB962C8B-B14F-4D97-AF65-F5344CB8AC3E}">
        <p14:creationId xmlns:p14="http://schemas.microsoft.com/office/powerpoint/2010/main" val="412663036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4201" y="1435781"/>
            <a:ext cx="11018520" cy="6372460"/>
          </a:xfrm>
        </p:spPr>
        <p:txBody>
          <a:bodyPr/>
          <a:lstStyle/>
          <a:p>
            <a:pPr marL="0" indent="0">
              <a:buNone/>
            </a:pPr>
            <a:r>
              <a:rPr lang="en-US" sz="2353" dirty="0">
                <a:latin typeface="+mn-lt"/>
              </a:rPr>
              <a:t>Distribution</a:t>
            </a:r>
          </a:p>
          <a:p>
            <a:endParaRPr lang="en-US" sz="2353" dirty="0">
              <a:latin typeface="+mn-lt"/>
            </a:endParaRPr>
          </a:p>
          <a:p>
            <a:pPr marL="0" indent="0">
              <a:buNone/>
            </a:pPr>
            <a:r>
              <a:rPr lang="en-US" sz="2353" dirty="0">
                <a:latin typeface="+mn-lt"/>
              </a:rPr>
              <a:t>Use Round Robin Distribution for: </a:t>
            </a:r>
          </a:p>
          <a:p>
            <a:r>
              <a:rPr lang="en-US" sz="2353" dirty="0">
                <a:latin typeface="+mn-lt"/>
              </a:rPr>
              <a:t>Potentially useful tables created from raw input. </a:t>
            </a:r>
          </a:p>
          <a:p>
            <a:r>
              <a:rPr lang="en-US" sz="2353" dirty="0">
                <a:latin typeface="+mn-lt"/>
              </a:rPr>
              <a:t>Temporary staging tables used in data preparation.</a:t>
            </a:r>
          </a:p>
          <a:p>
            <a:pPr marL="0" indent="0">
              <a:buNone/>
            </a:pPr>
            <a:endParaRPr lang="en-US" sz="2353" dirty="0">
              <a:latin typeface="+mn-lt"/>
            </a:endParaRPr>
          </a:p>
          <a:p>
            <a:pPr marL="0" indent="0">
              <a:buNone/>
            </a:pPr>
            <a:r>
              <a:rPr lang="en-US" sz="2353" dirty="0">
                <a:latin typeface="+mn-lt"/>
              </a:rPr>
              <a:t>Other distribution considerations:</a:t>
            </a:r>
          </a:p>
          <a:p>
            <a:r>
              <a:rPr lang="en-US" sz="2353" dirty="0">
                <a:latin typeface="+mn-lt"/>
              </a:rPr>
              <a:t>Never load to a REPLICATED table</a:t>
            </a:r>
          </a:p>
          <a:p>
            <a:r>
              <a:rPr lang="en-US" sz="2353" dirty="0">
                <a:latin typeface="+mn-lt"/>
              </a:rPr>
              <a:t>Load to a ROUND_ROBIN table if the test is ONLY raw ingestion  performance, or if the table is very small</a:t>
            </a:r>
          </a:p>
          <a:p>
            <a:r>
              <a:rPr lang="en-US" sz="2353" dirty="0">
                <a:latin typeface="+mn-lt"/>
              </a:rPr>
              <a:t>Load to a HASH table if the task is a pipeline with subsequent transformations using the loaded table</a:t>
            </a:r>
          </a:p>
          <a:p>
            <a:pPr marL="0" indent="0">
              <a:buNone/>
            </a:pPr>
            <a:endParaRPr lang="en-US" sz="2353" dirty="0">
              <a:latin typeface="+mn-lt"/>
            </a:endParaRPr>
          </a:p>
          <a:p>
            <a:endParaRPr lang="en-US" sz="2353" dirty="0">
              <a:latin typeface="+mn-lt"/>
            </a:endParaRPr>
          </a:p>
          <a:p>
            <a:endParaRPr lang="en-US" sz="2353" dirty="0">
              <a:latin typeface="+mn-lt"/>
            </a:endParaRPr>
          </a:p>
        </p:txBody>
      </p:sp>
    </p:spTree>
    <p:extLst>
      <p:ext uri="{BB962C8B-B14F-4D97-AF65-F5344CB8AC3E}">
        <p14:creationId xmlns:p14="http://schemas.microsoft.com/office/powerpoint/2010/main" val="2103438754"/>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690525"/>
          </a:xfrm>
          <a:prstGeom prst="rect">
            <a:avLst/>
          </a:prstGeom>
        </p:spPr>
        <p:txBody>
          <a:bodyPr vert="horz" wrap="square" lIns="0" tIns="13333" rIns="0" bIns="0" rtlCol="0" anchor="t">
            <a:spAutoFit/>
          </a:bodyPr>
          <a:lstStyle/>
          <a:p>
            <a:pPr marL="12698">
              <a:spcBef>
                <a:spcPts val="105"/>
              </a:spcBef>
            </a:pPr>
            <a:r>
              <a:rPr lang="en-US" sz="4400" spc="-5"/>
              <a:t>Ingest – Scaling to shorten duration</a:t>
            </a:r>
            <a:endParaRPr sz="4400"/>
          </a:p>
        </p:txBody>
      </p:sp>
      <p:sp>
        <p:nvSpPr>
          <p:cNvPr id="4" name="Text Placeholder 3">
            <a:extLst>
              <a:ext uri="{FF2B5EF4-FFF2-40B4-BE49-F238E27FC236}">
                <a16:creationId xmlns:a16="http://schemas.microsoft.com/office/drawing/2014/main" id="{3E20B32D-7608-479B-9E10-C8BEDFAA6D0A}"/>
              </a:ext>
            </a:extLst>
          </p:cNvPr>
          <p:cNvSpPr>
            <a:spLocks noGrp="1"/>
          </p:cNvSpPr>
          <p:nvPr>
            <p:ph type="body" sz="quarter" idx="10"/>
          </p:nvPr>
        </p:nvSpPr>
        <p:spPr>
          <a:xfrm>
            <a:off x="584201" y="1435781"/>
            <a:ext cx="11018520" cy="5274679"/>
          </a:xfrm>
        </p:spPr>
        <p:txBody>
          <a:bodyPr/>
          <a:lstStyle/>
          <a:p>
            <a:pPr marL="12063" indent="0">
              <a:spcBef>
                <a:spcPts val="95"/>
              </a:spcBef>
              <a:buNone/>
              <a:tabLst>
                <a:tab pos="241889" algn="l"/>
              </a:tabLst>
            </a:pPr>
            <a:r>
              <a:rPr lang="en-US" spc="-5" dirty="0">
                <a:latin typeface="Calibri"/>
                <a:cs typeface="Calibri"/>
              </a:rPr>
              <a:t>Ingestion duration is correlated with the number of DWU’s allocated to the SQL Pool.</a:t>
            </a:r>
          </a:p>
          <a:p>
            <a:pPr marL="12063" indent="0">
              <a:spcBef>
                <a:spcPts val="95"/>
              </a:spcBef>
              <a:buNone/>
              <a:tabLst>
                <a:tab pos="241889" algn="l"/>
              </a:tabLst>
            </a:pPr>
            <a:endParaRPr lang="en-US" spc="-5" dirty="0">
              <a:latin typeface="Calibri"/>
              <a:cs typeface="Calibri"/>
            </a:endParaRPr>
          </a:p>
          <a:p>
            <a:pPr marL="12063" indent="0">
              <a:spcBef>
                <a:spcPts val="95"/>
              </a:spcBef>
              <a:buNone/>
              <a:tabLst>
                <a:tab pos="241889" algn="l"/>
              </a:tabLst>
            </a:pPr>
            <a:r>
              <a:rPr lang="en-US" spc="-5" dirty="0">
                <a:latin typeface="Calibri"/>
                <a:cs typeface="Calibri"/>
              </a:rPr>
              <a:t>For every </a:t>
            </a:r>
            <a:r>
              <a:rPr lang="en-US" i="1" spc="-5" dirty="0">
                <a:latin typeface="Calibri"/>
                <a:cs typeface="Calibri"/>
              </a:rPr>
              <a:t>doubling</a:t>
            </a:r>
            <a:r>
              <a:rPr lang="en-US" spc="-5" dirty="0">
                <a:latin typeface="Calibri"/>
                <a:cs typeface="Calibri"/>
              </a:rPr>
              <a:t> of the DWU’s you </a:t>
            </a:r>
            <a:r>
              <a:rPr lang="en-US" i="1" spc="-5" dirty="0">
                <a:latin typeface="Calibri"/>
                <a:cs typeface="Calibri"/>
              </a:rPr>
              <a:t>halve</a:t>
            </a:r>
            <a:r>
              <a:rPr lang="en-US" spc="-5" dirty="0">
                <a:latin typeface="Calibri"/>
                <a:cs typeface="Calibri"/>
              </a:rPr>
              <a:t> the ingestion time.</a:t>
            </a:r>
          </a:p>
          <a:p>
            <a:pPr marL="12063" indent="0">
              <a:spcBef>
                <a:spcPts val="95"/>
              </a:spcBef>
              <a:buNone/>
              <a:tabLst>
                <a:tab pos="241889" algn="l"/>
              </a:tabLst>
            </a:pPr>
            <a:endParaRPr lang="en-US" spc="-5" dirty="0">
              <a:latin typeface="Calibri"/>
              <a:cs typeface="Calibri"/>
            </a:endParaRPr>
          </a:p>
          <a:p>
            <a:pPr marL="12063" indent="0">
              <a:spcBef>
                <a:spcPts val="95"/>
              </a:spcBef>
              <a:buNone/>
              <a:tabLst>
                <a:tab pos="241889" algn="l"/>
              </a:tabLst>
            </a:pPr>
            <a:r>
              <a:rPr lang="en-US" b="1" spc="-5" dirty="0">
                <a:latin typeface="Calibri"/>
                <a:cs typeface="Calibri"/>
              </a:rPr>
              <a:t>2d =</a:t>
            </a:r>
            <a:r>
              <a:rPr lang="en-US" b="1" spc="25" dirty="0">
                <a:latin typeface="Calibri"/>
                <a:cs typeface="Calibri"/>
              </a:rPr>
              <a:t> </a:t>
            </a:r>
            <a:r>
              <a:rPr lang="en-US" b="1" spc="-5" dirty="0">
                <a:latin typeface="Calibri"/>
                <a:cs typeface="Calibri"/>
              </a:rPr>
              <a:t>t/2</a:t>
            </a:r>
            <a:endParaRPr lang="en-US" b="1" dirty="0">
              <a:latin typeface="Calibri"/>
              <a:cs typeface="Calibri"/>
            </a:endParaRPr>
          </a:p>
          <a:p>
            <a:pPr marL="12698" indent="0">
              <a:lnSpc>
                <a:spcPts val="3189"/>
              </a:lnSpc>
              <a:spcBef>
                <a:spcPts val="2690"/>
              </a:spcBef>
              <a:buNone/>
              <a:tabLst>
                <a:tab pos="926922" algn="l"/>
              </a:tabLst>
            </a:pPr>
            <a:r>
              <a:rPr lang="en-US" spc="-5" dirty="0">
                <a:latin typeface="Calibri"/>
                <a:cs typeface="Calibri"/>
              </a:rPr>
              <a:t>d: </a:t>
            </a:r>
            <a:r>
              <a:rPr lang="en-US" spc="-15" dirty="0">
                <a:latin typeface="Calibri"/>
                <a:cs typeface="Calibri"/>
              </a:rPr>
              <a:t>DWU</a:t>
            </a:r>
            <a:endParaRPr lang="en-US" dirty="0">
              <a:latin typeface="Calibri"/>
              <a:cs typeface="Calibri"/>
            </a:endParaRPr>
          </a:p>
          <a:p>
            <a:pPr marL="12698" indent="0">
              <a:lnSpc>
                <a:spcPts val="3189"/>
              </a:lnSpc>
              <a:buNone/>
              <a:tabLst>
                <a:tab pos="926922" algn="l"/>
              </a:tabLst>
            </a:pPr>
            <a:r>
              <a:rPr lang="en-US" spc="-5" dirty="0">
                <a:latin typeface="Calibri"/>
                <a:cs typeface="Calibri"/>
              </a:rPr>
              <a:t>T: </a:t>
            </a:r>
            <a:r>
              <a:rPr lang="en-US" spc="-10" dirty="0">
                <a:latin typeface="Calibri"/>
                <a:cs typeface="Calibri"/>
              </a:rPr>
              <a:t>ingestion</a:t>
            </a:r>
            <a:r>
              <a:rPr lang="en-US" spc="25" dirty="0">
                <a:latin typeface="Calibri"/>
                <a:cs typeface="Calibri"/>
              </a:rPr>
              <a:t> </a:t>
            </a:r>
            <a:r>
              <a:rPr lang="en-US" spc="-5" dirty="0">
                <a:latin typeface="Calibri"/>
                <a:cs typeface="Calibri"/>
              </a:rPr>
              <a:t>time</a:t>
            </a:r>
            <a:endParaRPr lang="en-US" dirty="0">
              <a:latin typeface="Calibri"/>
              <a:cs typeface="Calibri"/>
            </a:endParaRPr>
          </a:p>
          <a:p>
            <a:pPr>
              <a:spcBef>
                <a:spcPts val="35"/>
              </a:spcBef>
            </a:pPr>
            <a:endParaRPr lang="en-US" dirty="0">
              <a:latin typeface="Calibri"/>
              <a:cs typeface="Calibri"/>
            </a:endParaRPr>
          </a:p>
          <a:p>
            <a:pPr marL="12063" indent="0">
              <a:buNone/>
              <a:tabLst>
                <a:tab pos="241889" algn="l"/>
              </a:tabLst>
            </a:pPr>
            <a:r>
              <a:rPr lang="en-US" spc="-10" dirty="0">
                <a:latin typeface="Calibri"/>
                <a:cs typeface="Calibri"/>
              </a:rPr>
              <a:t>Only </a:t>
            </a:r>
            <a:r>
              <a:rPr lang="en-US" spc="-5" dirty="0">
                <a:latin typeface="Calibri"/>
                <a:cs typeface="Calibri"/>
              </a:rPr>
              <a:t>applies </a:t>
            </a:r>
            <a:r>
              <a:rPr lang="en-US" spc="-20" dirty="0">
                <a:latin typeface="Calibri"/>
                <a:cs typeface="Calibri"/>
              </a:rPr>
              <a:t>from </a:t>
            </a:r>
            <a:r>
              <a:rPr lang="en-US" spc="-10" dirty="0">
                <a:latin typeface="Calibri"/>
                <a:cs typeface="Calibri"/>
              </a:rPr>
              <a:t>DWU500c </a:t>
            </a:r>
            <a:r>
              <a:rPr lang="en-US" spc="-5" dirty="0">
                <a:latin typeface="Calibri"/>
                <a:cs typeface="Calibri"/>
              </a:rPr>
              <a:t>–</a:t>
            </a:r>
            <a:r>
              <a:rPr lang="en-US" spc="135" dirty="0">
                <a:latin typeface="Calibri"/>
                <a:cs typeface="Calibri"/>
              </a:rPr>
              <a:t> </a:t>
            </a:r>
            <a:r>
              <a:rPr lang="en-US" spc="-10" dirty="0">
                <a:latin typeface="Calibri"/>
                <a:cs typeface="Calibri"/>
              </a:rPr>
              <a:t>DWU30000c</a:t>
            </a:r>
            <a:endParaRPr lang="en-US" dirty="0">
              <a:latin typeface="Calibri"/>
              <a:cs typeface="Calibri"/>
            </a:endParaRPr>
          </a:p>
          <a:p>
            <a:endParaRPr lang="en-US" dirty="0"/>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4654E-CFBA-4B06-ABC7-3E849109B94D}"/>
              </a:ext>
            </a:extLst>
          </p:cNvPr>
          <p:cNvSpPr>
            <a:spLocks noGrp="1"/>
          </p:cNvSpPr>
          <p:nvPr>
            <p:ph type="title"/>
          </p:nvPr>
        </p:nvSpPr>
        <p:spPr/>
        <p:txBody>
          <a:bodyPr/>
          <a:lstStyle/>
          <a:p>
            <a:r>
              <a:rPr lang="en-US" dirty="0"/>
              <a:t>Export to files with CETAS</a:t>
            </a:r>
          </a:p>
        </p:txBody>
      </p:sp>
      <p:sp>
        <p:nvSpPr>
          <p:cNvPr id="3" name="Text Placeholder 2">
            <a:extLst>
              <a:ext uri="{FF2B5EF4-FFF2-40B4-BE49-F238E27FC236}">
                <a16:creationId xmlns:a16="http://schemas.microsoft.com/office/drawing/2014/main" id="{EF533322-4C19-4096-8C57-65448A54A733}"/>
              </a:ext>
            </a:extLst>
          </p:cNvPr>
          <p:cNvSpPr>
            <a:spLocks noGrp="1"/>
          </p:cNvSpPr>
          <p:nvPr>
            <p:ph type="body" sz="quarter" idx="10"/>
          </p:nvPr>
        </p:nvSpPr>
        <p:spPr>
          <a:xfrm>
            <a:off x="584200" y="1435497"/>
            <a:ext cx="11018520" cy="4984698"/>
          </a:xfrm>
        </p:spPr>
        <p:txBody>
          <a:bodyPr/>
          <a:lstStyle/>
          <a:p>
            <a:pPr marL="0" indent="0">
              <a:buNone/>
            </a:pPr>
            <a:r>
              <a:rPr lang="en-US" dirty="0">
                <a:latin typeface="+mn-lt"/>
              </a:rPr>
              <a:t>CETAS = parallel operation that creates external table metadata and exports the SELECT query results to a set of files in your storage account.</a:t>
            </a:r>
          </a:p>
          <a:p>
            <a:pPr marL="0" indent="0">
              <a:buNone/>
            </a:pPr>
            <a:endParaRPr lang="en-US" dirty="0">
              <a:latin typeface="+mn-lt"/>
            </a:endParaRPr>
          </a:p>
          <a:p>
            <a:pPr marL="0" indent="0">
              <a:buNone/>
            </a:pPr>
            <a:r>
              <a:rPr lang="en-US" dirty="0">
                <a:latin typeface="+mn-lt"/>
              </a:rPr>
              <a:t>Store frequently used parts of queries, like joined reference tables, to a new set of files. You can then join to this single external table instead of repeating common joins in multiple queries.</a:t>
            </a:r>
          </a:p>
          <a:p>
            <a:pPr marL="0" indent="0">
              <a:buNone/>
            </a:pPr>
            <a:endParaRPr lang="en-US" dirty="0">
              <a:latin typeface="+mn-lt"/>
            </a:endParaRPr>
          </a:p>
          <a:p>
            <a:pPr marL="0" indent="0">
              <a:buNone/>
            </a:pPr>
            <a:r>
              <a:rPr lang="en-US" dirty="0">
                <a:latin typeface="+mn-lt"/>
              </a:rPr>
              <a:t>As CETAS generates Parquet files, statistics will be automatically created when the first query targets this external table, resulting in improved performance.</a:t>
            </a:r>
          </a:p>
        </p:txBody>
      </p:sp>
    </p:spTree>
    <p:extLst>
      <p:ext uri="{BB962C8B-B14F-4D97-AF65-F5344CB8AC3E}">
        <p14:creationId xmlns:p14="http://schemas.microsoft.com/office/powerpoint/2010/main" val="2741980206"/>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184224445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permissions</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3545356963"/>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8"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287058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Knowledge center</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1224328" cy="512274"/>
          </a:xfrm>
        </p:spPr>
        <p:txBody>
          <a:bodyPr/>
          <a:lstStyle/>
          <a:p>
            <a:r>
              <a:rPr lang="en-US" sz="1600" dirty="0"/>
              <a:t>Knowledge center offers open datasets, sample notebooks, SQL scripts and pipeline templates for easy start and learning</a:t>
            </a:r>
          </a:p>
        </p:txBody>
      </p:sp>
      <p:pic>
        <p:nvPicPr>
          <p:cNvPr id="8" name="Picture 7">
            <a:extLst>
              <a:ext uri="{FF2B5EF4-FFF2-40B4-BE49-F238E27FC236}">
                <a16:creationId xmlns:a16="http://schemas.microsoft.com/office/drawing/2014/main" id="{2D0518DD-577F-44BA-A084-16042593F258}"/>
              </a:ext>
            </a:extLst>
          </p:cNvPr>
          <p:cNvPicPr>
            <a:picLocks noChangeAspect="1"/>
          </p:cNvPicPr>
          <p:nvPr/>
        </p:nvPicPr>
        <p:blipFill>
          <a:blip r:embed="rId2"/>
          <a:stretch>
            <a:fillRect/>
          </a:stretch>
        </p:blipFill>
        <p:spPr>
          <a:xfrm>
            <a:off x="4539360" y="1642188"/>
            <a:ext cx="7468698" cy="4652219"/>
          </a:xfrm>
          <a:prstGeom prst="rect">
            <a:avLst/>
          </a:prstGeom>
          <a:ln>
            <a:solidFill>
              <a:schemeClr val="tx1"/>
            </a:solidFill>
          </a:ln>
        </p:spPr>
      </p:pic>
      <p:pic>
        <p:nvPicPr>
          <p:cNvPr id="12" name="Picture 11">
            <a:extLst>
              <a:ext uri="{FF2B5EF4-FFF2-40B4-BE49-F238E27FC236}">
                <a16:creationId xmlns:a16="http://schemas.microsoft.com/office/drawing/2014/main" id="{DA3F490A-262C-44B4-A908-9DF9B96D3B19}"/>
              </a:ext>
            </a:extLst>
          </p:cNvPr>
          <p:cNvPicPr>
            <a:picLocks noChangeAspect="1"/>
          </p:cNvPicPr>
          <p:nvPr/>
        </p:nvPicPr>
        <p:blipFill>
          <a:blip r:embed="rId3"/>
          <a:stretch>
            <a:fillRect/>
          </a:stretch>
        </p:blipFill>
        <p:spPr>
          <a:xfrm>
            <a:off x="426425" y="1823992"/>
            <a:ext cx="3979445" cy="4470415"/>
          </a:xfrm>
          <a:prstGeom prst="rect">
            <a:avLst/>
          </a:prstGeom>
          <a:ln>
            <a:solidFill>
              <a:schemeClr val="tx1"/>
            </a:solidFill>
          </a:ln>
        </p:spPr>
      </p:pic>
    </p:spTree>
    <p:extLst>
      <p:ext uri="{BB962C8B-B14F-4D97-AF65-F5344CB8AC3E}">
        <p14:creationId xmlns:p14="http://schemas.microsoft.com/office/powerpoint/2010/main" val="420925234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89763"/>
            <a:chOff x="2612382" y="5034521"/>
            <a:chExt cx="1274643" cy="118993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55005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p:ext uri="{6950BFC3-D8DA-4A85-94F7-54DA5524770B}">
      <p188:commentRel xmlns:p188="http://schemas.microsoft.com/office/powerpoint/2018/8/main" r:id="rId3"/>
    </p:ext>
  </p:extLs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whiteboard designs</a:t>
            </a:r>
          </a:p>
        </p:txBody>
      </p:sp>
    </p:spTree>
    <p:extLst>
      <p:ext uri="{BB962C8B-B14F-4D97-AF65-F5344CB8AC3E}">
        <p14:creationId xmlns:p14="http://schemas.microsoft.com/office/powerpoint/2010/main" val="264621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Data Lake Design &amp; Security Considerations </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design, optimize and secure a file system within ADLS Gen2</a:t>
            </a:r>
            <a:r>
              <a:rPr kumimoji="0" lang="en-US" sz="1800" b="0" i="0" u="none" strike="noStrike" kern="1200" cap="none" spc="0" normalizeH="0" baseline="0" noProof="0" dirty="0">
                <a:ln>
                  <a:noFill/>
                </a:ln>
                <a:solidFill>
                  <a:srgbClr val="B4A0FF"/>
                </a:solidFill>
                <a:effectLst/>
                <a:uLnTx/>
                <a:uFillTx/>
                <a:latin typeface="Segoe UI"/>
                <a:ea typeface="+mn-ea"/>
                <a:cs typeface="+mn-cs"/>
              </a:rPr>
              <a:t>.</a:t>
            </a:r>
            <a:r>
              <a:rPr kumimoji="0" lang="en-US" sz="1800" b="0" i="0" u="none" strike="noStrike" kern="1200" cap="none" spc="0" normalizeH="0" baseline="0" noProof="0" dirty="0">
                <a:ln>
                  <a:noFill/>
                </a:ln>
                <a:solidFill>
                  <a:srgbClr val="1A1A1A"/>
                </a:solidFill>
                <a:effectLst/>
                <a:uLnTx/>
                <a:uFillTx/>
                <a:latin typeface="Segoe UI"/>
                <a:ea typeface="+mn-ea"/>
                <a:cs typeface="+mn-cs"/>
              </a:rPr>
              <a:t> </a:t>
            </a: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5073992"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0068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a:t>DEMO: How to access your lab environment</a:t>
            </a:r>
          </a:p>
        </p:txBody>
      </p:sp>
    </p:spTree>
    <p:extLst>
      <p:ext uri="{BB962C8B-B14F-4D97-AF65-F5344CB8AC3E}">
        <p14:creationId xmlns:p14="http://schemas.microsoft.com/office/powerpoint/2010/main" val="3430460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Data Integration Part 1</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architect and deploy data integration pipelines</a:t>
            </a:r>
            <a:r>
              <a:rPr kumimoji="0" lang="en-US" sz="1800" b="0" i="0" u="none" strike="noStrike" kern="1200" cap="none" spc="0" normalizeH="0" baseline="0" noProof="0" dirty="0">
                <a:ln>
                  <a:noFill/>
                </a:ln>
                <a:solidFill>
                  <a:srgbClr val="B4A0FF"/>
                </a:solidFill>
                <a:effectLst/>
                <a:uLnTx/>
                <a:uFillTx/>
                <a:latin typeface="Segoe UI"/>
                <a:ea typeface="+mn-ea"/>
                <a:cs typeface="+mn-cs"/>
              </a:rPr>
              <a:t>.</a:t>
            </a: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45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1564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1">
            <a:extLst>
              <a:ext uri="{FF2B5EF4-FFF2-40B4-BE49-F238E27FC236}">
                <a16:creationId xmlns:a16="http://schemas.microsoft.com/office/drawing/2014/main" id="{C49AC160-F7B6-413F-9451-592028947DBD}"/>
              </a:ext>
            </a:extLst>
          </p:cNvPr>
          <p:cNvGraphicFramePr>
            <a:graphicFrameLocks noGrp="1"/>
          </p:cNvGraphicFramePr>
          <p:nvPr/>
        </p:nvGraphicFramePr>
        <p:xfrm>
          <a:off x="3886983" y="942918"/>
          <a:ext cx="4457753" cy="5621395"/>
        </p:xfrm>
        <a:graphic>
          <a:graphicData uri="http://schemas.openxmlformats.org/drawingml/2006/table">
            <a:tbl>
              <a:tblPr firstRow="1" bandRow="1"/>
              <a:tblGrid>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Keynote</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7:15-7:45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Data Loading &amp; Data Lake Organization</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Activity: Data Lake Design &amp; Security Considerations</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Build Hands-on: </a:t>
                      </a:r>
                      <a:endParaRPr lang="en-US" sz="800" b="0" i="0" u="none" strike="noStrike" dirty="0">
                        <a:solidFill>
                          <a:schemeClr val="tx1">
                            <a:lumMod val="50000"/>
                            <a:lumOff val="50000"/>
                          </a:schemeClr>
                        </a:solidFill>
                        <a:effectLst/>
                        <a:latin typeface="+mn-lt"/>
                      </a:endParaRPr>
                    </a:p>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Data Integration Part 1</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Transformations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12:30-13:00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13:00-14:00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14:00-14:15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4772479"/>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4039890947"/>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Data Transformations</a:t>
            </a:r>
          </a:p>
        </p:txBody>
      </p:sp>
    </p:spTree>
    <p:custDataLst>
      <p:tags r:id="rId1"/>
    </p:custDataLst>
    <p:extLst>
      <p:ext uri="{BB962C8B-B14F-4D97-AF65-F5344CB8AC3E}">
        <p14:creationId xmlns:p14="http://schemas.microsoft.com/office/powerpoint/2010/main" val="416415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Preparing to transform</a:t>
            </a:r>
          </a:p>
          <a:p>
            <a:pPr marL="281677" lvl="1" indent="0">
              <a:buNone/>
            </a:pPr>
            <a:r>
              <a:rPr lang="en-US" sz="1765" dirty="0">
                <a:solidFill>
                  <a:schemeClr val="tx1"/>
                </a:solidFill>
              </a:rPr>
              <a:t>Understanding and exploring the data.</a:t>
            </a:r>
          </a:p>
          <a:p>
            <a:pPr marL="0" indent="0">
              <a:buNone/>
            </a:pPr>
            <a:endParaRPr lang="en-US" sz="1961"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Apply transformations</a:t>
            </a:r>
          </a:p>
          <a:p>
            <a:pPr marL="281677" lvl="1" indent="0">
              <a:buNone/>
            </a:pPr>
            <a:r>
              <a:rPr lang="en-US" sz="1765" dirty="0">
                <a:solidFill>
                  <a:schemeClr val="tx1"/>
                </a:solidFill>
              </a:rPr>
              <a:t>Apply coded and code-free transformations.</a:t>
            </a:r>
          </a:p>
          <a:p>
            <a:pPr marL="0" indent="0">
              <a:buNone/>
            </a:pPr>
            <a:endParaRPr lang="en-US" sz="1961"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877083"/>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3</a:t>
            </a:r>
            <a:r>
              <a:rPr lang="en-US" sz="1961" b="1" dirty="0"/>
              <a:t>  Serverless transforms</a:t>
            </a:r>
          </a:p>
          <a:p>
            <a:pPr marL="281677" lvl="1" indent="0">
              <a:buNone/>
            </a:pPr>
            <a:r>
              <a:rPr lang="en-US" sz="1765" dirty="0">
                <a:solidFill>
                  <a:schemeClr val="tx1"/>
                </a:solidFill>
              </a:rPr>
              <a:t>Use Azure Synapse serverless SQL to transform data with SQL scripts.</a:t>
            </a:r>
          </a:p>
          <a:p>
            <a:pPr marL="0" indent="0">
              <a:buNone/>
            </a:pP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8182948"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4</a:t>
            </a:r>
            <a:r>
              <a:rPr lang="en-US" sz="1961" b="1" dirty="0"/>
              <a:t>  Transform with Spark</a:t>
            </a:r>
          </a:p>
          <a:p>
            <a:pPr marL="281677" lvl="1" indent="0">
              <a:buNone/>
            </a:pPr>
            <a:r>
              <a:rPr lang="en-US" sz="1765" dirty="0">
                <a:solidFill>
                  <a:schemeClr val="tx1"/>
                </a:solidFill>
              </a:rPr>
              <a:t>Here we have an example of what the agenda item would look like.</a:t>
            </a:r>
          </a:p>
          <a:p>
            <a:pPr marL="0" indent="0">
              <a:buNone/>
            </a:pPr>
            <a:endParaRPr lang="en-US" sz="1961" dirty="0"/>
          </a:p>
        </p:txBody>
      </p:sp>
      <p:sp>
        <p:nvSpPr>
          <p:cNvPr id="25" name="Content Placeholder 3">
            <a:extLst>
              <a:ext uri="{FF2B5EF4-FFF2-40B4-BE49-F238E27FC236}">
                <a16:creationId xmlns:a16="http://schemas.microsoft.com/office/drawing/2014/main" id="{F9EA0FC9-75E6-4049-9620-7D878D7C7DC5}"/>
              </a:ext>
            </a:extLst>
          </p:cNvPr>
          <p:cNvSpPr txBox="1">
            <a:spLocks/>
          </p:cNvSpPr>
          <p:nvPr/>
        </p:nvSpPr>
        <p:spPr>
          <a:xfrm>
            <a:off x="8182948"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5</a:t>
            </a:r>
            <a:r>
              <a:rPr lang="en-US" sz="1961" b="1" dirty="0"/>
              <a:t>  Best practices</a:t>
            </a:r>
          </a:p>
          <a:p>
            <a:pPr marL="281677" lvl="1" indent="0">
              <a:buNone/>
            </a:pPr>
            <a:r>
              <a:rPr lang="en-US" sz="1765" dirty="0">
                <a:solidFill>
                  <a:schemeClr val="tx1"/>
                </a:solidFill>
              </a:rPr>
              <a:t>Best practices for data transformation.</a:t>
            </a:r>
          </a:p>
          <a:p>
            <a:pPr marL="0" indent="0">
              <a:buNone/>
            </a:pP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40"/>
              <a:t>Typical</a:t>
            </a:r>
            <a:r>
              <a:rPr spc="-25"/>
              <a:t> </a:t>
            </a:r>
            <a:r>
              <a:rPr lang="en-US" spc="-25"/>
              <a:t>Data </a:t>
            </a:r>
            <a:r>
              <a:rPr spc="-40"/>
              <a:t>Transformations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84201" y="1435781"/>
            <a:ext cx="11018520" cy="3481419"/>
          </a:xfrm>
        </p:spPr>
        <p:txBody>
          <a:bodyPr/>
          <a:lstStyle/>
          <a:p>
            <a:pPr marL="241254" indent="-229191">
              <a:spcBef>
                <a:spcPts val="774"/>
              </a:spcBef>
              <a:buFont typeface="Arial"/>
              <a:buChar char="•"/>
              <a:tabLst>
                <a:tab pos="241889" algn="l"/>
              </a:tabLst>
            </a:pPr>
            <a:r>
              <a:rPr lang="en-US" spc="-20">
                <a:latin typeface="Calibri"/>
                <a:cs typeface="Calibri"/>
              </a:rPr>
              <a:t>Create </a:t>
            </a:r>
            <a:r>
              <a:rPr lang="en-US" spc="-25">
                <a:latin typeface="Calibri"/>
                <a:cs typeface="Calibri"/>
              </a:rPr>
              <a:t>persistent </a:t>
            </a:r>
            <a:r>
              <a:rPr lang="en-US" spc="-15">
                <a:latin typeface="Calibri"/>
                <a:cs typeface="Calibri"/>
              </a:rPr>
              <a:t>staging area </a:t>
            </a:r>
            <a:r>
              <a:rPr lang="en-US" spc="-5">
                <a:latin typeface="Calibri"/>
                <a:cs typeface="Calibri"/>
              </a:rPr>
              <a:t>/ </a:t>
            </a:r>
            <a:r>
              <a:rPr lang="en-US" spc="-20">
                <a:latin typeface="Calibri"/>
                <a:cs typeface="Calibri"/>
              </a:rPr>
              <a:t>data</a:t>
            </a:r>
            <a:r>
              <a:rPr lang="en-US" spc="95">
                <a:latin typeface="Calibri"/>
                <a:cs typeface="Calibri"/>
              </a:rPr>
              <a:t> </a:t>
            </a:r>
            <a:r>
              <a:rPr lang="en-US" spc="-10">
                <a:latin typeface="Calibri"/>
                <a:cs typeface="Calibri"/>
              </a:rPr>
              <a:t>vault</a:t>
            </a:r>
            <a:endParaRPr lang="en-US">
              <a:latin typeface="Calibri"/>
              <a:cs typeface="Calibri"/>
            </a:endParaRPr>
          </a:p>
          <a:p>
            <a:pPr marL="241254" indent="-229191">
              <a:spcBef>
                <a:spcPts val="674"/>
              </a:spcBef>
              <a:buFont typeface="Arial"/>
              <a:buChar char="•"/>
              <a:tabLst>
                <a:tab pos="241889" algn="l"/>
              </a:tabLst>
            </a:pPr>
            <a:r>
              <a:rPr lang="en-US" spc="-20">
                <a:latin typeface="Calibri"/>
                <a:cs typeface="Calibri"/>
              </a:rPr>
              <a:t>Standardize data from </a:t>
            </a:r>
            <a:r>
              <a:rPr lang="en-US" spc="-25">
                <a:latin typeface="Calibri"/>
                <a:cs typeface="Calibri"/>
              </a:rPr>
              <a:t>different</a:t>
            </a:r>
            <a:r>
              <a:rPr lang="en-US" spc="95">
                <a:latin typeface="Calibri"/>
                <a:cs typeface="Calibri"/>
              </a:rPr>
              <a:t> </a:t>
            </a:r>
            <a:r>
              <a:rPr lang="en-US" spc="-15">
                <a:latin typeface="Calibri"/>
                <a:cs typeface="Calibri"/>
              </a:rPr>
              <a:t>sources</a:t>
            </a:r>
            <a:endParaRPr lang="en-US">
              <a:latin typeface="Calibri"/>
              <a:cs typeface="Calibri"/>
            </a:endParaRPr>
          </a:p>
          <a:p>
            <a:pPr marL="241254" indent="-229191">
              <a:spcBef>
                <a:spcPts val="660"/>
              </a:spcBef>
              <a:buFont typeface="Arial"/>
              <a:buChar char="•"/>
              <a:tabLst>
                <a:tab pos="241889" algn="l"/>
              </a:tabLst>
            </a:pPr>
            <a:r>
              <a:rPr lang="en-US" spc="-20">
                <a:latin typeface="Calibri"/>
                <a:cs typeface="Calibri"/>
              </a:rPr>
              <a:t>Remove </a:t>
            </a:r>
            <a:r>
              <a:rPr lang="en-US" spc="-15">
                <a:latin typeface="Calibri"/>
                <a:cs typeface="Calibri"/>
              </a:rPr>
              <a:t>duplicate</a:t>
            </a:r>
            <a:r>
              <a:rPr lang="en-US" spc="30">
                <a:latin typeface="Calibri"/>
                <a:cs typeface="Calibri"/>
              </a:rPr>
              <a:t> </a:t>
            </a:r>
            <a:r>
              <a:rPr lang="en-US" spc="-25">
                <a:latin typeface="Calibri"/>
                <a:cs typeface="Calibri"/>
              </a:rPr>
              <a:t>rows</a:t>
            </a:r>
          </a:p>
          <a:p>
            <a:pPr marL="241254" indent="-229191">
              <a:spcBef>
                <a:spcPts val="660"/>
              </a:spcBef>
              <a:buFont typeface="Arial"/>
              <a:buChar char="•"/>
              <a:tabLst>
                <a:tab pos="241889" algn="l"/>
              </a:tabLst>
            </a:pPr>
            <a:r>
              <a:rPr lang="en-US" spc="-25">
                <a:latin typeface="Calibri"/>
                <a:cs typeface="Calibri"/>
              </a:rPr>
              <a:t>Impute missing values</a:t>
            </a:r>
            <a:endParaRPr lang="en-US">
              <a:latin typeface="Calibri"/>
              <a:cs typeface="Calibri"/>
            </a:endParaRPr>
          </a:p>
          <a:p>
            <a:pPr marL="241254" indent="-229191">
              <a:spcBef>
                <a:spcPts val="660"/>
              </a:spcBef>
              <a:buFont typeface="Arial"/>
              <a:buChar char="•"/>
              <a:tabLst>
                <a:tab pos="241889" algn="l"/>
              </a:tabLst>
            </a:pPr>
            <a:r>
              <a:rPr lang="en-US" spc="-15">
                <a:latin typeface="Calibri"/>
                <a:cs typeface="Calibri"/>
              </a:rPr>
              <a:t>Calculate </a:t>
            </a:r>
            <a:r>
              <a:rPr lang="en-US" spc="-10">
                <a:latin typeface="Calibri"/>
                <a:cs typeface="Calibri"/>
              </a:rPr>
              <a:t>derived</a:t>
            </a:r>
            <a:r>
              <a:rPr lang="en-US" spc="15">
                <a:latin typeface="Calibri"/>
                <a:cs typeface="Calibri"/>
              </a:rPr>
              <a:t> </a:t>
            </a:r>
            <a:r>
              <a:rPr lang="en-US" spc="-10">
                <a:latin typeface="Calibri"/>
                <a:cs typeface="Calibri"/>
              </a:rPr>
              <a:t>values</a:t>
            </a:r>
            <a:endParaRPr lang="en-US">
              <a:latin typeface="Calibri"/>
              <a:cs typeface="Calibri"/>
            </a:endParaRPr>
          </a:p>
          <a:p>
            <a:pPr marL="241254" indent="-229191">
              <a:spcBef>
                <a:spcPts val="674"/>
              </a:spcBef>
              <a:buFont typeface="Arial"/>
              <a:buChar char="•"/>
              <a:tabLst>
                <a:tab pos="241889" algn="l"/>
              </a:tabLst>
            </a:pPr>
            <a:r>
              <a:rPr lang="en-US" spc="-15">
                <a:latin typeface="Calibri"/>
                <a:cs typeface="Calibri"/>
              </a:rPr>
              <a:t>Prepare </a:t>
            </a:r>
            <a:r>
              <a:rPr lang="en-US" spc="-20">
                <a:latin typeface="Calibri"/>
                <a:cs typeface="Calibri"/>
              </a:rPr>
              <a:t>data </a:t>
            </a:r>
            <a:r>
              <a:rPr lang="en-US" spc="-25">
                <a:latin typeface="Calibri"/>
                <a:cs typeface="Calibri"/>
              </a:rPr>
              <a:t>for </a:t>
            </a:r>
            <a:r>
              <a:rPr lang="en-US" spc="-15">
                <a:latin typeface="Calibri"/>
                <a:cs typeface="Calibri"/>
              </a:rPr>
              <a:t>facts </a:t>
            </a:r>
            <a:r>
              <a:rPr lang="en-US" spc="-5">
                <a:latin typeface="Calibri"/>
                <a:cs typeface="Calibri"/>
              </a:rPr>
              <a:t>and</a:t>
            </a:r>
            <a:r>
              <a:rPr lang="en-US" spc="85">
                <a:latin typeface="Calibri"/>
                <a:cs typeface="Calibri"/>
              </a:rPr>
              <a:t> </a:t>
            </a:r>
            <a:r>
              <a:rPr lang="en-US" spc="-10">
                <a:latin typeface="Calibri"/>
                <a:cs typeface="Calibri"/>
              </a:rPr>
              <a:t>dimensions</a:t>
            </a:r>
            <a:endParaRPr lang="en-US">
              <a:latin typeface="Calibri"/>
              <a:cs typeface="Calibri"/>
            </a:endParaRPr>
          </a:p>
          <a:p>
            <a:endParaRPr lang="en-US"/>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E7BECF-0F09-481E-AB4D-74C97BEB5473}"/>
              </a:ext>
            </a:extLst>
          </p:cNvPr>
          <p:cNvPicPr>
            <a:picLocks noChangeAspect="1"/>
          </p:cNvPicPr>
          <p:nvPr/>
        </p:nvPicPr>
        <p:blipFill>
          <a:blip r:embed="rId2"/>
          <a:stretch>
            <a:fillRect/>
          </a:stretch>
        </p:blipFill>
        <p:spPr>
          <a:xfrm>
            <a:off x="8621486" y="991769"/>
            <a:ext cx="2351473" cy="3216479"/>
          </a:xfrm>
          <a:prstGeom prst="rect">
            <a:avLst/>
          </a:prstGeom>
          <a:ln>
            <a:solidFill>
              <a:schemeClr val="tx1"/>
            </a:solidFill>
          </a:ln>
        </p:spPr>
      </p:pic>
      <p:pic>
        <p:nvPicPr>
          <p:cNvPr id="2" name="Picture 1">
            <a:extLst>
              <a:ext uri="{FF2B5EF4-FFF2-40B4-BE49-F238E27FC236}">
                <a16:creationId xmlns:a16="http://schemas.microsoft.com/office/drawing/2014/main" id="{D2673BFC-568A-457F-AB58-970620EC04D2}"/>
              </a:ext>
            </a:extLst>
          </p:cNvPr>
          <p:cNvPicPr>
            <a:picLocks noChangeAspect="1"/>
          </p:cNvPicPr>
          <p:nvPr/>
        </p:nvPicPr>
        <p:blipFill>
          <a:blip r:embed="rId3"/>
          <a:stretch>
            <a:fillRect/>
          </a:stretch>
        </p:blipFill>
        <p:spPr>
          <a:xfrm>
            <a:off x="5677365" y="954805"/>
            <a:ext cx="2201041" cy="2010337"/>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Home Hub</a:t>
            </a:r>
          </a:p>
        </p:txBody>
      </p:sp>
      <p:sp>
        <p:nvSpPr>
          <p:cNvPr id="5" name="Rectangle 4">
            <a:extLst>
              <a:ext uri="{FF2B5EF4-FFF2-40B4-BE49-F238E27FC236}">
                <a16:creationId xmlns:a16="http://schemas.microsoft.com/office/drawing/2014/main" id="{5E2E4535-D5C9-43CC-A909-5C9D3E31FBE9}"/>
              </a:ext>
            </a:extLst>
          </p:cNvPr>
          <p:cNvSpPr/>
          <p:nvPr/>
        </p:nvSpPr>
        <p:spPr bwMode="auto">
          <a:xfrm>
            <a:off x="-1" y="0"/>
            <a:ext cx="12191999"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defTabSz="932365" fontAlgn="base">
              <a:lnSpc>
                <a:spcPct val="90000"/>
              </a:lnSpc>
              <a:spcBef>
                <a:spcPct val="0"/>
              </a:spcBef>
              <a:spcAft>
                <a:spcPct val="0"/>
              </a:spcAft>
              <a:defRPr/>
            </a:pPr>
            <a:r>
              <a:rPr lang="en-US" sz="1000" kern="0" dirty="0">
                <a:gradFill>
                  <a:gsLst>
                    <a:gs pos="0">
                      <a:srgbClr val="FFFFFF"/>
                    </a:gs>
                    <a:gs pos="100000">
                      <a:srgbClr val="FFFFFF"/>
                    </a:gs>
                  </a:gsLst>
                  <a:lin ang="5400000" scaled="0"/>
                </a:gradFill>
                <a:latin typeface="+mj-lt"/>
                <a:ea typeface="Segoe UI" pitchFamily="34" charset="0"/>
                <a:cs typeface="Segoe UI" pitchFamily="34" charset="0"/>
              </a:rPr>
              <a:t>Azure Synapse Analytics &gt; Studio &gt; Home</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516835" y="1146990"/>
            <a:ext cx="4154906" cy="3061258"/>
          </a:xfrm>
        </p:spPr>
        <p:txBody>
          <a:bodyPr/>
          <a:lstStyle/>
          <a:p>
            <a:r>
              <a:rPr lang="en-US" sz="1800" dirty="0">
                <a:solidFill>
                  <a:schemeClr val="tx2"/>
                </a:solidFill>
                <a:latin typeface="+mj-lt"/>
              </a:rPr>
              <a:t>Overview</a:t>
            </a:r>
          </a:p>
          <a:p>
            <a:r>
              <a:rPr lang="en-US" sz="1600" b="1" dirty="0"/>
              <a:t>New</a:t>
            </a:r>
            <a:r>
              <a:rPr lang="en-US" sz="1600" dirty="0"/>
              <a:t> dropdown – offers quickly start work item </a:t>
            </a:r>
          </a:p>
          <a:p>
            <a:r>
              <a:rPr lang="en-US" sz="1600" b="1" dirty="0"/>
              <a:t>Recent &amp; Pinned </a:t>
            </a:r>
            <a:r>
              <a:rPr lang="en-US" sz="1600" dirty="0"/>
              <a:t>– Lists recently opened code artifacts. Pin selected ones for quick access</a:t>
            </a:r>
          </a:p>
        </p:txBody>
      </p:sp>
      <p:cxnSp>
        <p:nvCxnSpPr>
          <p:cNvPr id="9" name="Straight Arrow Connector 8">
            <a:extLst>
              <a:ext uri="{FF2B5EF4-FFF2-40B4-BE49-F238E27FC236}">
                <a16:creationId xmlns:a16="http://schemas.microsoft.com/office/drawing/2014/main" id="{33F1A2A8-92AA-4621-9641-BBC6E13B45B2}"/>
              </a:ext>
            </a:extLst>
          </p:cNvPr>
          <p:cNvCxnSpPr>
            <a:cxnSpLocks/>
            <a:stCxn id="10" idx="3"/>
          </p:cNvCxnSpPr>
          <p:nvPr/>
        </p:nvCxnSpPr>
        <p:spPr>
          <a:xfrm flipV="1">
            <a:off x="6646613" y="1959973"/>
            <a:ext cx="2053504" cy="1229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5B10F89-E15A-4C52-984A-2F98F89A6A3C}"/>
              </a:ext>
            </a:extLst>
          </p:cNvPr>
          <p:cNvSpPr/>
          <p:nvPr/>
        </p:nvSpPr>
        <p:spPr bwMode="auto">
          <a:xfrm>
            <a:off x="5714203" y="1766990"/>
            <a:ext cx="932410" cy="41054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19EAA70D-C640-47BA-AF57-572F7C11150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6835" y="4445606"/>
            <a:ext cx="5063578" cy="2189811"/>
          </a:xfrm>
          <a:prstGeom prst="rect">
            <a:avLst/>
          </a:prstGeom>
          <a:ln>
            <a:solidFill>
              <a:schemeClr val="bg2">
                <a:lumMod val="50000"/>
              </a:schemeClr>
            </a:solidFill>
          </a:ln>
        </p:spPr>
      </p:pic>
      <p:pic>
        <p:nvPicPr>
          <p:cNvPr id="12" name="Picture 11">
            <a:extLst>
              <a:ext uri="{FF2B5EF4-FFF2-40B4-BE49-F238E27FC236}">
                <a16:creationId xmlns:a16="http://schemas.microsoft.com/office/drawing/2014/main" id="{E9A98DC7-5F76-492D-88F0-608BF1B8BB7E}"/>
              </a:ext>
            </a:extLst>
          </p:cNvPr>
          <p:cNvPicPr>
            <a:picLocks noChangeAspect="1"/>
          </p:cNvPicPr>
          <p:nvPr/>
        </p:nvPicPr>
        <p:blipFill rotWithShape="1">
          <a:blip r:embed="rId5">
            <a:extLst>
              <a:ext uri="{28A0092B-C50C-407E-A947-70E740481C1C}">
                <a14:useLocalDpi xmlns:a14="http://schemas.microsoft.com/office/drawing/2010/main" val="0"/>
              </a:ext>
            </a:extLst>
          </a:blip>
          <a:srcRect b="15683"/>
          <a:stretch/>
        </p:blipFill>
        <p:spPr>
          <a:xfrm>
            <a:off x="5982392" y="4445605"/>
            <a:ext cx="6005261" cy="2189809"/>
          </a:xfrm>
          <a:prstGeom prst="rect">
            <a:avLst/>
          </a:prstGeom>
          <a:ln>
            <a:solidFill>
              <a:schemeClr val="bg2">
                <a:lumMod val="50000"/>
              </a:schemeClr>
            </a:solidFill>
          </a:ln>
        </p:spPr>
      </p:pic>
    </p:spTree>
    <p:extLst>
      <p:ext uri="{BB962C8B-B14F-4D97-AF65-F5344CB8AC3E}">
        <p14:creationId xmlns:p14="http://schemas.microsoft.com/office/powerpoint/2010/main" val="2375114404"/>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Applying transformations</a:t>
            </a:r>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11510259" cy="757914"/>
          </a:xfrm>
        </p:spPr>
        <p:txBody>
          <a:bodyPr/>
          <a:lstStyle/>
          <a:p>
            <a:r>
              <a:rPr lang="en-US" dirty="0"/>
              <a:t>Code based transformations </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09435"/>
            <a:ext cx="5423651" cy="465555"/>
          </a:xfrm>
        </p:spPr>
        <p:txBody>
          <a:bodyPr/>
          <a:lstStyle/>
          <a:p>
            <a:r>
              <a:rPr lang="en-US" sz="1765" dirty="0"/>
              <a:t>Familiar gesture to generate T-SQL scripts from SQL metadata objects such as tables.</a:t>
            </a:r>
            <a:endParaRPr lang="en-US" sz="1176" dirty="0">
              <a:solidFill>
                <a:schemeClr val="tx1"/>
              </a:solidFill>
            </a:endParaRPr>
          </a:p>
        </p:txBody>
      </p:sp>
      <p:pic>
        <p:nvPicPr>
          <p:cNvPr id="13" name="Picture 12">
            <a:extLst>
              <a:ext uri="{FF2B5EF4-FFF2-40B4-BE49-F238E27FC236}">
                <a16:creationId xmlns:a16="http://schemas.microsoft.com/office/drawing/2014/main" id="{B392549E-9BE0-4E14-B755-0508806E3D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7230" y="1862774"/>
            <a:ext cx="4984569" cy="3420237"/>
          </a:xfrm>
          <a:prstGeom prst="rect">
            <a:avLst/>
          </a:prstGeom>
          <a:ln>
            <a:solidFill>
              <a:schemeClr val="bg2">
                <a:lumMod val="50000"/>
              </a:schemeClr>
            </a:solidFill>
          </a:ln>
        </p:spPr>
      </p:pic>
      <p:sp>
        <p:nvSpPr>
          <p:cNvPr id="14" name="Text Placeholder 3">
            <a:extLst>
              <a:ext uri="{FF2B5EF4-FFF2-40B4-BE49-F238E27FC236}">
                <a16:creationId xmlns:a16="http://schemas.microsoft.com/office/drawing/2014/main" id="{C719461B-9A55-471C-8C15-EAA715830E1E}"/>
              </a:ext>
            </a:extLst>
          </p:cNvPr>
          <p:cNvSpPr txBox="1">
            <a:spLocks/>
          </p:cNvSpPr>
          <p:nvPr/>
        </p:nvSpPr>
        <p:spPr>
          <a:xfrm>
            <a:off x="6095999" y="956308"/>
            <a:ext cx="5840688" cy="465555"/>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spcAft>
                <a:spcPts val="600"/>
              </a:spcAft>
            </a:pPr>
            <a:r>
              <a:rPr lang="en-US" sz="1765" dirty="0">
                <a:solidFill>
                  <a:schemeClr val="tx1"/>
                </a:solidFill>
              </a:rPr>
              <a:t>Starting from a table, auto-generate a single line of </a:t>
            </a:r>
            <a:r>
              <a:rPr lang="en-US" sz="1765" dirty="0" err="1">
                <a:solidFill>
                  <a:schemeClr val="tx1"/>
                </a:solidFill>
              </a:rPr>
              <a:t>PySpark</a:t>
            </a:r>
            <a:r>
              <a:rPr lang="en-US" sz="1765" dirty="0">
                <a:solidFill>
                  <a:schemeClr val="tx1"/>
                </a:solidFill>
              </a:rPr>
              <a:t> code that makes it easy to load a SQL table into a Spark </a:t>
            </a:r>
            <a:r>
              <a:rPr lang="en-US" sz="1765" dirty="0" err="1">
                <a:solidFill>
                  <a:schemeClr val="tx1"/>
                </a:solidFill>
              </a:rPr>
              <a:t>dataframe</a:t>
            </a:r>
            <a:r>
              <a:rPr lang="en-US" sz="1765" dirty="0">
                <a:solidFill>
                  <a:schemeClr val="tx1"/>
                </a:solidFill>
              </a:rPr>
              <a:t>​ and author transforms in a notebook.</a:t>
            </a:r>
          </a:p>
        </p:txBody>
      </p:sp>
      <p:pic>
        <p:nvPicPr>
          <p:cNvPr id="15" name="Picture 14">
            <a:extLst>
              <a:ext uri="{FF2B5EF4-FFF2-40B4-BE49-F238E27FC236}">
                <a16:creationId xmlns:a16="http://schemas.microsoft.com/office/drawing/2014/main" id="{1FFA6949-FA72-45F0-8F23-7396165B2F09}"/>
              </a:ext>
            </a:extLst>
          </p:cNvPr>
          <p:cNvPicPr>
            <a:picLocks noChangeAspect="1"/>
          </p:cNvPicPr>
          <p:nvPr/>
        </p:nvPicPr>
        <p:blipFill>
          <a:blip r:embed="rId3"/>
          <a:stretch>
            <a:fillRect/>
          </a:stretch>
        </p:blipFill>
        <p:spPr>
          <a:xfrm>
            <a:off x="6179961" y="1822267"/>
            <a:ext cx="4660479" cy="3098519"/>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7648C4F7-85CF-459F-BDF9-24FE302F3CC7}"/>
              </a:ext>
            </a:extLst>
          </p:cNvPr>
          <p:cNvPicPr>
            <a:picLocks noChangeAspect="1"/>
          </p:cNvPicPr>
          <p:nvPr/>
        </p:nvPicPr>
        <p:blipFill rotWithShape="1">
          <a:blip r:embed="rId4"/>
          <a:srcRect r="32574"/>
          <a:stretch/>
        </p:blipFill>
        <p:spPr>
          <a:xfrm>
            <a:off x="5963412" y="5283011"/>
            <a:ext cx="5973274" cy="1432739"/>
          </a:xfrm>
          <a:prstGeom prst="rect">
            <a:avLst/>
          </a:prstGeom>
          <a:ln>
            <a:solidFill>
              <a:schemeClr val="bg2">
                <a:lumMod val="50000"/>
              </a:schemeClr>
            </a:solidFill>
          </a:ln>
        </p:spPr>
      </p:pic>
      <p:sp>
        <p:nvSpPr>
          <p:cNvPr id="25" name="Rectangle 24">
            <a:extLst>
              <a:ext uri="{FF2B5EF4-FFF2-40B4-BE49-F238E27FC236}">
                <a16:creationId xmlns:a16="http://schemas.microsoft.com/office/drawing/2014/main" id="{0ACC5BDD-3C87-4434-B51A-DAD3696EF820}"/>
              </a:ext>
            </a:extLst>
          </p:cNvPr>
          <p:cNvSpPr/>
          <p:nvPr/>
        </p:nvSpPr>
        <p:spPr bwMode="auto">
          <a:xfrm>
            <a:off x="9147942" y="3371525"/>
            <a:ext cx="1595872" cy="36644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B39AB6B5-25F4-490E-BF01-0C69F8F0828C}"/>
              </a:ext>
            </a:extLst>
          </p:cNvPr>
          <p:cNvCxnSpPr>
            <a:cxnSpLocks/>
            <a:stCxn id="25" idx="2"/>
          </p:cNvCxnSpPr>
          <p:nvPr/>
        </p:nvCxnSpPr>
        <p:spPr>
          <a:xfrm flipH="1">
            <a:off x="9945877" y="3737972"/>
            <a:ext cx="1" cy="154504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1865044271"/>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a:t>Transform with 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203504"/>
            <a:ext cx="11462562" cy="877415"/>
          </a:xfrm>
        </p:spPr>
        <p:txBody>
          <a:bodyPr/>
          <a:lstStyle/>
          <a:p>
            <a:pPr>
              <a:lnSpc>
                <a:spcPct val="150000"/>
              </a:lnSpc>
              <a:spcAft>
                <a:spcPts val="600"/>
              </a:spcAft>
            </a:pPr>
            <a:r>
              <a:rPr lang="en-US" sz="1961" dirty="0"/>
              <a:t>Orchestrate transformations with Synapse Pipelines.</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2">
            <a:extLst>
              <a:ext uri="{28A0092B-C50C-407E-A947-70E740481C1C}">
                <a14:useLocalDpi xmlns:a14="http://schemas.microsoft.com/office/drawing/2010/main" val="0"/>
              </a:ext>
            </a:extLst>
          </a:blip>
          <a:srcRect t="8950" b="2739"/>
          <a:stretch/>
        </p:blipFill>
        <p:spPr>
          <a:xfrm>
            <a:off x="4115082" y="2276422"/>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472748"/>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698489" y="2891907"/>
            <a:ext cx="3067878" cy="26116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2692640" y="4570061"/>
            <a:ext cx="3073726" cy="13541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3"/>
          <a:stretch>
            <a:fillRect/>
          </a:stretch>
        </p:blipFill>
        <p:spPr>
          <a:xfrm>
            <a:off x="1121959" y="2708082"/>
            <a:ext cx="1576529" cy="889976"/>
          </a:xfrm>
          <a:prstGeom prst="rect">
            <a:avLst/>
          </a:prstGeom>
          <a:ln w="19050">
            <a:solidFill>
              <a:srgbClr val="FF0000"/>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4"/>
          <a:stretch>
            <a:fillRect/>
          </a:stretch>
        </p:blipFill>
        <p:spPr>
          <a:xfrm>
            <a:off x="1127806" y="5292700"/>
            <a:ext cx="1564834" cy="1263118"/>
          </a:xfrm>
          <a:prstGeom prst="rect">
            <a:avLst/>
          </a:prstGeom>
          <a:ln w="28575">
            <a:solidFill>
              <a:srgbClr val="FF0000"/>
            </a:solidFill>
          </a:ln>
        </p:spPr>
      </p:pic>
    </p:spTree>
    <p:extLst>
      <p:ext uri="{BB962C8B-B14F-4D97-AF65-F5344CB8AC3E}">
        <p14:creationId xmlns:p14="http://schemas.microsoft.com/office/powerpoint/2010/main" val="2916438237"/>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5948A4-B1CE-4771-A72A-1FDFD5B42CF3}"/>
              </a:ext>
            </a:extLst>
          </p:cNvPr>
          <p:cNvSpPr>
            <a:spLocks noGrp="1"/>
          </p:cNvSpPr>
          <p:nvPr>
            <p:ph type="title"/>
          </p:nvPr>
        </p:nvSpPr>
        <p:spPr>
          <a:xfrm>
            <a:off x="426427" y="223038"/>
            <a:ext cx="7909620" cy="757914"/>
          </a:xfrm>
        </p:spPr>
        <p:txBody>
          <a:bodyPr/>
          <a:lstStyle/>
          <a:p>
            <a:r>
              <a:rPr lang="en-US" dirty="0"/>
              <a:t>No Code Transform with Data Flows</a:t>
            </a:r>
          </a:p>
        </p:txBody>
      </p:sp>
      <p:sp>
        <p:nvSpPr>
          <p:cNvPr id="4" name="Text Placeholder 3">
            <a:extLst>
              <a:ext uri="{FF2B5EF4-FFF2-40B4-BE49-F238E27FC236}">
                <a16:creationId xmlns:a16="http://schemas.microsoft.com/office/drawing/2014/main" id="{4D0C7A08-232E-446A-BFA2-06C37DB1ACAF}"/>
              </a:ext>
            </a:extLst>
          </p:cNvPr>
          <p:cNvSpPr>
            <a:spLocks noGrp="1"/>
          </p:cNvSpPr>
          <p:nvPr>
            <p:ph type="body" sz="quarter" idx="11"/>
          </p:nvPr>
        </p:nvSpPr>
        <p:spPr>
          <a:xfrm>
            <a:off x="427229" y="1130241"/>
            <a:ext cx="2817969" cy="5504722"/>
          </a:xfrm>
        </p:spPr>
        <p:txBody>
          <a:bodyPr/>
          <a:lstStyle/>
          <a:p>
            <a:pPr>
              <a:lnSpc>
                <a:spcPct val="150000"/>
              </a:lnSpc>
              <a:spcAft>
                <a:spcPts val="600"/>
              </a:spcAft>
            </a:pPr>
            <a:r>
              <a:rPr lang="en-US" sz="1961" b="1" dirty="0">
                <a:solidFill>
                  <a:schemeClr val="tx2"/>
                </a:solidFill>
                <a:latin typeface="+mj-lt"/>
              </a:rPr>
              <a:t>Overview</a:t>
            </a:r>
          </a:p>
          <a:p>
            <a:r>
              <a:rPr lang="en-US" sz="1765" dirty="0">
                <a:solidFill>
                  <a:schemeClr val="tx1"/>
                </a:solidFill>
                <a:cs typeface="Segoe UI" panose="020B0502040204020203" pitchFamily="34" charset="0"/>
              </a:rPr>
              <a:t>It offers data cleansing, transformation, aggregation, conversion, </a:t>
            </a:r>
            <a:r>
              <a:rPr lang="en-US" sz="1765" dirty="0" err="1">
                <a:solidFill>
                  <a:schemeClr val="tx1"/>
                </a:solidFill>
                <a:cs typeface="Segoe UI" panose="020B0502040204020203" pitchFamily="34" charset="0"/>
              </a:rPr>
              <a:t>etc</a:t>
            </a:r>
            <a:endParaRPr lang="en-US" sz="1765" dirty="0">
              <a:solidFill>
                <a:schemeClr val="tx1"/>
              </a:solidFill>
              <a:cs typeface="Segoe UI" panose="020B0502040204020203" pitchFamily="34" charset="0"/>
            </a:endParaRPr>
          </a:p>
          <a:p>
            <a:pPr>
              <a:lnSpc>
                <a:spcPct val="150000"/>
              </a:lnSpc>
              <a:spcAft>
                <a:spcPts val="600"/>
              </a:spcAft>
            </a:pPr>
            <a:r>
              <a:rPr lang="en-US" sz="1961" b="1" dirty="0">
                <a:solidFill>
                  <a:schemeClr val="tx2"/>
                </a:solidFill>
                <a:latin typeface="+mj-lt"/>
              </a:rPr>
              <a:t>Benefits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Cloud scale via Spark execution</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Guided experience to easily build resilient data flows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Flexibility to transform data per user’s comfort</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Monitor and manage dataflows from a single pane of glass</a:t>
            </a:r>
          </a:p>
          <a:p>
            <a:endParaRPr lang="en-US" sz="1800" b="1" dirty="0">
              <a:solidFill>
                <a:schemeClr val="tx1"/>
              </a:solidFill>
              <a:latin typeface="+mj-lt"/>
              <a:cs typeface="Segoe UI" panose="020B0502040204020203" pitchFamily="34" charset="0"/>
            </a:endParaRPr>
          </a:p>
          <a:p>
            <a:endParaRPr lang="en-US" dirty="0">
              <a:solidFill>
                <a:schemeClr val="tx1"/>
              </a:solidFill>
            </a:endParaRPr>
          </a:p>
        </p:txBody>
      </p:sp>
      <p:sp>
        <p:nvSpPr>
          <p:cNvPr id="14" name="TextBox 13">
            <a:extLst>
              <a:ext uri="{FF2B5EF4-FFF2-40B4-BE49-F238E27FC236}">
                <a16:creationId xmlns:a16="http://schemas.microsoft.com/office/drawing/2014/main" id="{7C3392AC-B7AF-4D5C-85E9-40DDD6BE6440}"/>
              </a:ext>
            </a:extLst>
          </p:cNvPr>
          <p:cNvSpPr txBox="1"/>
          <p:nvPr/>
        </p:nvSpPr>
        <p:spPr>
          <a:xfrm>
            <a:off x="5117792" y="5246657"/>
            <a:ext cx="1129386" cy="561128"/>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This…</a:t>
            </a:r>
          </a:p>
        </p:txBody>
      </p:sp>
      <p:pic>
        <p:nvPicPr>
          <p:cNvPr id="15" name="Picture 14">
            <a:extLst>
              <a:ext uri="{FF2B5EF4-FFF2-40B4-BE49-F238E27FC236}">
                <a16:creationId xmlns:a16="http://schemas.microsoft.com/office/drawing/2014/main" id="{0A6E6B64-8084-498A-8DED-EAD1AB4EA8D6}"/>
              </a:ext>
            </a:extLst>
          </p:cNvPr>
          <p:cNvPicPr>
            <a:picLocks noChangeAspect="1"/>
          </p:cNvPicPr>
          <p:nvPr/>
        </p:nvPicPr>
        <p:blipFill>
          <a:blip r:embed="rId3"/>
          <a:stretch>
            <a:fillRect/>
          </a:stretch>
        </p:blipFill>
        <p:spPr>
          <a:xfrm>
            <a:off x="3591000" y="990985"/>
            <a:ext cx="6776953" cy="3865970"/>
          </a:xfrm>
          <a:prstGeom prst="rect">
            <a:avLst/>
          </a:prstGeom>
          <a:ln>
            <a:solidFill>
              <a:schemeClr val="bg2">
                <a:lumMod val="50000"/>
              </a:schemeClr>
            </a:solidFill>
          </a:ln>
          <a:effectLst/>
        </p:spPr>
      </p:pic>
      <p:pic>
        <p:nvPicPr>
          <p:cNvPr id="16" name="Picture 15">
            <a:extLst>
              <a:ext uri="{FF2B5EF4-FFF2-40B4-BE49-F238E27FC236}">
                <a16:creationId xmlns:a16="http://schemas.microsoft.com/office/drawing/2014/main" id="{20992459-D95F-4DE6-9573-000159019BF5}"/>
              </a:ext>
            </a:extLst>
          </p:cNvPr>
          <p:cNvPicPr>
            <a:picLocks noChangeAspect="1"/>
          </p:cNvPicPr>
          <p:nvPr/>
        </p:nvPicPr>
        <p:blipFill>
          <a:blip r:embed="rId4"/>
          <a:stretch>
            <a:fillRect/>
          </a:stretch>
        </p:blipFill>
        <p:spPr>
          <a:xfrm>
            <a:off x="8336047" y="3726954"/>
            <a:ext cx="3724477" cy="3039409"/>
          </a:xfrm>
          <a:prstGeom prst="rect">
            <a:avLst/>
          </a:prstGeom>
          <a:ln>
            <a:solidFill>
              <a:schemeClr val="bg2">
                <a:lumMod val="50000"/>
              </a:schemeClr>
            </a:solidFill>
          </a:ln>
          <a:effectLst/>
        </p:spPr>
      </p:pic>
      <p:sp>
        <p:nvSpPr>
          <p:cNvPr id="5" name="TextBox 4">
            <a:extLst>
              <a:ext uri="{FF2B5EF4-FFF2-40B4-BE49-F238E27FC236}">
                <a16:creationId xmlns:a16="http://schemas.microsoft.com/office/drawing/2014/main" id="{C4169320-2C9E-40DD-B8EF-BF5D714B112E}"/>
              </a:ext>
            </a:extLst>
          </p:cNvPr>
          <p:cNvSpPr txBox="1"/>
          <p:nvPr/>
        </p:nvSpPr>
        <p:spPr>
          <a:xfrm>
            <a:off x="6836537" y="5539372"/>
            <a:ext cx="1129386" cy="832681"/>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NOT this…</a:t>
            </a:r>
          </a:p>
        </p:txBody>
      </p:sp>
      <p:sp>
        <p:nvSpPr>
          <p:cNvPr id="6" name="Arrow: Right 5">
            <a:extLst>
              <a:ext uri="{FF2B5EF4-FFF2-40B4-BE49-F238E27FC236}">
                <a16:creationId xmlns:a16="http://schemas.microsoft.com/office/drawing/2014/main" id="{E0BD94A2-B2AD-4699-9C46-0CA5CF2A6E6E}"/>
              </a:ext>
            </a:extLst>
          </p:cNvPr>
          <p:cNvSpPr/>
          <p:nvPr/>
        </p:nvSpPr>
        <p:spPr bwMode="auto">
          <a:xfrm rot="16200000">
            <a:off x="4707489" y="5086313"/>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Arrow: Right 6">
            <a:extLst>
              <a:ext uri="{FF2B5EF4-FFF2-40B4-BE49-F238E27FC236}">
                <a16:creationId xmlns:a16="http://schemas.microsoft.com/office/drawing/2014/main" id="{5663F1DE-ECA3-4F36-95E9-9F898E2D2A7C}"/>
              </a:ext>
            </a:extLst>
          </p:cNvPr>
          <p:cNvSpPr/>
          <p:nvPr/>
        </p:nvSpPr>
        <p:spPr bwMode="auto">
          <a:xfrm>
            <a:off x="7401229" y="6108098"/>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9837799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dirty="0"/>
              <a:t>Transform with serverless SQL</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615553"/>
          </a:xfrm>
        </p:spPr>
        <p:txBody>
          <a:bodyPr/>
          <a:lstStyle/>
          <a:p>
            <a:r>
              <a:rPr lang="en-US" dirty="0"/>
              <a:t>What’s the largest scale TPC-H workload serverless SQL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1506345560"/>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923330"/>
          </a:xfrm>
        </p:spPr>
        <p:txBody>
          <a:bodyPr/>
          <a:lstStyle/>
          <a:p>
            <a:r>
              <a:rPr lang="en-US" dirty="0"/>
              <a:t>What’s the largest scale TPC-H workload a serverless SQL pool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990612800"/>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p:txBody>
          <a:bodyPr/>
          <a:lstStyle/>
          <a:p>
            <a:r>
              <a:rPr lang="en-US" dirty="0"/>
              <a:t>serverless SQL pool</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26426" y="1129914"/>
            <a:ext cx="5669574" cy="5505503"/>
          </a:xfrm>
        </p:spPr>
        <p:txBody>
          <a:bodyPr/>
          <a:lstStyle/>
          <a:p>
            <a:pPr>
              <a:lnSpc>
                <a:spcPct val="110000"/>
              </a:lnSpc>
              <a:spcAft>
                <a:spcPts val="600"/>
              </a:spcAft>
            </a:pPr>
            <a:r>
              <a:rPr lang="en-US" sz="1800" dirty="0">
                <a:solidFill>
                  <a:schemeClr val="tx2"/>
                </a:solidFill>
                <a:latin typeface="+mj-lt"/>
              </a:rPr>
              <a:t>Overview</a:t>
            </a:r>
          </a:p>
          <a:p>
            <a:pPr marL="0" lvl="1">
              <a:lnSpc>
                <a:spcPct val="110000"/>
              </a:lnSpc>
              <a:spcBef>
                <a:spcPts val="0"/>
              </a:spcBef>
              <a:spcAft>
                <a:spcPts val="600"/>
              </a:spcAft>
            </a:pPr>
            <a:r>
              <a:rPr lang="en-US" sz="1600" dirty="0"/>
              <a:t>An interactive query service that enables you to use standard T-SQL queries over files in Azure storage.</a:t>
            </a:r>
          </a:p>
          <a:p>
            <a:pPr marL="0" lvl="1">
              <a:lnSpc>
                <a:spcPct val="110000"/>
              </a:lnSpc>
              <a:spcBef>
                <a:spcPts val="0"/>
              </a:spcBef>
              <a:spcAft>
                <a:spcPts val="600"/>
              </a:spcAft>
            </a:pPr>
            <a:endParaRPr lang="en-US" sz="1600" dirty="0"/>
          </a:p>
          <a:p>
            <a:pPr>
              <a:lnSpc>
                <a:spcPct val="110000"/>
              </a:lnSpc>
              <a:spcAft>
                <a:spcPts val="600"/>
              </a:spcAft>
            </a:pPr>
            <a:r>
              <a:rPr lang="en-US" sz="1800" dirty="0">
                <a:solidFill>
                  <a:schemeClr val="tx2"/>
                </a:solidFill>
                <a:latin typeface="+mj-lt"/>
              </a:rPr>
              <a:t>Benefits</a:t>
            </a:r>
          </a:p>
          <a:p>
            <a:pPr marL="285750" lvl="1" indent="-285750">
              <a:lnSpc>
                <a:spcPct val="110000"/>
              </a:lnSpc>
              <a:spcBef>
                <a:spcPts val="0"/>
              </a:spcBef>
              <a:spcAft>
                <a:spcPts val="600"/>
              </a:spcAft>
              <a:buFont typeface="Arial" panose="020B0604020202020204" pitchFamily="34" charset="0"/>
              <a:buChar char="•"/>
            </a:pPr>
            <a:r>
              <a:rPr lang="en-US" sz="1600" dirty="0"/>
              <a:t>Use SQL to work with files on Azure storage</a:t>
            </a:r>
          </a:p>
          <a:p>
            <a:pPr marL="509803" lvl="2" indent="-285750">
              <a:lnSpc>
                <a:spcPct val="110000"/>
              </a:lnSpc>
              <a:spcAft>
                <a:spcPts val="600"/>
              </a:spcAft>
              <a:buFont typeface="Wingdings" panose="05000000000000000000" pitchFamily="2" charset="2"/>
              <a:buChar char="§"/>
            </a:pPr>
            <a:r>
              <a:rPr lang="en-US" sz="1600" dirty="0">
                <a:latin typeface="+mn-lt"/>
              </a:rPr>
              <a:t>Directly query files on Azure storage using T-SQL</a:t>
            </a:r>
          </a:p>
          <a:p>
            <a:pPr marL="509803" lvl="2" indent="-285750">
              <a:lnSpc>
                <a:spcPct val="110000"/>
              </a:lnSpc>
              <a:spcAft>
                <a:spcPts val="600"/>
              </a:spcAft>
              <a:buFont typeface="Wingdings" panose="05000000000000000000" pitchFamily="2" charset="2"/>
              <a:buChar char="§"/>
            </a:pPr>
            <a:r>
              <a:rPr lang="en-US" sz="1600" dirty="0">
                <a:latin typeface="+mn-lt"/>
              </a:rPr>
              <a:t>Logical Data Warehouse on top of Azure storage</a:t>
            </a:r>
          </a:p>
          <a:p>
            <a:pPr marL="509803" lvl="2" indent="-285750">
              <a:lnSpc>
                <a:spcPct val="110000"/>
              </a:lnSpc>
              <a:spcAft>
                <a:spcPts val="600"/>
              </a:spcAft>
              <a:buFont typeface="Wingdings" panose="05000000000000000000" pitchFamily="2" charset="2"/>
              <a:buChar char="§"/>
            </a:pPr>
            <a:r>
              <a:rPr lang="en-US" sz="1600" dirty="0">
                <a:latin typeface="+mn-lt"/>
                <a:cs typeface="Segoe UI"/>
              </a:rPr>
              <a:t>Easy data transformation of Azure storage files</a:t>
            </a:r>
          </a:p>
          <a:p>
            <a:pPr marL="285750" lvl="1" indent="-285750">
              <a:lnSpc>
                <a:spcPct val="110000"/>
              </a:lnSpc>
              <a:spcBef>
                <a:spcPts val="0"/>
              </a:spcBef>
              <a:spcAft>
                <a:spcPts val="600"/>
              </a:spcAft>
              <a:buFont typeface="Arial" panose="020B0604020202020204" pitchFamily="34" charset="0"/>
              <a:buChar char="•"/>
            </a:pPr>
            <a:r>
              <a:rPr lang="en-US" sz="1600" dirty="0"/>
              <a:t>Supports any tool or library that uses T-SQL to query data</a:t>
            </a:r>
          </a:p>
          <a:p>
            <a:pPr marL="285750" lvl="1" indent="-285750">
              <a:lnSpc>
                <a:spcPct val="110000"/>
              </a:lnSpc>
              <a:spcBef>
                <a:spcPts val="0"/>
              </a:spcBef>
              <a:spcAft>
                <a:spcPts val="600"/>
              </a:spcAft>
              <a:buFont typeface="Arial" panose="020B0604020202020204" pitchFamily="34" charset="0"/>
              <a:buChar char="•"/>
            </a:pPr>
            <a:r>
              <a:rPr lang="en-US" sz="1600" dirty="0"/>
              <a:t>Automatically synchronize tables from Spark</a:t>
            </a:r>
          </a:p>
          <a:p>
            <a:pPr marL="285750" lvl="1" indent="-285750">
              <a:lnSpc>
                <a:spcPct val="110000"/>
              </a:lnSpc>
              <a:spcBef>
                <a:spcPts val="0"/>
              </a:spcBef>
              <a:spcAft>
                <a:spcPts val="600"/>
              </a:spcAft>
              <a:buFont typeface="Arial" panose="020B0604020202020204" pitchFamily="34" charset="0"/>
              <a:buChar char="•"/>
            </a:pPr>
            <a:r>
              <a:rPr lang="en-US" sz="1600" dirty="0"/>
              <a:t>Serverless</a:t>
            </a:r>
          </a:p>
          <a:p>
            <a:pPr marL="509803" lvl="2" indent="-285750">
              <a:lnSpc>
                <a:spcPct val="110000"/>
              </a:lnSpc>
              <a:spcAft>
                <a:spcPts val="600"/>
              </a:spcAft>
              <a:buFont typeface="Wingdings" panose="05000000000000000000" pitchFamily="2" charset="2"/>
              <a:buChar char="§"/>
            </a:pPr>
            <a:r>
              <a:rPr lang="en-US" sz="1600" dirty="0">
                <a:latin typeface="+mn-lt"/>
              </a:rPr>
              <a:t>No infrastructure, no upfront cost, no resource reservation</a:t>
            </a:r>
          </a:p>
          <a:p>
            <a:pPr marL="509803" lvl="2" indent="-285750">
              <a:lnSpc>
                <a:spcPct val="110000"/>
              </a:lnSpc>
              <a:spcAft>
                <a:spcPts val="600"/>
              </a:spcAft>
              <a:buFont typeface="Wingdings" panose="05000000000000000000" pitchFamily="2" charset="2"/>
              <a:buChar char="§"/>
            </a:pPr>
            <a:r>
              <a:rPr lang="en-US" sz="1600" dirty="0">
                <a:latin typeface="+mn-lt"/>
              </a:rPr>
              <a:t>Pay only for query execution (per data processed)</a:t>
            </a:r>
          </a:p>
        </p:txBody>
      </p:sp>
      <p:sp>
        <p:nvSpPr>
          <p:cNvPr id="8" name="Rectangle 7">
            <a:extLst>
              <a:ext uri="{FF2B5EF4-FFF2-40B4-BE49-F238E27FC236}">
                <a16:creationId xmlns:a16="http://schemas.microsoft.com/office/drawing/2014/main" id="{72064726-9B7F-4414-9722-C20BA814FDBF}"/>
              </a:ext>
            </a:extLst>
          </p:cNvPr>
          <p:cNvSpPr/>
          <p:nvPr/>
        </p:nvSpPr>
        <p:spPr bwMode="auto">
          <a:xfrm>
            <a:off x="7325203" y="4993836"/>
            <a:ext cx="3908873" cy="562327"/>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5FF8E85B-2DFD-4060-8431-FB6F54474B54}"/>
              </a:ext>
            </a:extLst>
          </p:cNvPr>
          <p:cNvSpPr txBox="1"/>
          <p:nvPr/>
        </p:nvSpPr>
        <p:spPr>
          <a:xfrm>
            <a:off x="8795019" y="5045255"/>
            <a:ext cx="470418" cy="51090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9253276" y="5178684"/>
            <a:ext cx="866631"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8807042" y="5067382"/>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8925103" y="5157863"/>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40" rIns="0" bIns="91440"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91" name="Group 90">
            <a:extLst>
              <a:ext uri="{FF2B5EF4-FFF2-40B4-BE49-F238E27FC236}">
                <a16:creationId xmlns:a16="http://schemas.microsoft.com/office/drawing/2014/main" id="{57DD3274-E0F4-4BBD-9C64-20FE56B16511}"/>
              </a:ext>
            </a:extLst>
          </p:cNvPr>
          <p:cNvGrpSpPr/>
          <p:nvPr/>
        </p:nvGrpSpPr>
        <p:grpSpPr>
          <a:xfrm>
            <a:off x="9115187" y="3576584"/>
            <a:ext cx="1087954" cy="811698"/>
            <a:chOff x="7799343" y="2595278"/>
            <a:chExt cx="1087954" cy="811698"/>
          </a:xfrm>
        </p:grpSpPr>
        <p:sp>
          <p:nvSpPr>
            <p:cNvPr id="36" name="Rectangle 35">
              <a:extLst>
                <a:ext uri="{FF2B5EF4-FFF2-40B4-BE49-F238E27FC236}">
                  <a16:creationId xmlns:a16="http://schemas.microsoft.com/office/drawing/2014/main" id="{55AA4319-762A-4A00-9D16-2570536DB9F5}"/>
                </a:ext>
              </a:extLst>
            </p:cNvPr>
            <p:cNvSpPr/>
            <p:nvPr/>
          </p:nvSpPr>
          <p:spPr bwMode="auto">
            <a:xfrm>
              <a:off x="7799343" y="2595278"/>
              <a:ext cx="1053530" cy="76761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6B305968-CA96-4F5C-91E0-CCC3CEDBB63F}"/>
                </a:ext>
              </a:extLst>
            </p:cNvPr>
            <p:cNvSpPr/>
            <p:nvPr/>
          </p:nvSpPr>
          <p:spPr>
            <a:xfrm>
              <a:off x="7811867" y="2699090"/>
              <a:ext cx="1075430"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Synapse serverless SQL pool </a:t>
              </a:r>
              <a:br>
                <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br>
              <a:r>
                <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query service</a:t>
              </a:r>
            </a:p>
          </p:txBody>
        </p:sp>
      </p:grpSp>
      <p:pic>
        <p:nvPicPr>
          <p:cNvPr id="14" name="Picture 13" descr="A picture containing drawing&#10;&#10;Description automatically generated">
            <a:extLst>
              <a:ext uri="{FF2B5EF4-FFF2-40B4-BE49-F238E27FC236}">
                <a16:creationId xmlns:a16="http://schemas.microsoft.com/office/drawing/2014/main" id="{E7152F09-66CB-4CCE-A1FD-84CAC3C0F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1930" y="2268732"/>
            <a:ext cx="430108" cy="502958"/>
          </a:xfrm>
          <a:prstGeom prst="rect">
            <a:avLst/>
          </a:prstGeom>
        </p:spPr>
      </p:pic>
      <p:pic>
        <p:nvPicPr>
          <p:cNvPr id="15" name="Picture 14">
            <a:extLst>
              <a:ext uri="{FF2B5EF4-FFF2-40B4-BE49-F238E27FC236}">
                <a16:creationId xmlns:a16="http://schemas.microsoft.com/office/drawing/2014/main" id="{7A058805-E7B0-4E8B-961C-5ED07DD56617}"/>
              </a:ext>
            </a:extLst>
          </p:cNvPr>
          <p:cNvPicPr>
            <a:picLocks noChangeAspect="1"/>
          </p:cNvPicPr>
          <p:nvPr/>
        </p:nvPicPr>
        <p:blipFill>
          <a:blip r:embed="rId4"/>
          <a:stretch>
            <a:fillRect/>
          </a:stretch>
        </p:blipFill>
        <p:spPr>
          <a:xfrm>
            <a:off x="9470739" y="2137724"/>
            <a:ext cx="431704" cy="400050"/>
          </a:xfrm>
          <a:prstGeom prst="rect">
            <a:avLst/>
          </a:prstGeom>
        </p:spPr>
      </p:pic>
      <p:sp>
        <p:nvSpPr>
          <p:cNvPr id="16" name="Rectangle 15">
            <a:extLst>
              <a:ext uri="{FF2B5EF4-FFF2-40B4-BE49-F238E27FC236}">
                <a16:creationId xmlns:a16="http://schemas.microsoft.com/office/drawing/2014/main" id="{E0B9D123-0CC1-4E2E-AB43-FF5DC55911F7}"/>
              </a:ext>
            </a:extLst>
          </p:cNvPr>
          <p:cNvSpPr/>
          <p:nvPr/>
        </p:nvSpPr>
        <p:spPr>
          <a:xfrm>
            <a:off x="8507381" y="2007053"/>
            <a:ext cx="599322"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7" name="Rectangle 16">
            <a:extLst>
              <a:ext uri="{FF2B5EF4-FFF2-40B4-BE49-F238E27FC236}">
                <a16:creationId xmlns:a16="http://schemas.microsoft.com/office/drawing/2014/main" id="{EDCAB564-18BF-42FC-AE1B-48C5701E1712}"/>
              </a:ext>
            </a:extLst>
          </p:cNvPr>
          <p:cNvSpPr/>
          <p:nvPr/>
        </p:nvSpPr>
        <p:spPr>
          <a:xfrm>
            <a:off x="9024147" y="1798392"/>
            <a:ext cx="1065400"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Studio</a:t>
            </a:r>
          </a:p>
        </p:txBody>
      </p:sp>
      <p:pic>
        <p:nvPicPr>
          <p:cNvPr id="18" name="Picture 17">
            <a:extLst>
              <a:ext uri="{FF2B5EF4-FFF2-40B4-BE49-F238E27FC236}">
                <a16:creationId xmlns:a16="http://schemas.microsoft.com/office/drawing/2014/main" id="{00BC3A6C-AB0A-4B77-ACC1-DC50137734D3}"/>
              </a:ext>
            </a:extLst>
          </p:cNvPr>
          <p:cNvPicPr>
            <a:picLocks noChangeAspect="1"/>
          </p:cNvPicPr>
          <p:nvPr/>
        </p:nvPicPr>
        <p:blipFill>
          <a:blip r:embed="rId5"/>
          <a:stretch>
            <a:fillRect/>
          </a:stretch>
        </p:blipFill>
        <p:spPr>
          <a:xfrm>
            <a:off x="10203141" y="2199491"/>
            <a:ext cx="431705" cy="420688"/>
          </a:xfrm>
          <a:prstGeom prst="rect">
            <a:avLst/>
          </a:prstGeom>
        </p:spPr>
      </p:pic>
      <p:sp>
        <p:nvSpPr>
          <p:cNvPr id="19" name="Rectangle 18">
            <a:extLst>
              <a:ext uri="{FF2B5EF4-FFF2-40B4-BE49-F238E27FC236}">
                <a16:creationId xmlns:a16="http://schemas.microsoft.com/office/drawing/2014/main" id="{B20D29EF-D854-42FD-B7BE-20D87654CCB6}"/>
              </a:ext>
            </a:extLst>
          </p:cNvPr>
          <p:cNvSpPr/>
          <p:nvPr/>
        </p:nvSpPr>
        <p:spPr>
          <a:xfrm>
            <a:off x="10158925" y="1903065"/>
            <a:ext cx="589315"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SSMS</a:t>
            </a:r>
          </a:p>
        </p:txBody>
      </p:sp>
      <p:cxnSp>
        <p:nvCxnSpPr>
          <p:cNvPr id="20" name="Straight Arrow Connector 19">
            <a:extLst>
              <a:ext uri="{FF2B5EF4-FFF2-40B4-BE49-F238E27FC236}">
                <a16:creationId xmlns:a16="http://schemas.microsoft.com/office/drawing/2014/main" id="{9894116A-F7B1-48C9-B8F9-79EE2DC33A7D}"/>
              </a:ext>
            </a:extLst>
          </p:cNvPr>
          <p:cNvCxnSpPr>
            <a:cxnSpLocks/>
            <a:stCxn id="14" idx="2"/>
            <a:endCxn id="36" idx="0"/>
          </p:cNvCxnSpPr>
          <p:nvPr/>
        </p:nvCxnSpPr>
        <p:spPr>
          <a:xfrm>
            <a:off x="8856984" y="2771690"/>
            <a:ext cx="784968" cy="804894"/>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68395C-2A6B-49A0-93CC-A91E336B6064}"/>
              </a:ext>
            </a:extLst>
          </p:cNvPr>
          <p:cNvCxnSpPr>
            <a:cxnSpLocks/>
            <a:stCxn id="15" idx="2"/>
            <a:endCxn id="36" idx="0"/>
          </p:cNvCxnSpPr>
          <p:nvPr/>
        </p:nvCxnSpPr>
        <p:spPr>
          <a:xfrm flipH="1">
            <a:off x="9641952" y="2537774"/>
            <a:ext cx="44639" cy="1038810"/>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E42C9C-DCD1-4848-B172-E9029B7A838E}"/>
              </a:ext>
            </a:extLst>
          </p:cNvPr>
          <p:cNvCxnSpPr>
            <a:cxnSpLocks/>
            <a:stCxn id="18" idx="2"/>
            <a:endCxn id="36" idx="0"/>
          </p:cNvCxnSpPr>
          <p:nvPr/>
        </p:nvCxnSpPr>
        <p:spPr>
          <a:xfrm flipH="1">
            <a:off x="9641952" y="2620179"/>
            <a:ext cx="777042" cy="956405"/>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F008BA-FCA7-458F-A80E-D473060F79F2}"/>
              </a:ext>
            </a:extLst>
          </p:cNvPr>
          <p:cNvCxnSpPr>
            <a:cxnSpLocks/>
            <a:stCxn id="36" idx="2"/>
          </p:cNvCxnSpPr>
          <p:nvPr/>
        </p:nvCxnSpPr>
        <p:spPr>
          <a:xfrm>
            <a:off x="9641952" y="4344196"/>
            <a:ext cx="0" cy="594003"/>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57235C36-8C54-471F-8334-10A74A9C3BF2}"/>
              </a:ext>
            </a:extLst>
          </p:cNvPr>
          <p:cNvSpPr/>
          <p:nvPr/>
        </p:nvSpPr>
        <p:spPr>
          <a:xfrm>
            <a:off x="8197959" y="4500901"/>
            <a:ext cx="1063113" cy="43858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Read and write</a:t>
            </a:r>
          </a:p>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 data files</a:t>
            </a:r>
          </a:p>
        </p:txBody>
      </p:sp>
      <p:sp>
        <p:nvSpPr>
          <p:cNvPr id="30" name="Plus Sign 29">
            <a:extLst>
              <a:ext uri="{FF2B5EF4-FFF2-40B4-BE49-F238E27FC236}">
                <a16:creationId xmlns:a16="http://schemas.microsoft.com/office/drawing/2014/main" id="{91BE1890-9AF5-47BF-88BA-DD491DA50FDF}"/>
              </a:ext>
            </a:extLst>
          </p:cNvPr>
          <p:cNvSpPr/>
          <p:nvPr/>
        </p:nvSpPr>
        <p:spPr bwMode="auto">
          <a:xfrm>
            <a:off x="7944325" y="3878442"/>
            <a:ext cx="91419" cy="128369"/>
          </a:xfrm>
          <a:prstGeom prst="mathPlus">
            <a:avLst/>
          </a:prstGeom>
          <a:solidFill>
            <a:schemeClr val="accent1"/>
          </a:solidFill>
          <a:ln>
            <a:solidFill>
              <a:schemeClr val="bg2">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76D00382-DA70-43DA-842E-3BB47BE63FD5}"/>
              </a:ext>
            </a:extLst>
          </p:cNvPr>
          <p:cNvCxnSpPr>
            <a:cxnSpLocks/>
            <a:stCxn id="93" idx="2"/>
          </p:cNvCxnSpPr>
          <p:nvPr/>
        </p:nvCxnSpPr>
        <p:spPr>
          <a:xfrm>
            <a:off x="7851968" y="4332822"/>
            <a:ext cx="0" cy="605377"/>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A715928-5CE2-4B3B-A6B2-1970D77077EE}"/>
              </a:ext>
            </a:extLst>
          </p:cNvPr>
          <p:cNvCxnSpPr>
            <a:cxnSpLocks/>
            <a:stCxn id="36" idx="1"/>
            <a:endCxn id="93" idx="3"/>
          </p:cNvCxnSpPr>
          <p:nvPr/>
        </p:nvCxnSpPr>
        <p:spPr>
          <a:xfrm flipH="1" flipV="1">
            <a:off x="8378733" y="3949016"/>
            <a:ext cx="736454" cy="11374"/>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64FEFC17-80E4-4BE7-8639-00911D63ABAB}"/>
              </a:ext>
            </a:extLst>
          </p:cNvPr>
          <p:cNvSpPr/>
          <p:nvPr/>
        </p:nvSpPr>
        <p:spPr>
          <a:xfrm>
            <a:off x="8344291" y="3448124"/>
            <a:ext cx="821745"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Sync table definitions</a:t>
            </a:r>
          </a:p>
        </p:txBody>
      </p:sp>
      <p:grpSp>
        <p:nvGrpSpPr>
          <p:cNvPr id="95" name="Group 94">
            <a:extLst>
              <a:ext uri="{FF2B5EF4-FFF2-40B4-BE49-F238E27FC236}">
                <a16:creationId xmlns:a16="http://schemas.microsoft.com/office/drawing/2014/main" id="{099245B8-2ED9-41A5-82DA-EF8640904231}"/>
              </a:ext>
            </a:extLst>
          </p:cNvPr>
          <p:cNvGrpSpPr/>
          <p:nvPr/>
        </p:nvGrpSpPr>
        <p:grpSpPr>
          <a:xfrm>
            <a:off x="7325203" y="3565210"/>
            <a:ext cx="1087954" cy="767612"/>
            <a:chOff x="7799343" y="2595278"/>
            <a:chExt cx="1087954" cy="767612"/>
          </a:xfrm>
        </p:grpSpPr>
        <p:sp>
          <p:nvSpPr>
            <p:cNvPr id="93" name="Rectangle 92">
              <a:extLst>
                <a:ext uri="{FF2B5EF4-FFF2-40B4-BE49-F238E27FC236}">
                  <a16:creationId xmlns:a16="http://schemas.microsoft.com/office/drawing/2014/main" id="{7AC88240-6731-43D4-A1C6-E171BC87C1F4}"/>
                </a:ext>
              </a:extLst>
            </p:cNvPr>
            <p:cNvSpPr/>
            <p:nvPr/>
          </p:nvSpPr>
          <p:spPr bwMode="auto">
            <a:xfrm>
              <a:off x="7799343" y="2595278"/>
              <a:ext cx="1053530" cy="76761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94" name="Rectangle 93">
              <a:extLst>
                <a:ext uri="{FF2B5EF4-FFF2-40B4-BE49-F238E27FC236}">
                  <a16:creationId xmlns:a16="http://schemas.microsoft.com/office/drawing/2014/main" id="{B847140F-978E-41BB-B3AB-87FFC942C1B9}"/>
                </a:ext>
              </a:extLst>
            </p:cNvPr>
            <p:cNvSpPr/>
            <p:nvPr/>
          </p:nvSpPr>
          <p:spPr>
            <a:xfrm>
              <a:off x="7811867" y="2699090"/>
              <a:ext cx="107543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Apache </a:t>
              </a:r>
              <a:r>
                <a:rPr lang="en-US" sz="1000" kern="0" dirty="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Spark pool</a:t>
              </a:r>
              <a:endPar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spTree>
    <p:extLst>
      <p:ext uri="{BB962C8B-B14F-4D97-AF65-F5344CB8AC3E}">
        <p14:creationId xmlns:p14="http://schemas.microsoft.com/office/powerpoint/2010/main" val="1705939574"/>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6" y="222583"/>
            <a:ext cx="8090850" cy="758022"/>
          </a:xfrm>
        </p:spPr>
        <p:txBody>
          <a:bodyPr/>
          <a:lstStyle/>
          <a:p>
            <a:r>
              <a:rPr lang="en-US"/>
              <a:t>Recommended usage scenarios</a:t>
            </a:r>
          </a:p>
        </p:txBody>
      </p:sp>
      <p:graphicFrame>
        <p:nvGraphicFramePr>
          <p:cNvPr id="2" name="Diagram 1">
            <a:extLst>
              <a:ext uri="{FF2B5EF4-FFF2-40B4-BE49-F238E27FC236}">
                <a16:creationId xmlns:a16="http://schemas.microsoft.com/office/drawing/2014/main" id="{547EB29D-A072-41EA-B49B-FE832D78E6F7}"/>
              </a:ext>
            </a:extLst>
          </p:cNvPr>
          <p:cNvGraphicFramePr/>
          <p:nvPr/>
        </p:nvGraphicFramePr>
        <p:xfrm>
          <a:off x="136988" y="1428108"/>
          <a:ext cx="11918023" cy="48853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529964"/>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7" y="223038"/>
            <a:ext cx="9105868" cy="757914"/>
          </a:xfrm>
        </p:spPr>
        <p:txBody>
          <a:bodyPr/>
          <a:lstStyle/>
          <a:p>
            <a:r>
              <a:rPr lang="en-US" dirty="0"/>
              <a:t>serverless SQL pool</a:t>
            </a:r>
          </a:p>
        </p:txBody>
      </p:sp>
      <p:pic>
        <p:nvPicPr>
          <p:cNvPr id="1026" name="Picture 2" descr="Synapse SQL architecture">
            <a:extLst>
              <a:ext uri="{FF2B5EF4-FFF2-40B4-BE49-F238E27FC236}">
                <a16:creationId xmlns:a16="http://schemas.microsoft.com/office/drawing/2014/main" id="{DE43FD73-3877-4686-BD8E-C7EBE0213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12" y="1373188"/>
            <a:ext cx="10925175"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99D2FAA-496D-46B2-98BD-9341E2CACE5D}"/>
              </a:ext>
            </a:extLst>
          </p:cNvPr>
          <p:cNvSpPr/>
          <p:nvPr/>
        </p:nvSpPr>
        <p:spPr bwMode="auto">
          <a:xfrm>
            <a:off x="1697389" y="1440642"/>
            <a:ext cx="8037960" cy="410658"/>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55F5AD05-D5BA-4828-A6BD-3CAB2B6337C1}"/>
              </a:ext>
            </a:extLst>
          </p:cNvPr>
          <p:cNvSpPr txBox="1"/>
          <p:nvPr/>
        </p:nvSpPr>
        <p:spPr>
          <a:xfrm>
            <a:off x="633412" y="1918753"/>
            <a:ext cx="4075474" cy="373115"/>
          </a:xfrm>
          <a:prstGeom prst="rect">
            <a:avLst/>
          </a:prstGeom>
          <a:noFill/>
        </p:spPr>
        <p:txBody>
          <a:bodyPr wrap="square">
            <a:spAutoFit/>
          </a:bodyPr>
          <a:lstStyle/>
          <a:p>
            <a:pPr>
              <a:lnSpc>
                <a:spcPct val="110000"/>
              </a:lnSpc>
              <a:spcAft>
                <a:spcPts val="600"/>
              </a:spcAft>
            </a:pPr>
            <a:r>
              <a:rPr lang="en-US" dirty="0">
                <a:solidFill>
                  <a:schemeClr val="tx2"/>
                </a:solidFill>
                <a:latin typeface="+mj-lt"/>
              </a:rPr>
              <a:t>dedicated SQL pool</a:t>
            </a:r>
            <a:endParaRPr lang="en-US" sz="1800" dirty="0">
              <a:solidFill>
                <a:schemeClr val="tx2"/>
              </a:solidFill>
              <a:latin typeface="+mj-lt"/>
            </a:endParaRPr>
          </a:p>
        </p:txBody>
      </p:sp>
      <p:sp>
        <p:nvSpPr>
          <p:cNvPr id="7" name="TextBox 6">
            <a:extLst>
              <a:ext uri="{FF2B5EF4-FFF2-40B4-BE49-F238E27FC236}">
                <a16:creationId xmlns:a16="http://schemas.microsoft.com/office/drawing/2014/main" id="{F09F55DA-825D-473C-BC2C-E55A49241BD3}"/>
              </a:ext>
            </a:extLst>
          </p:cNvPr>
          <p:cNvSpPr txBox="1"/>
          <p:nvPr/>
        </p:nvSpPr>
        <p:spPr>
          <a:xfrm>
            <a:off x="5772863" y="1851300"/>
            <a:ext cx="4075474" cy="373115"/>
          </a:xfrm>
          <a:prstGeom prst="rect">
            <a:avLst/>
          </a:prstGeom>
          <a:noFill/>
        </p:spPr>
        <p:txBody>
          <a:bodyPr wrap="square">
            <a:spAutoFit/>
          </a:bodyPr>
          <a:lstStyle/>
          <a:p>
            <a:pPr>
              <a:lnSpc>
                <a:spcPct val="110000"/>
              </a:lnSpc>
              <a:spcAft>
                <a:spcPts val="600"/>
              </a:spcAft>
            </a:pPr>
            <a:r>
              <a:rPr lang="en-US" dirty="0">
                <a:solidFill>
                  <a:schemeClr val="tx2"/>
                </a:solidFill>
                <a:latin typeface="+mj-lt"/>
              </a:rPr>
              <a:t>serverless SQL pool</a:t>
            </a:r>
            <a:endParaRPr lang="en-US" sz="1800" dirty="0">
              <a:solidFill>
                <a:schemeClr val="tx2"/>
              </a:solidFill>
              <a:latin typeface="+mj-lt"/>
            </a:endParaRPr>
          </a:p>
        </p:txBody>
      </p:sp>
    </p:spTree>
    <p:extLst>
      <p:ext uri="{BB962C8B-B14F-4D97-AF65-F5344CB8AC3E}">
        <p14:creationId xmlns:p14="http://schemas.microsoft.com/office/powerpoint/2010/main" val="369190921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67DA19C-7D5D-441A-8E3C-3B776EE24E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5500</TotalTime>
  <Words>10525</Words>
  <Application>Microsoft Office PowerPoint</Application>
  <PresentationFormat>Widescreen</PresentationFormat>
  <Paragraphs>1754</Paragraphs>
  <Slides>140</Slides>
  <Notes>55</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140</vt:i4>
      </vt:variant>
    </vt:vector>
  </HeadingPairs>
  <TitlesOfParts>
    <vt:vector size="157" baseType="lpstr">
      <vt:lpstr>-apple-system</vt:lpstr>
      <vt:lpstr>Arial</vt:lpstr>
      <vt:lpstr>Arial Nova</vt:lpstr>
      <vt:lpstr>Calibri</vt:lpstr>
      <vt:lpstr>Calibri Light</vt:lpstr>
      <vt:lpstr>Consolas</vt:lpstr>
      <vt:lpstr>MentiText</vt:lpstr>
      <vt:lpstr>Segoe UI</vt:lpstr>
      <vt:lpstr>Segoe UI Black</vt:lpstr>
      <vt:lpstr>Segoe UI Light</vt:lpstr>
      <vt:lpstr>Segoe UI Semibold</vt:lpstr>
      <vt:lpstr>Segoe UI Semilight</vt:lpstr>
      <vt:lpstr>SFMono-Regular</vt:lpstr>
      <vt:lpstr>Wingdings</vt:lpstr>
      <vt:lpstr>Analytics Surge</vt:lpstr>
      <vt:lpstr>2_Microsoft Generic 2019</vt:lpstr>
      <vt:lpstr>Analytics Surge</vt:lpstr>
      <vt:lpstr>Welcome to  Azure Synapse Technical Boot Camp  Day 1</vt:lpstr>
      <vt:lpstr>PowerPoint Presentation</vt:lpstr>
      <vt:lpstr>Azure Synapse 101</vt:lpstr>
      <vt:lpstr>Studio</vt:lpstr>
      <vt:lpstr>Synapse Studio</vt:lpstr>
      <vt:lpstr>Home Hub</vt:lpstr>
      <vt:lpstr>Home Hub</vt:lpstr>
      <vt:lpstr>Knowledge center</vt:lpstr>
      <vt:lpstr>Home Hub</vt:lpstr>
      <vt:lpstr>Data Hub</vt:lpstr>
      <vt:lpstr>Data Hub – Linked Storage </vt:lpstr>
      <vt:lpstr>Data Hub – Storage accounts</vt:lpstr>
      <vt:lpstr>Data Hub – Storage accounts</vt:lpstr>
      <vt:lpstr>Data Hub – Storage accounts</vt:lpstr>
      <vt:lpstr>Data Hub – Storage accounts</vt:lpstr>
      <vt:lpstr>Data Hub – Databases</vt:lpstr>
      <vt:lpstr>Data Hub – Databases</vt:lpstr>
      <vt:lpstr>Data Hub – Datasets</vt:lpstr>
      <vt:lpstr>Develop Hub</vt:lpstr>
      <vt:lpstr>Develop Hub - SQL scripts </vt:lpstr>
      <vt:lpstr>Develop Hub - SQL scripts </vt:lpstr>
      <vt:lpstr>Develop Hub - Notebooks </vt:lpstr>
      <vt:lpstr>Develop Hub - Data Flows</vt:lpstr>
      <vt:lpstr>Develop Hub – Power BI</vt:lpstr>
      <vt:lpstr>PowerPoint Presentation</vt:lpstr>
      <vt:lpstr>PowerPoint Presentation</vt:lpstr>
      <vt:lpstr>PowerPoint Presentation</vt:lpstr>
      <vt:lpstr>PowerPoint Presentation</vt:lpstr>
      <vt:lpstr>PowerPoint Presentation</vt:lpstr>
      <vt:lpstr>Integrate Hub </vt:lpstr>
      <vt:lpstr>Monitor Hub</vt:lpstr>
      <vt:lpstr>Manage Hub</vt:lpstr>
      <vt:lpstr>Manage – Linked services</vt:lpstr>
      <vt:lpstr>Manage – Triggers </vt:lpstr>
      <vt:lpstr>Manage – Access Control</vt:lpstr>
      <vt:lpstr>Manage – Source Control</vt:lpstr>
      <vt:lpstr>PowerPoint Presentation</vt:lpstr>
      <vt:lpstr>PowerPoint Presentation</vt:lpstr>
      <vt:lpstr>PowerPoint Presentation</vt:lpstr>
      <vt:lpstr>Data Loading &amp;  Data Lake Organization</vt:lpstr>
      <vt:lpstr>Agenda</vt:lpstr>
      <vt:lpstr>Azure Synapse Analytics </vt:lpstr>
      <vt:lpstr>Modern Data Warehouse</vt:lpstr>
      <vt:lpstr>PowerPoint Presentation</vt:lpstr>
      <vt:lpstr>Ingest - Integration with Pipelines</vt:lpstr>
      <vt:lpstr>Linked services</vt:lpstr>
      <vt:lpstr>90+ Connectors out of the box</vt:lpstr>
      <vt:lpstr>Datasets</vt:lpstr>
      <vt:lpstr>PowerPoint Presentation</vt:lpstr>
      <vt:lpstr>Pipelines</vt:lpstr>
      <vt:lpstr>Pipelines</vt:lpstr>
      <vt:lpstr>Develop Hub - Data Flows</vt:lpstr>
      <vt:lpstr>Dataflow Capabilities</vt:lpstr>
      <vt:lpstr>Triggers</vt:lpstr>
      <vt:lpstr>Manage – Integration runtimes</vt:lpstr>
      <vt:lpstr>Data Movement with Integration Runtimes</vt:lpstr>
      <vt:lpstr>Pop Quiz</vt:lpstr>
      <vt:lpstr>Pop Quiz</vt:lpstr>
      <vt:lpstr>Files and Tables</vt:lpstr>
      <vt:lpstr>COPY command</vt:lpstr>
      <vt:lpstr>Create External Table As Select (Polybase)</vt:lpstr>
      <vt:lpstr>Polybase vs Copy</vt:lpstr>
      <vt:lpstr>Best Practices for Files and Tables</vt:lpstr>
      <vt:lpstr>Question…</vt:lpstr>
      <vt:lpstr>Ingest Flat files to tables</vt:lpstr>
      <vt:lpstr>Ingest - Structuring ADLS Gen2</vt:lpstr>
      <vt:lpstr>Ingest from on-premises data sources</vt:lpstr>
      <vt:lpstr>Ingest from Cloud Data Sources</vt:lpstr>
      <vt:lpstr>Ingest File Data Sources</vt:lpstr>
      <vt:lpstr>Ingest and Store – Formats</vt:lpstr>
      <vt:lpstr>Ingest - When to BCP / Bulk Copy</vt:lpstr>
      <vt:lpstr>Ingest – Synapse Pipelines</vt:lpstr>
      <vt:lpstr>Ingest and Store – Loading staging tables</vt:lpstr>
      <vt:lpstr>Ingest and Store – Loading staging tables</vt:lpstr>
      <vt:lpstr>Ingest – Scaling to shorten duration</vt:lpstr>
      <vt:lpstr>Export to files with CETAS</vt:lpstr>
      <vt:lpstr>Pop Quiz</vt:lpstr>
      <vt:lpstr>Pop Quiz</vt:lpstr>
      <vt:lpstr>Modern Data Warehouse</vt:lpstr>
      <vt:lpstr>PowerPoint Presentation</vt:lpstr>
      <vt:lpstr>PowerPoint Presentation</vt:lpstr>
      <vt:lpstr>DEMO: How to whiteboard designs</vt:lpstr>
      <vt:lpstr>Breakout Activity:  Data Lake Design &amp; Security Considerations </vt:lpstr>
      <vt:lpstr>DEMO: How to access your lab environment</vt:lpstr>
      <vt:lpstr>Build Hands-on Lab:  Data Integration Part 1</vt:lpstr>
      <vt:lpstr>PowerPoint Presentation</vt:lpstr>
      <vt:lpstr>Data Transformations</vt:lpstr>
      <vt:lpstr>Agenda</vt:lpstr>
      <vt:lpstr>Typical Data Transformations</vt:lpstr>
      <vt:lpstr>Applying transformations</vt:lpstr>
      <vt:lpstr>Code based transformations </vt:lpstr>
      <vt:lpstr>Transform with Pipelines</vt:lpstr>
      <vt:lpstr>No Code Transform with Data Flows</vt:lpstr>
      <vt:lpstr>Transform with serverless SQL</vt:lpstr>
      <vt:lpstr>Pop Quiz</vt:lpstr>
      <vt:lpstr>Pop Quiz</vt:lpstr>
      <vt:lpstr>serverless SQL pool</vt:lpstr>
      <vt:lpstr>Recommended usage scenarios</vt:lpstr>
      <vt:lpstr>serverless SQL pool</vt:lpstr>
      <vt:lpstr>Easily explore files on storage</vt:lpstr>
      <vt:lpstr>Easily query files in various formats</vt:lpstr>
      <vt:lpstr>Automatic schema inference</vt:lpstr>
      <vt:lpstr>Defined the query result schema inline</vt:lpstr>
      <vt:lpstr>Customize the content parsing to fit your case</vt:lpstr>
      <vt:lpstr>Easily query multiple files, with wildcards</vt:lpstr>
      <vt:lpstr>Query partitioned data, using the folder structure</vt:lpstr>
      <vt:lpstr>Synapse serverless SQL pool as a logical data warehouse</vt:lpstr>
      <vt:lpstr>Logical Data Warehouse views</vt:lpstr>
      <vt:lpstr>Logical Data Warehouse - tables</vt:lpstr>
      <vt:lpstr>Easy data transformation</vt:lpstr>
      <vt:lpstr>Easy data transformation with CETAS</vt:lpstr>
      <vt:lpstr>UI based data transformation</vt:lpstr>
      <vt:lpstr>Automatic syncing of Spark tables</vt:lpstr>
      <vt:lpstr>Metastore</vt:lpstr>
      <vt:lpstr>Transform with Spark</vt:lpstr>
      <vt:lpstr>Transforming with Spark – Querying SQL Pools</vt:lpstr>
      <vt:lpstr>PowerPoint Presentation</vt:lpstr>
      <vt:lpstr>Create Notebook on files in storage</vt:lpstr>
      <vt:lpstr>PowerPoint Presentation</vt:lpstr>
      <vt:lpstr>PowerPoint Presentation</vt:lpstr>
      <vt:lpstr>PowerPoint Presentation</vt:lpstr>
      <vt:lpstr>Best practices</vt:lpstr>
      <vt:lpstr>Serverless SQL Pools</vt:lpstr>
      <vt:lpstr>CCI vs Heap</vt:lpstr>
      <vt:lpstr>CCI Best Practice</vt:lpstr>
      <vt:lpstr>Automatic statistics management – Dedicated SQL</vt:lpstr>
      <vt:lpstr>Statistics (serverless SQL)</vt:lpstr>
      <vt:lpstr>CTAS vs Insert / Update / Delete / Merge</vt:lpstr>
      <vt:lpstr>UPDATE FROM and DELETE FROM</vt:lpstr>
      <vt:lpstr>Simple is better than clever</vt:lpstr>
      <vt:lpstr>Pop Quiz #2</vt:lpstr>
      <vt:lpstr>Pop Quiz #2</vt:lpstr>
      <vt:lpstr>PowerPoint Presentation</vt:lpstr>
      <vt:lpstr>PowerPoint Presentation</vt:lpstr>
      <vt:lpstr>Full Group Activity:  Data Engineering Discussion </vt:lpstr>
      <vt:lpstr>Mentimeter Poll</vt:lpstr>
      <vt:lpstr>Hands-On Build Activity:  Data Integration Part 2</vt:lpstr>
      <vt:lpstr>Lab: individual lab exercise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Carey Payette</cp:lastModifiedBy>
  <cp:revision>153</cp:revision>
  <dcterms:created xsi:type="dcterms:W3CDTF">2020-05-01T23:34:12Z</dcterms:created>
  <dcterms:modified xsi:type="dcterms:W3CDTF">2021-02-22T23:02:28Z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